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11073" r:id="rId3"/>
    <p:sldId id="271" r:id="rId4"/>
    <p:sldId id="309" r:id="rId5"/>
    <p:sldId id="11072" r:id="rId6"/>
    <p:sldId id="11074" r:id="rId7"/>
    <p:sldId id="11065" r:id="rId8"/>
    <p:sldId id="11067" r:id="rId9"/>
    <p:sldId id="11066" r:id="rId10"/>
    <p:sldId id="11069" r:id="rId11"/>
    <p:sldId id="11070" r:id="rId12"/>
    <p:sldId id="11075" r:id="rId13"/>
    <p:sldId id="4709" r:id="rId14"/>
    <p:sldId id="1833" r:id="rId15"/>
    <p:sldId id="11071" r:id="rId16"/>
    <p:sldId id="11068" r:id="rId17"/>
    <p:sldId id="11076" r:id="rId18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Montserrat" panose="00000500000000000000" pitchFamily="2" charset="0"/>
      <p:regular r:id="rId24"/>
      <p:bold r:id="rId25"/>
      <p:italic r:id="rId26"/>
      <p:boldItalic r:id="rId27"/>
    </p:embeddedFont>
    <p:embeddedFont>
      <p:font typeface="Montserrat ExtraLight" panose="00000300000000000000" pitchFamily="2" charset="0"/>
      <p:regular r:id="rId28"/>
      <p:bold r:id="rId29"/>
      <p:italic r:id="rId30"/>
      <p:boldItalic r:id="rId31"/>
    </p:embeddedFont>
    <p:embeddedFont>
      <p:font typeface="Montserrat Light" panose="00000400000000000000" pitchFamily="2" charset="0"/>
      <p:regular r:id="rId32"/>
      <p:bold r:id="rId33"/>
      <p:italic r:id="rId34"/>
      <p:boldItalic r:id="rId35"/>
    </p:embeddedFont>
    <p:embeddedFont>
      <p:font typeface="Montserrat Medium" panose="00000600000000000000" pitchFamily="2" charset="0"/>
      <p:regular r:id="rId36"/>
      <p:bold r:id="rId37"/>
      <p:italic r:id="rId38"/>
      <p:boldItalic r:id="rId39"/>
    </p:embeddedFont>
    <p:embeddedFont>
      <p:font typeface="Segoe UI" panose="020B0502040204020203" pitchFamily="34" charset="0"/>
      <p:regular r:id="rId40"/>
      <p:bold r:id="rId41"/>
      <p:italic r:id="rId42"/>
      <p:boldItalic r:id="rId43"/>
    </p:embeddedFont>
    <p:embeddedFont>
      <p:font typeface="Segoe UI Light" panose="020B0502040204020203" pitchFamily="34" charset="0"/>
      <p:regular r:id="rId44"/>
      <p:italic r:id="rId45"/>
    </p:embeddedFont>
    <p:embeddedFont>
      <p:font typeface="Segoe UI Semibold" panose="020B0702040204020203" pitchFamily="34" charset="0"/>
      <p:bold r:id="rId46"/>
      <p:boldItalic r:id="rId47"/>
    </p:embeddedFont>
    <p:embeddedFont>
      <p:font typeface="Segoe UI Semilight" panose="020B0402040204020203" pitchFamily="34" charset="0"/>
      <p:regular r:id="rId48"/>
      <p:italic r:id="rId49"/>
    </p:embeddedFont>
    <p:embeddedFont>
      <p:font typeface="Wingdings 3" panose="05040102010807070707" pitchFamily="18" charset="2"/>
      <p:regular r:id="rId5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0872"/>
    <a:srgbClr val="481E82"/>
    <a:srgbClr val="B6CBD8"/>
    <a:srgbClr val="377BF1"/>
    <a:srgbClr val="50E6FF"/>
    <a:srgbClr val="017CFF"/>
    <a:srgbClr val="0C043C"/>
    <a:srgbClr val="00C7FF"/>
    <a:srgbClr val="0145F7"/>
    <a:srgbClr val="1CA8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66" autoAdjust="0"/>
    <p:restoredTop sz="92448" autoAdjust="0"/>
  </p:normalViewPr>
  <p:slideViewPr>
    <p:cSldViewPr snapToGrid="0">
      <p:cViewPr varScale="1">
        <p:scale>
          <a:sx n="139" d="100"/>
          <a:sy n="139" d="100"/>
        </p:scale>
        <p:origin x="126" y="168"/>
      </p:cViewPr>
      <p:guideLst>
        <p:guide orient="horz" pos="1620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font" Target="fonts/font20.fntdata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2" Type="http://schemas.openxmlformats.org/officeDocument/2006/relationships/font" Target="fonts/font23.fntdata"/><Relationship Id="rId47" Type="http://schemas.openxmlformats.org/officeDocument/2006/relationships/font" Target="fonts/font28.fntdata"/><Relationship Id="rId50" Type="http://schemas.openxmlformats.org/officeDocument/2006/relationships/font" Target="fonts/font31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10.fntdata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font" Target="fonts/font21.fntdata"/><Relationship Id="rId45" Type="http://schemas.openxmlformats.org/officeDocument/2006/relationships/font" Target="fonts/font26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4" Type="http://schemas.openxmlformats.org/officeDocument/2006/relationships/font" Target="fonts/font25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43" Type="http://schemas.openxmlformats.org/officeDocument/2006/relationships/font" Target="fonts/font24.fntdata"/><Relationship Id="rId48" Type="http://schemas.openxmlformats.org/officeDocument/2006/relationships/font" Target="fonts/font29.fntdata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font" Target="fonts/font19.fntdata"/><Relationship Id="rId46" Type="http://schemas.openxmlformats.org/officeDocument/2006/relationships/font" Target="fonts/font27.fntdata"/><Relationship Id="rId20" Type="http://schemas.openxmlformats.org/officeDocument/2006/relationships/font" Target="fonts/font1.fntdata"/><Relationship Id="rId41" Type="http://schemas.openxmlformats.org/officeDocument/2006/relationships/font" Target="fonts/font22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49" Type="http://schemas.openxmlformats.org/officeDocument/2006/relationships/font" Target="fonts/font30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7676928192071926"/>
          <c:y val="3.9964695040431965E-2"/>
          <c:w val="0.65969385040175499"/>
          <c:h val="0.718952866766425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SQL Server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50E6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EFD-4D7C-8B1D-379395958C18}"/>
              </c:ext>
            </c:extLst>
          </c:dPt>
          <c:dPt>
            <c:idx val="1"/>
            <c:invertIfNegative val="0"/>
            <c:bubble3D val="0"/>
            <c:spPr>
              <a:solidFill>
                <a:srgbClr val="0078D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EFD-4D7C-8B1D-379395958C18}"/>
              </c:ext>
            </c:extLst>
          </c:dPt>
          <c:dPt>
            <c:idx val="2"/>
            <c:invertIfNegative val="0"/>
            <c:bubble3D val="0"/>
            <c:spPr>
              <a:solidFill>
                <a:srgbClr val="0078D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EFD-4D7C-8B1D-379395958C18}"/>
              </c:ext>
            </c:extLst>
          </c:dPt>
          <c:dPt>
            <c:idx val="3"/>
            <c:invertIfNegative val="0"/>
            <c:bubble3D val="0"/>
            <c:spPr>
              <a:solidFill>
                <a:srgbClr val="0078D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EFD-4D7C-8B1D-379395958C18}"/>
              </c:ext>
            </c:extLst>
          </c:dPt>
          <c:dPt>
            <c:idx val="4"/>
            <c:invertIfNegative val="0"/>
            <c:bubble3D val="0"/>
            <c:spPr>
              <a:solidFill>
                <a:srgbClr val="0078D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EFD-4D7C-8B1D-379395958C18}"/>
              </c:ext>
            </c:extLst>
          </c:dPt>
          <c:dPt>
            <c:idx val="5"/>
            <c:invertIfNegative val="0"/>
            <c:bubble3D val="0"/>
            <c:spPr>
              <a:solidFill>
                <a:srgbClr val="0078D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9EFD-4D7C-8B1D-379395958C18}"/>
              </c:ext>
            </c:extLst>
          </c:dPt>
          <c:cat>
            <c:strRef>
              <c:f>Sheet1!$A$2:$A$7</c:f>
              <c:strCache>
                <c:ptCount val="6"/>
                <c:pt idx="0">
                  <c:v>SQL Server</c:v>
                </c:pt>
                <c:pt idx="1">
                  <c:v>MySQL</c:v>
                </c:pt>
                <c:pt idx="2">
                  <c:v>Oracle</c:v>
                </c:pt>
                <c:pt idx="3">
                  <c:v>IBM DB2</c:v>
                </c:pt>
                <c:pt idx="4">
                  <c:v>PostgreSQL</c:v>
                </c:pt>
                <c:pt idx="5">
                  <c:v>SAP HANA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19</c:v>
                </c:pt>
                <c:pt idx="1">
                  <c:v>149</c:v>
                </c:pt>
                <c:pt idx="2">
                  <c:v>222</c:v>
                </c:pt>
                <c:pt idx="3">
                  <c:v>116</c:v>
                </c:pt>
                <c:pt idx="4">
                  <c:v>67</c:v>
                </c:pt>
                <c:pt idx="5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9EFD-4D7C-8B1D-379395958C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585982592"/>
        <c:axId val="-1714280784"/>
      </c:barChart>
      <c:catAx>
        <c:axId val="-1585982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EBEBEB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spc="0" baseline="0">
                <a:solidFill>
                  <a:schemeClr val="tx1"/>
                </a:solidFill>
                <a:latin typeface="Montserrat" panose="020B0604020202020204" charset="0"/>
                <a:ea typeface="+mn-ea"/>
                <a:cs typeface="Segoe UI" panose="020B0502040204020203" pitchFamily="34" charset="0"/>
              </a:defRPr>
            </a:pPr>
            <a:endParaRPr lang="pt-BR"/>
          </a:p>
        </c:txPr>
        <c:crossAx val="-1714280784"/>
        <c:crosses val="autoZero"/>
        <c:auto val="1"/>
        <c:lblAlgn val="ctr"/>
        <c:lblOffset val="100"/>
        <c:noMultiLvlLbl val="0"/>
      </c:catAx>
      <c:valAx>
        <c:axId val="-1714280784"/>
        <c:scaling>
          <c:orientation val="minMax"/>
          <c:max val="205"/>
          <c:min val="0"/>
        </c:scaling>
        <c:delete val="0"/>
        <c:axPos val="l"/>
        <c:majorGridlines>
          <c:spPr>
            <a:ln w="9525" cap="flat" cmpd="sng" algn="ctr">
              <a:solidFill>
                <a:srgbClr val="EEEEEE">
                  <a:lumMod val="25000"/>
                </a:srgb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700" b="1" i="0" u="none" strike="noStrike" kern="1200" baseline="0">
                    <a:solidFill>
                      <a:schemeClr val="tx1"/>
                    </a:solidFill>
                    <a:latin typeface="Montserrat" panose="020B0604020202020204" charset="0"/>
                    <a:ea typeface="+mn-ea"/>
                    <a:cs typeface="Segoe UI Semibold" panose="020B0502040204020203" pitchFamily="34" charset="0"/>
                  </a:defRPr>
                </a:pPr>
                <a:r>
                  <a:rPr lang="en-US" sz="700" b="1" i="0" baseline="0" dirty="0">
                    <a:solidFill>
                      <a:schemeClr val="tx1"/>
                    </a:solidFill>
                    <a:effectLst/>
                    <a:latin typeface="Montserrat" panose="020B0604020202020204" charset="0"/>
                    <a:cs typeface="Segoe UI Semibold" panose="020B0502040204020203" pitchFamily="34" charset="0"/>
                  </a:rPr>
                  <a:t>Vulnerabilities (2010-2019)</a:t>
                </a:r>
                <a:endParaRPr lang="en-US" sz="700" b="1" i="0" dirty="0">
                  <a:solidFill>
                    <a:schemeClr val="tx1"/>
                  </a:solidFill>
                  <a:effectLst/>
                  <a:latin typeface="Montserrat" panose="020B0604020202020204" charset="0"/>
                  <a:cs typeface="Segoe UI Semibold" panose="020B0502040204020203" pitchFamily="34" charset="0"/>
                </a:endParaRPr>
              </a:p>
            </c:rich>
          </c:tx>
          <c:layout>
            <c:manualLayout>
              <c:xMode val="edge"/>
              <c:yMode val="edge"/>
              <c:x val="3.660312925981514E-2"/>
              <c:y val="7.4977300864143281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700" b="1" i="0" u="none" strike="noStrike" kern="1200" baseline="0">
                  <a:solidFill>
                    <a:schemeClr val="tx1"/>
                  </a:solidFill>
                  <a:latin typeface="Montserrat" panose="020B0604020202020204" charset="0"/>
                  <a:ea typeface="+mn-ea"/>
                  <a:cs typeface="Segoe UI Semibold" panose="020B0502040204020203" pitchFamily="34" charset="0"/>
                </a:defRPr>
              </a:pPr>
              <a:endParaRPr lang="pt-B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Montserrat" panose="020B0604020202020204" charset="0"/>
                <a:ea typeface="+mn-ea"/>
                <a:cs typeface="+mn-cs"/>
              </a:defRPr>
            </a:pPr>
            <a:endParaRPr lang="pt-BR"/>
          </a:p>
        </c:txPr>
        <c:crossAx val="-1585982592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cd4056811b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cd4056811b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6061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cd4056811b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cd4056811b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cd4056811b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cd4056811b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81587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7153" lvl="1" indent="0">
              <a:buNone/>
            </a:pPr>
            <a:endParaRPr lang="en-US" sz="2900" b="1" dirty="0"/>
          </a:p>
          <a:p>
            <a:pPr lvl="1"/>
            <a:endParaRPr lang="en-US" sz="29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80E2B-B978-4B3B-B24B-28D259BA0D9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0151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cd4056811b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cd4056811b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25511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cd4056811b_0_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cd4056811b_0_2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19908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448429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cd4056811b_0_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cd4056811b_0_2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60916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cd4056811b_0_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cd4056811b_0_2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08112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cd4056811b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cd4056811b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40461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300"/>
              </a:spcAft>
            </a:pPr>
            <a:endParaRPr lang="en-US" dirty="0">
              <a:cs typeface="Segoe U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F2885-C677-6341-835A-E92F0BF5150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94835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cd4056811b_0_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cd4056811b_0_2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565318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97444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2F253213-343D-EC4E-80BF-981DFB4846F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4321" y="306976"/>
            <a:ext cx="8543108" cy="502922"/>
          </a:xfrm>
        </p:spPr>
        <p:txBody>
          <a:bodyPr>
            <a:noAutofit/>
          </a:bodyPr>
          <a:lstStyle>
            <a:lvl1pPr marL="0" indent="0" algn="l">
              <a:buNone/>
              <a:defRPr sz="3000" b="1" i="0" spc="0">
                <a:solidFill>
                  <a:schemeClr val="accent3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Slide title goes here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99B133C-4C10-6645-86DA-1C2FAC40C9C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4321" y="1492990"/>
            <a:ext cx="8543108" cy="312473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4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Content goes here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F4EF1F14-E210-5E4E-AD6C-FBD6DF26FE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4321" y="1157493"/>
            <a:ext cx="8543108" cy="307113"/>
          </a:xfrm>
        </p:spPr>
        <p:txBody>
          <a:bodyPr>
            <a:normAutofit/>
          </a:bodyPr>
          <a:lstStyle>
            <a:lvl1pPr marL="0" indent="0">
              <a:buNone/>
              <a:defRPr sz="1500" b="1" i="0">
                <a:solidFill>
                  <a:schemeClr val="accent3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Content title goes here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85F4A40-189E-E241-84B7-DFBC61D586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36707" y="4759890"/>
            <a:ext cx="1138237" cy="37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61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754DF-CB0E-46F9-AA3C-00BC673EB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2348586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900">
          <p15:clr>
            <a:srgbClr val="5ACBF0"/>
          </p15:clr>
        </p15:guide>
        <p15:guide id="4" orient="horz" pos="1276">
          <p15:clr>
            <a:srgbClr val="5ACBF0"/>
          </p15:clr>
        </p15:guide>
        <p15:guide id="5" orient="horz" pos="288">
          <p15:clr>
            <a:srgbClr val="5ACBF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4B655BA-10A4-4A57-89DB-CFFBE1CA1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39793" y="1075779"/>
            <a:ext cx="8263890" cy="1494225"/>
          </a:xfrm>
        </p:spPr>
        <p:txBody>
          <a:bodyPr wrap="square">
            <a:spAutoFit/>
          </a:bodyPr>
          <a:lstStyle>
            <a:lvl1pPr marL="0" indent="0">
              <a:buNone/>
              <a:defRPr/>
            </a:lvl1pPr>
            <a:lvl2pPr marL="171377" indent="0">
              <a:buNone/>
              <a:defRPr/>
            </a:lvl2pPr>
            <a:lvl3pPr marL="342754" indent="0">
              <a:buNone/>
              <a:defRPr/>
            </a:lvl3pPr>
            <a:lvl4pPr marL="514132" indent="0">
              <a:buNone/>
              <a:defRPr/>
            </a:lvl4pPr>
            <a:lvl5pPr marL="685509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2921005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905">
          <p15:clr>
            <a:srgbClr val="5ACBF0"/>
          </p15:clr>
        </p15:guide>
        <p15:guide id="4" orient="horz" pos="1272">
          <p15:clr>
            <a:srgbClr val="5ACBF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  <p:sldLayoutId id="2147483661" r:id="rId13"/>
    <p:sldLayoutId id="2147483662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hyperlink" Target="http://www.tpc.org/3345" TargetMode="External"/><Relationship Id="rId3" Type="http://schemas.openxmlformats.org/officeDocument/2006/relationships/image" Target="../media/image13.jpg"/><Relationship Id="rId7" Type="http://schemas.openxmlformats.org/officeDocument/2006/relationships/image" Target="../media/image16.png"/><Relationship Id="rId12" Type="http://schemas.openxmlformats.org/officeDocument/2006/relationships/hyperlink" Target="http://www.tpc.org/3337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11" Type="http://schemas.openxmlformats.org/officeDocument/2006/relationships/hyperlink" Target="http://www.tpc.org/3336" TargetMode="External"/><Relationship Id="rId5" Type="http://schemas.openxmlformats.org/officeDocument/2006/relationships/chart" Target="../charts/chart1.xml"/><Relationship Id="rId10" Type="http://schemas.openxmlformats.org/officeDocument/2006/relationships/hyperlink" Target="http://www.tpc.org/3331" TargetMode="External"/><Relationship Id="rId4" Type="http://schemas.openxmlformats.org/officeDocument/2006/relationships/image" Target="../media/image14.png"/><Relationship Id="rId9" Type="http://schemas.openxmlformats.org/officeDocument/2006/relationships/hyperlink" Target="http://www.tpc.org/4081" TargetMode="External"/><Relationship Id="rId1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6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playlist?list=PL-_k_UrAvrYugTB6GXpPSs_NMdTVX7XRD" TargetMode="External"/><Relationship Id="rId13" Type="http://schemas.openxmlformats.org/officeDocument/2006/relationships/image" Target="../media/image3.png"/><Relationship Id="rId3" Type="http://schemas.openxmlformats.org/officeDocument/2006/relationships/image" Target="../media/image31.jpg"/><Relationship Id="rId7" Type="http://schemas.openxmlformats.org/officeDocument/2006/relationships/hyperlink" Target="https://www.microsoft.com/en-us/sql-server/sql-server-2019" TargetMode="External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docs.microsoft.com/en-us/sql/sql-server/what-s-new-in-sql-server-ver15?" TargetMode="External"/><Relationship Id="rId11" Type="http://schemas.openxmlformats.org/officeDocument/2006/relationships/image" Target="../media/image34.png"/><Relationship Id="rId5" Type="http://schemas.openxmlformats.org/officeDocument/2006/relationships/hyperlink" Target="http://aka.ms/ss19" TargetMode="External"/><Relationship Id="rId10" Type="http://schemas.openxmlformats.org/officeDocument/2006/relationships/image" Target="../media/image33.jpg"/><Relationship Id="rId4" Type="http://schemas.openxmlformats.org/officeDocument/2006/relationships/hyperlink" Target="https://aka.ms/sqlworkshops" TargetMode="External"/><Relationship Id="rId9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574;p56">
            <a:extLst>
              <a:ext uri="{FF2B5EF4-FFF2-40B4-BE49-F238E27FC236}">
                <a16:creationId xmlns:a16="http://schemas.microsoft.com/office/drawing/2014/main" id="{74CA2186-E3F1-41CD-AD99-71F477E90B2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46750" y="3978491"/>
            <a:ext cx="2597250" cy="135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61;p13">
            <a:extLst>
              <a:ext uri="{FF2B5EF4-FFF2-40B4-BE49-F238E27FC236}">
                <a16:creationId xmlns:a16="http://schemas.microsoft.com/office/drawing/2014/main" id="{A592E234-B757-4EFB-B107-E7D69E695A16}"/>
              </a:ext>
            </a:extLst>
          </p:cNvPr>
          <p:cNvSpPr txBox="1"/>
          <p:nvPr/>
        </p:nvSpPr>
        <p:spPr>
          <a:xfrm>
            <a:off x="1261098" y="2338283"/>
            <a:ext cx="6227100" cy="5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0" b="1" dirty="0">
                <a:solidFill>
                  <a:schemeClr val="accen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rPr>
              <a:t>SQL</a:t>
            </a:r>
            <a:r>
              <a:rPr lang="pt-BR" sz="5000" b="1" dirty="0">
                <a:solidFill>
                  <a:schemeClr val="bg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rPr>
              <a:t> Server em Containers</a:t>
            </a:r>
            <a:endParaRPr sz="5000" b="1" dirty="0">
              <a:solidFill>
                <a:schemeClr val="bg1"/>
              </a:solidFill>
              <a:latin typeface="Montserrat ExtraLight"/>
              <a:ea typeface="Montserrat ExtraLight"/>
              <a:cs typeface="Montserrat ExtraLight"/>
              <a:sym typeface="Montserrat Extra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9"/>
          <p:cNvSpPr txBox="1"/>
          <p:nvPr/>
        </p:nvSpPr>
        <p:spPr>
          <a:xfrm>
            <a:off x="473157" y="636329"/>
            <a:ext cx="5325154" cy="5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000" b="1" dirty="0">
                <a:solidFill>
                  <a:schemeClr val="accent1"/>
                </a:solidFill>
                <a:latin typeface="Montserrat" panose="020B0604020202020204" charset="0"/>
                <a:ea typeface="Montserrat Medium"/>
                <a:cs typeface="Montserrat Medium"/>
                <a:sym typeface="Montserrat Medium"/>
              </a:rPr>
              <a:t>Quem somos</a:t>
            </a:r>
            <a:endParaRPr sz="3000" b="1" dirty="0">
              <a:solidFill>
                <a:schemeClr val="accent1"/>
              </a:solidFill>
              <a:latin typeface="Montserrat" panose="020B0604020202020204" charset="0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1" name="Google Shape;131;p19"/>
          <p:cNvSpPr txBox="1"/>
          <p:nvPr/>
        </p:nvSpPr>
        <p:spPr>
          <a:xfrm>
            <a:off x="2596545" y="2639246"/>
            <a:ext cx="4056000" cy="4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800" b="1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Sulamita Dantas</a:t>
            </a:r>
            <a:endParaRPr sz="1800" b="1" dirty="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2" name="Google Shape;132;p19"/>
          <p:cNvSpPr txBox="1"/>
          <p:nvPr/>
        </p:nvSpPr>
        <p:spPr>
          <a:xfrm>
            <a:off x="2596545" y="3013807"/>
            <a:ext cx="4056000" cy="356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600" dirty="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MVP Data Platform | DBA</a:t>
            </a:r>
            <a:endParaRPr sz="1600" dirty="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34" name="Google Shape;13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74278" y="4434824"/>
            <a:ext cx="767158" cy="42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Espaço Reservado para Imagem 15">
            <a:extLst>
              <a:ext uri="{FF2B5EF4-FFF2-40B4-BE49-F238E27FC236}">
                <a16:creationId xmlns:a16="http://schemas.microsoft.com/office/drawing/2014/main" id="{650FCA05-5D5E-46D4-BD35-0124A6D8C4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3" b="12523"/>
          <a:stretch>
            <a:fillRect/>
          </a:stretch>
        </p:blipFill>
        <p:spPr>
          <a:xfrm>
            <a:off x="856198" y="2366623"/>
            <a:ext cx="1625812" cy="1625812"/>
          </a:xfrm>
          <a:prstGeom prst="ellipse">
            <a:avLst/>
          </a:prstGeom>
        </p:spPr>
      </p:pic>
      <p:pic>
        <p:nvPicPr>
          <p:cNvPr id="18" name="Espaço Reservado para Imagem 7">
            <a:extLst>
              <a:ext uri="{FF2B5EF4-FFF2-40B4-BE49-F238E27FC236}">
                <a16:creationId xmlns:a16="http://schemas.microsoft.com/office/drawing/2014/main" id="{5451670C-3B60-4B8C-B316-32FCC4BCCA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7" b="3737"/>
          <a:stretch>
            <a:fillRect/>
          </a:stretch>
        </p:blipFill>
        <p:spPr>
          <a:xfrm>
            <a:off x="5895085" y="1153583"/>
            <a:ext cx="1607079" cy="1607079"/>
          </a:xfrm>
          <a:prstGeom prst="ellipse">
            <a:avLst/>
          </a:prstGeom>
        </p:spPr>
      </p:pic>
      <p:sp>
        <p:nvSpPr>
          <p:cNvPr id="21" name="Google Shape;131;p19">
            <a:extLst>
              <a:ext uri="{FF2B5EF4-FFF2-40B4-BE49-F238E27FC236}">
                <a16:creationId xmlns:a16="http://schemas.microsoft.com/office/drawing/2014/main" id="{4DCA9C74-1E4F-46AC-AD3A-CCF0737C494F}"/>
              </a:ext>
            </a:extLst>
          </p:cNvPr>
          <p:cNvSpPr txBox="1"/>
          <p:nvPr/>
        </p:nvSpPr>
        <p:spPr>
          <a:xfrm>
            <a:off x="1709502" y="1453268"/>
            <a:ext cx="4056000" cy="4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800" b="1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Leonardo Fonseca</a:t>
            </a:r>
            <a:endParaRPr sz="1800" b="1" dirty="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" name="Google Shape;132;p19">
            <a:extLst>
              <a:ext uri="{FF2B5EF4-FFF2-40B4-BE49-F238E27FC236}">
                <a16:creationId xmlns:a16="http://schemas.microsoft.com/office/drawing/2014/main" id="{46EDF1BB-8C4B-46AA-800F-6B5B44F6A240}"/>
              </a:ext>
            </a:extLst>
          </p:cNvPr>
          <p:cNvSpPr txBox="1"/>
          <p:nvPr/>
        </p:nvSpPr>
        <p:spPr>
          <a:xfrm>
            <a:off x="1709502" y="1827829"/>
            <a:ext cx="4056000" cy="356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600" dirty="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MCT | MCSE | DBA</a:t>
            </a:r>
            <a:endParaRPr sz="1600" dirty="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  <p:extLst>
      <p:ext uri="{BB962C8B-B14F-4D97-AF65-F5344CB8AC3E}">
        <p14:creationId xmlns:p14="http://schemas.microsoft.com/office/powerpoint/2010/main" val="1520668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28"/>
          <p:cNvPicPr preferRelativeResize="0"/>
          <p:nvPr/>
        </p:nvPicPr>
        <p:blipFill>
          <a:blip r:embed="rId4">
            <a:alphaModFix amt="35000"/>
          </a:blip>
          <a:stretch>
            <a:fillRect/>
          </a:stretch>
        </p:blipFill>
        <p:spPr>
          <a:xfrm>
            <a:off x="1" y="2081224"/>
            <a:ext cx="9143999" cy="3062276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8"/>
          <p:cNvSpPr txBox="1"/>
          <p:nvPr/>
        </p:nvSpPr>
        <p:spPr>
          <a:xfrm>
            <a:off x="542510" y="1481470"/>
            <a:ext cx="6244800" cy="2953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AFAFA"/>
              </a:buClr>
              <a:buSzPts val="1800"/>
              <a:buFont typeface="Montserrat Light"/>
              <a:buChar char="●"/>
            </a:pPr>
            <a:r>
              <a:rPr lang="pt-BR" sz="1800" dirty="0">
                <a:solidFill>
                  <a:srgbClr val="FAFAFA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SQL Server </a:t>
            </a:r>
            <a:r>
              <a:rPr lang="pt-BR" sz="1800" b="1" dirty="0">
                <a:solidFill>
                  <a:schemeClr val="bg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2019</a:t>
            </a:r>
            <a:endParaRPr sz="1800" b="1" dirty="0">
              <a:solidFill>
                <a:schemeClr val="bg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lvl="0" indent="-342900" algn="l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AFAFA"/>
              </a:buClr>
              <a:buSzPts val="1800"/>
              <a:buFont typeface="Montserrat Light"/>
              <a:buChar char="●"/>
            </a:pPr>
            <a:r>
              <a:rPr lang="pt-BR" sz="1800" dirty="0">
                <a:solidFill>
                  <a:srgbClr val="FAFAFA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SQL Server: </a:t>
            </a:r>
            <a:r>
              <a:rPr lang="pt-BR" sz="1800" b="1" dirty="0">
                <a:solidFill>
                  <a:schemeClr val="bg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Linux</a:t>
            </a:r>
            <a:endParaRPr sz="1800" b="1" dirty="0">
              <a:solidFill>
                <a:schemeClr val="bg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lvl="0" indent="-342900" algn="l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AFAFA"/>
              </a:buClr>
              <a:buSzPts val="1800"/>
              <a:buFont typeface="Montserrat Light"/>
              <a:buChar char="●"/>
            </a:pPr>
            <a:r>
              <a:rPr lang="pt-BR" sz="1800" dirty="0">
                <a:solidFill>
                  <a:srgbClr val="FAFAFA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SQL Server: </a:t>
            </a:r>
            <a:r>
              <a:rPr lang="pt-BR" sz="1800" b="1" dirty="0">
                <a:solidFill>
                  <a:schemeClr val="bg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Containers</a:t>
            </a:r>
            <a:endParaRPr sz="1800" b="1" dirty="0">
              <a:solidFill>
                <a:schemeClr val="bg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38" name="Google Shape;238;p28"/>
          <p:cNvSpPr txBox="1"/>
          <p:nvPr/>
        </p:nvSpPr>
        <p:spPr>
          <a:xfrm>
            <a:off x="457775" y="658000"/>
            <a:ext cx="6227100" cy="9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Schedule</a:t>
            </a:r>
            <a:endParaRPr sz="3000" b="1" dirty="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dirty="0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39" name="Google Shape;239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74278" y="4434824"/>
            <a:ext cx="767158" cy="42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1"/>
          <p:cNvSpPr txBox="1"/>
          <p:nvPr/>
        </p:nvSpPr>
        <p:spPr>
          <a:xfrm>
            <a:off x="3957078" y="2281348"/>
            <a:ext cx="6227100" cy="5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0" dirty="0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rPr>
              <a:t>SQL Server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0" dirty="0">
                <a:solidFill>
                  <a:schemeClr val="accen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rPr>
              <a:t>2019</a:t>
            </a:r>
            <a:endParaRPr sz="5000" dirty="0">
              <a:solidFill>
                <a:schemeClr val="accent1"/>
              </a:solidFill>
              <a:latin typeface="Montserrat ExtraLight"/>
              <a:ea typeface="Montserrat ExtraLight"/>
              <a:cs typeface="Montserrat ExtraLight"/>
              <a:sym typeface="Montserrat ExtraLight"/>
            </a:endParaRPr>
          </a:p>
        </p:txBody>
      </p:sp>
      <p:pic>
        <p:nvPicPr>
          <p:cNvPr id="5" name="Espaço Reservado para Imagem 4">
            <a:extLst>
              <a:ext uri="{FF2B5EF4-FFF2-40B4-BE49-F238E27FC236}">
                <a16:creationId xmlns:a16="http://schemas.microsoft.com/office/drawing/2014/main" id="{C2120E51-796E-49FB-8824-F6C4D1B423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0" r="11790"/>
          <a:stretch>
            <a:fillRect/>
          </a:stretch>
        </p:blipFill>
        <p:spPr>
          <a:xfrm>
            <a:off x="1482514" y="1727577"/>
            <a:ext cx="1935865" cy="1688345"/>
          </a:xfrm>
          <a:custGeom>
            <a:avLst/>
            <a:gdLst>
              <a:gd name="connsiteX0" fmla="*/ 0 w 4851871"/>
              <a:gd name="connsiteY0" fmla="*/ 2173905 h 4231510"/>
              <a:gd name="connsiteX1" fmla="*/ 2216168 w 4851871"/>
              <a:gd name="connsiteY1" fmla="*/ 2173905 h 4231510"/>
              <a:gd name="connsiteX2" fmla="*/ 3545871 w 4851871"/>
              <a:gd name="connsiteY2" fmla="*/ 4230867 h 4231510"/>
              <a:gd name="connsiteX3" fmla="*/ 1167843 w 4851871"/>
              <a:gd name="connsiteY3" fmla="*/ 4210244 h 4231510"/>
              <a:gd name="connsiteX4" fmla="*/ 3647542 w 4851871"/>
              <a:gd name="connsiteY4" fmla="*/ 62257 h 4231510"/>
              <a:gd name="connsiteX5" fmla="*/ 3790614 w 4851871"/>
              <a:gd name="connsiteY5" fmla="*/ 295070 h 4231510"/>
              <a:gd name="connsiteX6" fmla="*/ 4851871 w 4851871"/>
              <a:gd name="connsiteY6" fmla="*/ 2130232 h 4231510"/>
              <a:gd name="connsiteX7" fmla="*/ 3620056 w 4851871"/>
              <a:gd name="connsiteY7" fmla="*/ 4231510 h 4231510"/>
              <a:gd name="connsiteX8" fmla="*/ 3590179 w 4851871"/>
              <a:gd name="connsiteY8" fmla="*/ 4231251 h 4231510"/>
              <a:gd name="connsiteX9" fmla="*/ 3625741 w 4851871"/>
              <a:gd name="connsiteY9" fmla="*/ 4208262 h 4231510"/>
              <a:gd name="connsiteX10" fmla="*/ 3630454 w 4851871"/>
              <a:gd name="connsiteY10" fmla="*/ 4186318 h 4231510"/>
              <a:gd name="connsiteX11" fmla="*/ 2295026 w 4851871"/>
              <a:gd name="connsiteY11" fmla="*/ 2120500 h 4231510"/>
              <a:gd name="connsiteX12" fmla="*/ 3646033 w 4851871"/>
              <a:gd name="connsiteY12" fmla="*/ 70105 h 4231510"/>
              <a:gd name="connsiteX13" fmla="*/ 1220117 w 4851871"/>
              <a:gd name="connsiteY13" fmla="*/ 0 h 4231510"/>
              <a:gd name="connsiteX14" fmla="*/ 3609283 w 4851871"/>
              <a:gd name="connsiteY14" fmla="*/ 0 h 4231510"/>
              <a:gd name="connsiteX15" fmla="*/ 3637048 w 4851871"/>
              <a:gd name="connsiteY15" fmla="*/ 45180 h 4231510"/>
              <a:gd name="connsiteX16" fmla="*/ 3588507 w 4851871"/>
              <a:gd name="connsiteY16" fmla="*/ 13196 h 4231510"/>
              <a:gd name="connsiteX17" fmla="*/ 3566523 w 4851871"/>
              <a:gd name="connsiteY17" fmla="*/ 17716 h 4231510"/>
              <a:gd name="connsiteX18" fmla="*/ 2220358 w 4851871"/>
              <a:gd name="connsiteY18" fmla="*/ 2060762 h 4231510"/>
              <a:gd name="connsiteX19" fmla="*/ 4225 w 4851871"/>
              <a:gd name="connsiteY19" fmla="*/ 2060762 h 4231510"/>
              <a:gd name="connsiteX20" fmla="*/ 6765 w 4851871"/>
              <a:gd name="connsiteY20" fmla="*/ 2055865 h 4231510"/>
              <a:gd name="connsiteX21" fmla="*/ 1220117 w 4851871"/>
              <a:gd name="connsiteY21" fmla="*/ 0 h 4231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851871" h="4231510">
                <a:moveTo>
                  <a:pt x="0" y="2173905"/>
                </a:moveTo>
                <a:lnTo>
                  <a:pt x="2216168" y="2173905"/>
                </a:lnTo>
                <a:lnTo>
                  <a:pt x="3545871" y="4230867"/>
                </a:lnTo>
                <a:lnTo>
                  <a:pt x="1167843" y="4210244"/>
                </a:lnTo>
                <a:close/>
                <a:moveTo>
                  <a:pt x="3647542" y="62257"/>
                </a:moveTo>
                <a:lnTo>
                  <a:pt x="3790614" y="295070"/>
                </a:lnTo>
                <a:cubicBezTo>
                  <a:pt x="4191086" y="960176"/>
                  <a:pt x="4447101" y="1475337"/>
                  <a:pt x="4851871" y="2130232"/>
                </a:cubicBezTo>
                <a:cubicBezTo>
                  <a:pt x="3606559" y="4250832"/>
                  <a:pt x="4240061" y="3282441"/>
                  <a:pt x="3620056" y="4231510"/>
                </a:cubicBezTo>
                <a:lnTo>
                  <a:pt x="3590179" y="4231251"/>
                </a:lnTo>
                <a:lnTo>
                  <a:pt x="3625741" y="4208262"/>
                </a:lnTo>
                <a:cubicBezTo>
                  <a:pt x="3633102" y="4203503"/>
                  <a:pt x="3635212" y="4193679"/>
                  <a:pt x="3630454" y="4186318"/>
                </a:cubicBezTo>
                <a:lnTo>
                  <a:pt x="2295026" y="2120500"/>
                </a:lnTo>
                <a:lnTo>
                  <a:pt x="3646033" y="70105"/>
                </a:lnTo>
                <a:close/>
                <a:moveTo>
                  <a:pt x="1220117" y="0"/>
                </a:moveTo>
                <a:lnTo>
                  <a:pt x="3609283" y="0"/>
                </a:lnTo>
                <a:lnTo>
                  <a:pt x="3637048" y="45180"/>
                </a:lnTo>
                <a:lnTo>
                  <a:pt x="3588507" y="13196"/>
                </a:lnTo>
                <a:cubicBezTo>
                  <a:pt x="3581188" y="8373"/>
                  <a:pt x="3571346" y="10397"/>
                  <a:pt x="3566523" y="17716"/>
                </a:cubicBezTo>
                <a:lnTo>
                  <a:pt x="2220358" y="2060762"/>
                </a:lnTo>
                <a:lnTo>
                  <a:pt x="4225" y="2060762"/>
                </a:lnTo>
                <a:lnTo>
                  <a:pt x="6765" y="2055865"/>
                </a:lnTo>
                <a:cubicBezTo>
                  <a:pt x="201914" y="1684690"/>
                  <a:pt x="1152790" y="0"/>
                  <a:pt x="1220117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8" name="Google Shape;574;p56">
            <a:extLst>
              <a:ext uri="{FF2B5EF4-FFF2-40B4-BE49-F238E27FC236}">
                <a16:creationId xmlns:a16="http://schemas.microsoft.com/office/drawing/2014/main" id="{D00574B5-2054-46EA-AB35-91CE27F978CC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46750" y="3978491"/>
            <a:ext cx="2597250" cy="1358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4533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516;p51">
            <a:extLst>
              <a:ext uri="{FF2B5EF4-FFF2-40B4-BE49-F238E27FC236}">
                <a16:creationId xmlns:a16="http://schemas.microsoft.com/office/drawing/2014/main" id="{504F5323-D128-487D-8C9C-98B8D365C33B}"/>
              </a:ext>
            </a:extLst>
          </p:cNvPr>
          <p:cNvPicPr preferRelativeResize="0"/>
          <p:nvPr/>
        </p:nvPicPr>
        <p:blipFill rotWithShape="1">
          <a:blip r:embed="rId4">
            <a:alphaModFix amt="15000"/>
          </a:blip>
          <a:srcRect l="2930" r="13211"/>
          <a:stretch/>
        </p:blipFill>
        <p:spPr>
          <a:xfrm>
            <a:off x="2693" y="2526446"/>
            <a:ext cx="9337516" cy="261687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5" name="Straight Connector 84"/>
          <p:cNvCxnSpPr/>
          <p:nvPr/>
        </p:nvCxnSpPr>
        <p:spPr>
          <a:xfrm flipH="1">
            <a:off x="1114942" y="4182972"/>
            <a:ext cx="6857027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FCB8623B-6CF5-B847-B058-F81D8E4DAF62}"/>
              </a:ext>
            </a:extLst>
          </p:cNvPr>
          <p:cNvSpPr/>
          <p:nvPr/>
        </p:nvSpPr>
        <p:spPr bwMode="auto">
          <a:xfrm>
            <a:off x="4484654" y="4164130"/>
            <a:ext cx="501650" cy="76595"/>
          </a:xfrm>
          <a:prstGeom prst="rect">
            <a:avLst/>
          </a:prstGeom>
          <a:solidFill>
            <a:srgbClr val="00002B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500" kern="12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/>
              <a:ea typeface="Segoe UI" pitchFamily="34" charset="0"/>
              <a:cs typeface="Segoe UI" pitchFamily="34" charset="0"/>
            </a:endParaRPr>
          </a:p>
        </p:txBody>
      </p:sp>
      <p:graphicFrame>
        <p:nvGraphicFramePr>
          <p:cNvPr id="185" name="Chart 184">
            <a:extLst>
              <a:ext uri="{FF2B5EF4-FFF2-40B4-BE49-F238E27FC236}">
                <a16:creationId xmlns:a16="http://schemas.microsoft.com/office/drawing/2014/main" id="{70704024-56B2-4A33-A8E4-F0C2FF8755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07758447"/>
              </p:ext>
            </p:extLst>
          </p:nvPr>
        </p:nvGraphicFramePr>
        <p:xfrm>
          <a:off x="5523966" y="1739651"/>
          <a:ext cx="1658506" cy="1617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7" name="AutoShape 14">
            <a:extLst>
              <a:ext uri="{FF2B5EF4-FFF2-40B4-BE49-F238E27FC236}">
                <a16:creationId xmlns:a16="http://schemas.microsoft.com/office/drawing/2014/main" id="{1E47D1B0-680A-4130-A603-76BF8006884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7839620" y="2349202"/>
            <a:ext cx="578898" cy="79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7184" tIns="33592" rIns="67184" bIns="33592" numCol="1" anchor="t" anchorCtr="0" compatLnSpc="1">
            <a:prstTxWarp prst="textNoShape">
              <a:avLst/>
            </a:prstTxWarp>
          </a:bodyPr>
          <a:lstStyle/>
          <a:p>
            <a:pPr defTabSz="685117">
              <a:buClrTx/>
              <a:defRPr/>
            </a:pPr>
            <a:endParaRPr lang="en-US" sz="808" dirty="0">
              <a:solidFill>
                <a:srgbClr val="505050"/>
              </a:solidFill>
              <a:latin typeface="Segoe UI"/>
              <a:ea typeface="+mn-ea"/>
              <a:cs typeface="+mn-cs"/>
            </a:endParaRP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A6797694-6A0A-41E4-B52E-074019ADDC8C}"/>
              </a:ext>
            </a:extLst>
          </p:cNvPr>
          <p:cNvSpPr txBox="1"/>
          <p:nvPr/>
        </p:nvSpPr>
        <p:spPr>
          <a:xfrm>
            <a:off x="7414477" y="2781975"/>
            <a:ext cx="1510578" cy="571823"/>
          </a:xfrm>
          <a:prstGeom prst="rect">
            <a:avLst/>
          </a:prstGeom>
          <a:noFill/>
        </p:spPr>
        <p:txBody>
          <a:bodyPr wrap="square" lIns="68580" tIns="34290" rIns="68580" bIns="34290" rtlCol="0" anchor="b">
            <a:spAutoFit/>
          </a:bodyPr>
          <a:lstStyle/>
          <a:p>
            <a:pPr algn="ctr" defTabSz="698226">
              <a:lnSpc>
                <a:spcPct val="105000"/>
              </a:lnSpc>
              <a:buClrTx/>
              <a:defRPr/>
            </a:pPr>
            <a:r>
              <a:rPr lang="en-US" sz="788" dirty="0">
                <a:solidFill>
                  <a:schemeClr val="bg1"/>
                </a:solidFill>
                <a:latin typeface="Montserrat Light" panose="020B0604020202020204" charset="0"/>
                <a:ea typeface="Segoe UI Semilight" charset="0"/>
                <a:cs typeface="Segoe UI" panose="020B0502040204020203" pitchFamily="34" charset="0"/>
              </a:rPr>
              <a:t>The best of Power BI and</a:t>
            </a:r>
            <a:br>
              <a:rPr lang="en-US" sz="788" dirty="0">
                <a:solidFill>
                  <a:schemeClr val="bg1"/>
                </a:solidFill>
                <a:latin typeface="Montserrat Light" panose="020B0604020202020204" charset="0"/>
                <a:ea typeface="Segoe UI Semilight" charset="0"/>
                <a:cs typeface="Segoe UI" panose="020B0502040204020203" pitchFamily="34" charset="0"/>
              </a:rPr>
            </a:br>
            <a:r>
              <a:rPr lang="en-US" sz="788" dirty="0">
                <a:solidFill>
                  <a:schemeClr val="bg1"/>
                </a:solidFill>
                <a:latin typeface="Montserrat Light" panose="020B0604020202020204" charset="0"/>
                <a:ea typeface="Segoe UI Semilight" charset="0"/>
                <a:cs typeface="Segoe UI" panose="020B0502040204020203" pitchFamily="34" charset="0"/>
              </a:rPr>
              <a:t>SQL Server Reporting Services with Power BI Report Server</a:t>
            </a:r>
          </a:p>
        </p:txBody>
      </p:sp>
      <p:sp>
        <p:nvSpPr>
          <p:cNvPr id="189" name="AutoShape 14">
            <a:extLst>
              <a:ext uri="{FF2B5EF4-FFF2-40B4-BE49-F238E27FC236}">
                <a16:creationId xmlns:a16="http://schemas.microsoft.com/office/drawing/2014/main" id="{E298AFF3-F594-4DF7-A51B-2E4C7EBD79D3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7805594" y="2350199"/>
            <a:ext cx="578898" cy="791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7184" tIns="33592" rIns="67184" bIns="33592" numCol="1" anchor="t" anchorCtr="0" compatLnSpc="1">
            <a:prstTxWarp prst="textNoShape">
              <a:avLst/>
            </a:prstTxWarp>
          </a:bodyPr>
          <a:lstStyle/>
          <a:p>
            <a:pPr defTabSz="685117">
              <a:buClrTx/>
              <a:defRPr/>
            </a:pPr>
            <a:endParaRPr lang="en-US" sz="808" dirty="0">
              <a:solidFill>
                <a:srgbClr val="002050"/>
              </a:solidFill>
              <a:latin typeface="Segoe UI"/>
              <a:ea typeface="+mn-ea"/>
              <a:cs typeface="+mn-cs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FBF5AC61-8053-4CF2-8322-5A5351032DA9}"/>
              </a:ext>
            </a:extLst>
          </p:cNvPr>
          <p:cNvSpPr/>
          <p:nvPr/>
        </p:nvSpPr>
        <p:spPr>
          <a:xfrm>
            <a:off x="3739686" y="2662086"/>
            <a:ext cx="1658501" cy="762773"/>
          </a:xfrm>
          <a:prstGeom prst="rect">
            <a:avLst/>
          </a:prstGeom>
        </p:spPr>
        <p:txBody>
          <a:bodyPr wrap="square" lIns="68580" tIns="34290" rIns="68580" bIns="34290" anchor="b">
            <a:spAutoFit/>
          </a:bodyPr>
          <a:lstStyle/>
          <a:p>
            <a:pPr algn="ctr" defTabSz="698226">
              <a:lnSpc>
                <a:spcPct val="105000"/>
              </a:lnSpc>
              <a:spcAft>
                <a:spcPts val="600"/>
              </a:spcAft>
              <a:buClrTx/>
              <a:defRPr/>
            </a:pPr>
            <a:r>
              <a:rPr lang="en-US" sz="788" dirty="0">
                <a:solidFill>
                  <a:schemeClr val="bg1"/>
                </a:solidFill>
                <a:latin typeface="Montserrat Light" panose="020B0604020202020204" charset="0"/>
                <a:ea typeface="Segoe UI Semilight" charset="0"/>
                <a:cs typeface="Segoe UI" panose="020B0502040204020203" pitchFamily="34" charset="0"/>
              </a:rPr>
              <a:t>#1 OLTP performance</a:t>
            </a:r>
            <a:r>
              <a:rPr lang="en-US" sz="788" baseline="30000" dirty="0">
                <a:solidFill>
                  <a:schemeClr val="bg1"/>
                </a:solidFill>
                <a:latin typeface="Montserrat Light" panose="020B0604020202020204" charset="0"/>
                <a:ea typeface="Segoe UI Semilight" charset="0"/>
                <a:cs typeface="Segoe UI" panose="020B0502040204020203" pitchFamily="34" charset="0"/>
              </a:rPr>
              <a:t>1</a:t>
            </a:r>
          </a:p>
          <a:p>
            <a:pPr algn="ctr" defTabSz="698226">
              <a:lnSpc>
                <a:spcPct val="120000"/>
              </a:lnSpc>
              <a:spcAft>
                <a:spcPts val="600"/>
              </a:spcAft>
              <a:buClrTx/>
              <a:defRPr/>
            </a:pPr>
            <a:r>
              <a:rPr lang="en-US" sz="790" dirty="0">
                <a:solidFill>
                  <a:schemeClr val="bg1"/>
                </a:solidFill>
                <a:latin typeface="Montserrat Light" panose="020B0604020202020204" charset="0"/>
                <a:ea typeface="Segoe UI Semilight" charset="0"/>
                <a:cs typeface="Segoe UI" panose="020B0502040204020203" pitchFamily="34" charset="0"/>
              </a:rPr>
              <a:t>#1 DW performance on 1TB</a:t>
            </a:r>
            <a:r>
              <a:rPr lang="en-US" sz="790" baseline="30000" dirty="0">
                <a:solidFill>
                  <a:schemeClr val="bg1"/>
                </a:solidFill>
                <a:latin typeface="Montserrat Light" panose="020B0604020202020204" charset="0"/>
                <a:ea typeface="Segoe UI Semilight" charset="0"/>
                <a:cs typeface="Segoe UI" panose="020B0502040204020203" pitchFamily="34" charset="0"/>
              </a:rPr>
              <a:t>2</a:t>
            </a:r>
            <a:r>
              <a:rPr lang="en-US" sz="790" dirty="0">
                <a:solidFill>
                  <a:schemeClr val="bg1"/>
                </a:solidFill>
                <a:latin typeface="Montserrat Light" panose="020B0604020202020204" charset="0"/>
                <a:ea typeface="Segoe UI Semilight" charset="0"/>
                <a:cs typeface="Segoe UI" panose="020B0502040204020203" pitchFamily="34" charset="0"/>
              </a:rPr>
              <a:t>, 3TB</a:t>
            </a:r>
            <a:r>
              <a:rPr lang="en-US" sz="790" baseline="30000" dirty="0">
                <a:solidFill>
                  <a:schemeClr val="bg1"/>
                </a:solidFill>
                <a:latin typeface="Montserrat Light" panose="020B0604020202020204" charset="0"/>
                <a:ea typeface="Segoe UI Semilight" charset="0"/>
                <a:cs typeface="Segoe UI" panose="020B0502040204020203" pitchFamily="34" charset="0"/>
              </a:rPr>
              <a:t>3</a:t>
            </a:r>
            <a:r>
              <a:rPr lang="en-US" sz="790" dirty="0">
                <a:solidFill>
                  <a:schemeClr val="bg1"/>
                </a:solidFill>
                <a:latin typeface="Montserrat Light" panose="020B0604020202020204" charset="0"/>
                <a:ea typeface="Segoe UI Semilight" charset="0"/>
                <a:cs typeface="Segoe UI" panose="020B0502040204020203" pitchFamily="34" charset="0"/>
              </a:rPr>
              <a:t>,10TB</a:t>
            </a:r>
            <a:r>
              <a:rPr lang="en-US" sz="790" baseline="30000" dirty="0">
                <a:solidFill>
                  <a:schemeClr val="bg1"/>
                </a:solidFill>
                <a:latin typeface="Montserrat Light" panose="020B0604020202020204" charset="0"/>
                <a:ea typeface="Segoe UI Semilight" charset="0"/>
                <a:cs typeface="Segoe UI" panose="020B0502040204020203" pitchFamily="34" charset="0"/>
              </a:rPr>
              <a:t>4</a:t>
            </a:r>
            <a:r>
              <a:rPr lang="en-US" sz="790" dirty="0">
                <a:solidFill>
                  <a:schemeClr val="bg1"/>
                </a:solidFill>
                <a:latin typeface="Montserrat Light" panose="020B0604020202020204" charset="0"/>
                <a:ea typeface="Segoe UI Semilight" charset="0"/>
                <a:cs typeface="Segoe UI" panose="020B0502040204020203" pitchFamily="34" charset="0"/>
              </a:rPr>
              <a:t>, and </a:t>
            </a:r>
            <a:r>
              <a:rPr lang="en-US" sz="790" b="1" dirty="0">
                <a:solidFill>
                  <a:schemeClr val="bg1"/>
                </a:solidFill>
                <a:latin typeface="Montserrat Light" panose="020B0604020202020204" charset="0"/>
                <a:ea typeface="Segoe UI Semilight" charset="0"/>
                <a:cs typeface="Segoe UI" panose="020B0502040204020203" pitchFamily="34" charset="0"/>
              </a:rPr>
              <a:t>30TB</a:t>
            </a:r>
            <a:r>
              <a:rPr lang="en-US" sz="790" baseline="30000" dirty="0">
                <a:solidFill>
                  <a:schemeClr val="bg1"/>
                </a:solidFill>
                <a:latin typeface="Montserrat Light" panose="020B0604020202020204" charset="0"/>
                <a:ea typeface="Segoe UI Semilight" charset="0"/>
                <a:cs typeface="Segoe UI" panose="020B0502040204020203" pitchFamily="34" charset="0"/>
              </a:rPr>
              <a:t>5</a:t>
            </a:r>
          </a:p>
          <a:p>
            <a:pPr algn="ctr" defTabSz="698226">
              <a:lnSpc>
                <a:spcPct val="105000"/>
              </a:lnSpc>
              <a:spcAft>
                <a:spcPts val="600"/>
              </a:spcAft>
              <a:buClrTx/>
              <a:defRPr/>
            </a:pPr>
            <a:r>
              <a:rPr lang="en-US" sz="788" dirty="0">
                <a:solidFill>
                  <a:schemeClr val="bg1"/>
                </a:solidFill>
                <a:latin typeface="Montserrat Light" panose="020B0604020202020204" charset="0"/>
                <a:ea typeface="+mn-ea"/>
                <a:cs typeface="Segoe UI" panose="020B0502040204020203" pitchFamily="34" charset="0"/>
              </a:rPr>
              <a:t>Intelligent Database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8CB4FD4-97CF-47E7-A092-5454A7632C6F}"/>
              </a:ext>
            </a:extLst>
          </p:cNvPr>
          <p:cNvSpPr txBox="1"/>
          <p:nvPr/>
        </p:nvSpPr>
        <p:spPr>
          <a:xfrm>
            <a:off x="4337223" y="4349598"/>
            <a:ext cx="797855" cy="2014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>
            <a:defPPr>
              <a:defRPr lang="en-US"/>
            </a:defPPr>
            <a:lvl1pPr marR="0" lvl="0" indent="0" algn="ctr" defTabSz="931147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kumimoji="0" sz="1000" u="none" strike="noStrike" kern="0" cap="none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Segoe UI Semilight" charset="0"/>
                <a:cs typeface="Segoe UI" panose="020B0502040204020203" pitchFamily="34" charset="0"/>
              </a:defRPr>
            </a:lvl1pPr>
          </a:lstStyle>
          <a:p>
            <a:pPr defTabSz="698226">
              <a:spcAft>
                <a:spcPts val="450"/>
              </a:spcAft>
              <a:defRPr/>
            </a:pPr>
            <a:r>
              <a:rPr lang="en-US" sz="788" dirty="0">
                <a:solidFill>
                  <a:schemeClr val="bg1"/>
                </a:solidFill>
              </a:rPr>
              <a:t>Private</a:t>
            </a:r>
            <a:r>
              <a:rPr lang="en-US" sz="788" dirty="0"/>
              <a:t> </a:t>
            </a:r>
            <a:r>
              <a:rPr lang="en-US" sz="788" dirty="0">
                <a:solidFill>
                  <a:schemeClr val="bg1"/>
                </a:solidFill>
              </a:rPr>
              <a:t>cloud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31C359FF-466E-49D2-A4CE-9B356BB2FAC5}"/>
              </a:ext>
            </a:extLst>
          </p:cNvPr>
          <p:cNvSpPr txBox="1"/>
          <p:nvPr/>
        </p:nvSpPr>
        <p:spPr>
          <a:xfrm>
            <a:off x="8034201" y="4378921"/>
            <a:ext cx="840791" cy="2014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 defTabSz="698226">
              <a:lnSpc>
                <a:spcPct val="90000"/>
              </a:lnSpc>
              <a:spcAft>
                <a:spcPts val="450"/>
              </a:spcAft>
              <a:buClrTx/>
              <a:defRPr/>
            </a:pPr>
            <a:r>
              <a:rPr lang="en-US" sz="788" dirty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Public cloud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CF798B69-B547-46E4-9422-C595E65FBEE8}"/>
              </a:ext>
            </a:extLst>
          </p:cNvPr>
          <p:cNvSpPr txBox="1"/>
          <p:nvPr/>
        </p:nvSpPr>
        <p:spPr>
          <a:xfrm>
            <a:off x="5738009" y="3927752"/>
            <a:ext cx="1809824" cy="207749"/>
          </a:xfrm>
          <a:prstGeom prst="rect">
            <a:avLst/>
          </a:prstGeom>
          <a:noFill/>
        </p:spPr>
        <p:txBody>
          <a:bodyPr wrap="square" lIns="68570" tIns="34290" rIns="67185" bIns="34290" rtlCol="0" anchor="t">
            <a:spAutoFit/>
          </a:bodyPr>
          <a:lstStyle/>
          <a:p>
            <a:pPr algn="ctr" defTabSz="685406">
              <a:spcAft>
                <a:spcPts val="1800"/>
              </a:spcAft>
              <a:buClrTx/>
              <a:defRPr/>
            </a:pPr>
            <a:r>
              <a:rPr lang="en-US" sz="900" b="1" dirty="0">
                <a:solidFill>
                  <a:srgbClr val="0078D7"/>
                </a:solidFill>
                <a:latin typeface="Segoe UI Semibold" charset="0"/>
                <a:ea typeface="Segoe UI Semibold" charset="0"/>
                <a:cs typeface="Segoe UI Semibold" charset="0"/>
              </a:rPr>
              <a:t>Most consistent data platform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386994A-C608-4664-85BD-4CF8D5666690}"/>
              </a:ext>
            </a:extLst>
          </p:cNvPr>
          <p:cNvSpPr txBox="1"/>
          <p:nvPr/>
        </p:nvSpPr>
        <p:spPr>
          <a:xfrm>
            <a:off x="1592149" y="3927752"/>
            <a:ext cx="1809824" cy="207749"/>
          </a:xfrm>
          <a:prstGeom prst="rect">
            <a:avLst/>
          </a:prstGeom>
          <a:noFill/>
        </p:spPr>
        <p:txBody>
          <a:bodyPr wrap="square" lIns="68570" tIns="34290" rIns="67185" bIns="34290" rtlCol="0" anchor="t">
            <a:spAutoFit/>
          </a:bodyPr>
          <a:lstStyle/>
          <a:p>
            <a:pPr algn="ctr" defTabSz="685406">
              <a:spcAft>
                <a:spcPts val="1800"/>
              </a:spcAft>
              <a:buClrTx/>
              <a:defRPr/>
            </a:pPr>
            <a:r>
              <a:rPr lang="en-US" sz="900" b="1" dirty="0">
                <a:solidFill>
                  <a:srgbClr val="0078D7"/>
                </a:solidFill>
                <a:latin typeface="Segoe UI Semibold" charset="0"/>
                <a:ea typeface="Segoe UI Semibold" charset="0"/>
                <a:cs typeface="Segoe UI Semibold" charset="0"/>
              </a:rPr>
              <a:t>In-memory across all workloads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FA27AFE-6D76-8942-85DB-68D5ADD1085E}"/>
              </a:ext>
            </a:extLst>
          </p:cNvPr>
          <p:cNvSpPr txBox="1"/>
          <p:nvPr/>
        </p:nvSpPr>
        <p:spPr>
          <a:xfrm>
            <a:off x="4005042" y="4476366"/>
            <a:ext cx="1438716" cy="207749"/>
          </a:xfrm>
          <a:prstGeom prst="rect">
            <a:avLst/>
          </a:prstGeom>
          <a:noFill/>
        </p:spPr>
        <p:txBody>
          <a:bodyPr wrap="square" lIns="68570" tIns="34290" rIns="67185" bIns="34290" rtlCol="0" anchor="t">
            <a:spAutoFit/>
          </a:bodyPr>
          <a:lstStyle/>
          <a:p>
            <a:pPr algn="ctr" defTabSz="685406">
              <a:spcAft>
                <a:spcPts val="1800"/>
              </a:spcAft>
              <a:buClrTx/>
              <a:defRPr/>
            </a:pPr>
            <a:r>
              <a:rPr lang="en-US" sz="900" b="1" dirty="0">
                <a:solidFill>
                  <a:srgbClr val="0078D7"/>
                </a:solidFill>
                <a:latin typeface="Segoe UI Semibold" charset="0"/>
                <a:ea typeface="Segoe UI Semibold" charset="0"/>
                <a:cs typeface="Segoe UI Semibold" charset="0"/>
              </a:rPr>
              <a:t>1/10th the cost of Oracle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DF4C9EF-4D25-BB46-A996-4BE7C437FD40}"/>
              </a:ext>
            </a:extLst>
          </p:cNvPr>
          <p:cNvCxnSpPr/>
          <p:nvPr/>
        </p:nvCxnSpPr>
        <p:spPr>
          <a:xfrm>
            <a:off x="343500" y="3631766"/>
            <a:ext cx="8457001" cy="0"/>
          </a:xfrm>
          <a:prstGeom prst="line">
            <a:avLst/>
          </a:prstGeom>
          <a:ln w="9525">
            <a:solidFill>
              <a:srgbClr val="1E209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1E93E66-A25D-5246-A907-E68C67C2DB7C}"/>
              </a:ext>
            </a:extLst>
          </p:cNvPr>
          <p:cNvGrpSpPr/>
          <p:nvPr/>
        </p:nvGrpSpPr>
        <p:grpSpPr>
          <a:xfrm>
            <a:off x="1994085" y="2830279"/>
            <a:ext cx="1578706" cy="469380"/>
            <a:chOff x="419769" y="3297216"/>
            <a:chExt cx="2094143" cy="658731"/>
          </a:xfrm>
        </p:grpSpPr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B3AB2A48-C320-4C78-AFD0-49834DFB3951}"/>
                </a:ext>
              </a:extLst>
            </p:cNvPr>
            <p:cNvSpPr/>
            <p:nvPr/>
          </p:nvSpPr>
          <p:spPr>
            <a:xfrm>
              <a:off x="419769" y="3310122"/>
              <a:ext cx="560340" cy="645825"/>
            </a:xfrm>
            <a:prstGeom prst="rect">
              <a:avLst/>
            </a:prstGeom>
            <a:ln>
              <a:noFill/>
            </a:ln>
          </p:spPr>
          <p:txBody>
            <a:bodyPr wrap="none" lIns="68580" tIns="34290" rIns="68580" bIns="34290" anchor="b">
              <a:spAutoFit/>
            </a:bodyPr>
            <a:lstStyle/>
            <a:p>
              <a:pPr defTabSz="699314">
                <a:spcAft>
                  <a:spcPts val="150"/>
                </a:spcAft>
                <a:buClrTx/>
                <a:defRPr/>
              </a:pPr>
              <a:r>
                <a:rPr lang="en-US" sz="788" dirty="0">
                  <a:solidFill>
                    <a:schemeClr val="bg1"/>
                  </a:solidFill>
                  <a:latin typeface="Montserrat Light" panose="020B0604020202020204" charset="0"/>
                  <a:ea typeface="Segoe UI Semibold" charset="0"/>
                  <a:cs typeface="Segoe UI" panose="020B0502040204020203" pitchFamily="34" charset="0"/>
                </a:rPr>
                <a:t>T-SQL</a:t>
              </a:r>
            </a:p>
            <a:p>
              <a:pPr defTabSz="699314">
                <a:spcAft>
                  <a:spcPts val="150"/>
                </a:spcAft>
                <a:buClrTx/>
                <a:defRPr/>
              </a:pPr>
              <a:r>
                <a:rPr lang="en-US" sz="788" dirty="0">
                  <a:solidFill>
                    <a:schemeClr val="bg1"/>
                  </a:solidFill>
                  <a:latin typeface="Montserrat Light" panose="020B0604020202020204" charset="0"/>
                  <a:ea typeface="Segoe UI Semibold" charset="0"/>
                  <a:cs typeface="Segoe UI" panose="020B0502040204020203" pitchFamily="34" charset="0"/>
                </a:rPr>
                <a:t>Java</a:t>
              </a:r>
            </a:p>
            <a:p>
              <a:pPr defTabSz="699314">
                <a:spcAft>
                  <a:spcPts val="150"/>
                </a:spcAft>
                <a:buClrTx/>
                <a:defRPr/>
              </a:pPr>
              <a:r>
                <a:rPr lang="en-US" sz="788" dirty="0">
                  <a:solidFill>
                    <a:schemeClr val="bg1"/>
                  </a:solidFill>
                  <a:latin typeface="Montserrat Light" panose="020B0604020202020204" charset="0"/>
                  <a:ea typeface="Segoe UI Semibold" charset="0"/>
                  <a:cs typeface="Segoe UI" panose="020B0502040204020203" pitchFamily="34" charset="0"/>
                </a:rPr>
                <a:t>C/C++</a:t>
              </a: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40CB3735-6ACF-A240-835F-7C0EE74CE7A9}"/>
                </a:ext>
              </a:extLst>
            </p:cNvPr>
            <p:cNvSpPr/>
            <p:nvPr/>
          </p:nvSpPr>
          <p:spPr>
            <a:xfrm>
              <a:off x="1878291" y="3297216"/>
              <a:ext cx="635621" cy="449933"/>
            </a:xfrm>
            <a:prstGeom prst="rect">
              <a:avLst/>
            </a:prstGeom>
            <a:ln>
              <a:noFill/>
            </a:ln>
          </p:spPr>
          <p:txBody>
            <a:bodyPr wrap="none" lIns="68580" tIns="34290" rIns="68580" bIns="34290" anchor="b">
              <a:spAutoFit/>
            </a:bodyPr>
            <a:lstStyle/>
            <a:p>
              <a:pPr defTabSz="699314">
                <a:spcAft>
                  <a:spcPts val="150"/>
                </a:spcAft>
                <a:buClrTx/>
                <a:defRPr/>
              </a:pPr>
              <a:r>
                <a:rPr lang="en-US" sz="788" dirty="0">
                  <a:solidFill>
                    <a:schemeClr val="bg1"/>
                  </a:solidFill>
                  <a:latin typeface="Montserrat Light" panose="020B0604020202020204" charset="0"/>
                  <a:ea typeface="Segoe UI Semibold" charset="0"/>
                  <a:cs typeface="Segoe UI" panose="020B0502040204020203" pitchFamily="34" charset="0"/>
                </a:rPr>
                <a:t>Python</a:t>
              </a:r>
            </a:p>
            <a:p>
              <a:pPr defTabSz="699314">
                <a:spcAft>
                  <a:spcPts val="150"/>
                </a:spcAft>
                <a:buClrTx/>
                <a:defRPr/>
              </a:pPr>
              <a:r>
                <a:rPr lang="en-US" sz="788" dirty="0">
                  <a:solidFill>
                    <a:schemeClr val="bg1"/>
                  </a:solidFill>
                  <a:latin typeface="Montserrat Light" panose="020B0604020202020204" charset="0"/>
                  <a:ea typeface="Segoe UI Semibold" charset="0"/>
                  <a:cs typeface="Segoe UI" panose="020B0502040204020203" pitchFamily="34" charset="0"/>
                </a:rPr>
                <a:t>Ruby</a:t>
              </a:r>
            </a:p>
          </p:txBody>
        </p:sp>
      </p:grpSp>
      <p:sp>
        <p:nvSpPr>
          <p:cNvPr id="177" name="Rectangle 176"/>
          <p:cNvSpPr/>
          <p:nvPr/>
        </p:nvSpPr>
        <p:spPr bwMode="auto">
          <a:xfrm>
            <a:off x="7351890" y="1255591"/>
            <a:ext cx="1577340" cy="346249"/>
          </a:xfrm>
          <a:prstGeom prst="rect">
            <a:avLst/>
          </a:prstGeom>
          <a:noFill/>
          <a:ln w="635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="horz" wrap="square" lIns="68580" tIns="34290" rIns="68551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371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32742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99113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65484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1856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98226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64597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30969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406">
              <a:buClrTx/>
              <a:defRPr/>
            </a:pPr>
            <a:r>
              <a:rPr lang="en-US" sz="900" b="1" kern="0" dirty="0">
                <a:solidFill>
                  <a:schemeClr val="bg1"/>
                </a:solidFill>
                <a:latin typeface="Montserrat" panose="020B0604020202020204" charset="0"/>
                <a:ea typeface="Segoe UI Semibold" charset="0"/>
                <a:cs typeface="Segoe UI Semibold" charset="0"/>
              </a:rPr>
              <a:t>Insights in minutes </a:t>
            </a:r>
            <a:br>
              <a:rPr lang="en-US" sz="900" b="1" kern="0" dirty="0">
                <a:solidFill>
                  <a:schemeClr val="bg1"/>
                </a:solidFill>
                <a:latin typeface="Montserrat" panose="020B0604020202020204" charset="0"/>
                <a:ea typeface="Segoe UI Semibold" charset="0"/>
                <a:cs typeface="Segoe UI Semibold" charset="0"/>
              </a:rPr>
            </a:br>
            <a:r>
              <a:rPr lang="en-US" sz="900" b="1" kern="0" dirty="0">
                <a:solidFill>
                  <a:schemeClr val="bg1"/>
                </a:solidFill>
                <a:latin typeface="Montserrat" panose="020B0604020202020204" charset="0"/>
                <a:ea typeface="Segoe UI Semibold" charset="0"/>
                <a:cs typeface="Segoe UI Semibold" charset="0"/>
              </a:rPr>
              <a:t>on any device</a:t>
            </a:r>
          </a:p>
        </p:txBody>
      </p:sp>
      <p:sp>
        <p:nvSpPr>
          <p:cNvPr id="179" name="Rectangle 178"/>
          <p:cNvSpPr/>
          <p:nvPr/>
        </p:nvSpPr>
        <p:spPr bwMode="auto">
          <a:xfrm>
            <a:off x="1999050" y="1255591"/>
            <a:ext cx="1577340" cy="346249"/>
          </a:xfrm>
          <a:prstGeom prst="rect">
            <a:avLst/>
          </a:prstGeom>
          <a:noFill/>
          <a:ln w="635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="horz" wrap="square" lIns="68580" tIns="34290" rIns="68551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371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32742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99113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65484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1856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98226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64597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30969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406">
              <a:spcAft>
                <a:spcPts val="1800"/>
              </a:spcAft>
              <a:buClrTx/>
              <a:defRPr/>
            </a:pPr>
            <a:r>
              <a:rPr lang="en-US" sz="900" b="1" kern="0" dirty="0">
                <a:solidFill>
                  <a:schemeClr val="bg1"/>
                </a:solidFill>
                <a:latin typeface="Montserrat" panose="020B0604020202020204" charset="0"/>
                <a:ea typeface="Segoe UI Semibold" charset="0"/>
                <a:cs typeface="Segoe UI Semibold" charset="0"/>
              </a:rPr>
              <a:t>Choice of platform,  language and container</a:t>
            </a:r>
          </a:p>
        </p:txBody>
      </p:sp>
      <p:sp>
        <p:nvSpPr>
          <p:cNvPr id="181" name="Rectangle 180"/>
          <p:cNvSpPr/>
          <p:nvPr/>
        </p:nvSpPr>
        <p:spPr bwMode="auto">
          <a:xfrm>
            <a:off x="5567610" y="1255591"/>
            <a:ext cx="1577340" cy="346249"/>
          </a:xfrm>
          <a:prstGeom prst="rect">
            <a:avLst/>
          </a:prstGeom>
          <a:noFill/>
          <a:ln w="635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="horz" wrap="square" lIns="68580" tIns="34290" rIns="68551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371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32742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99113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65484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1856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98226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64597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30969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406">
              <a:spcAft>
                <a:spcPts val="1800"/>
              </a:spcAft>
              <a:buClrTx/>
              <a:defRPr/>
            </a:pPr>
            <a:r>
              <a:rPr lang="en-US" sz="900" b="1" kern="0" dirty="0">
                <a:solidFill>
                  <a:schemeClr val="bg1"/>
                </a:solidFill>
                <a:latin typeface="Montserrat" panose="020B0604020202020204" charset="0"/>
                <a:ea typeface="Segoe UI Semibold" charset="0"/>
                <a:cs typeface="Segoe UI Semibold" charset="0"/>
              </a:rPr>
              <a:t>Most secure </a:t>
            </a:r>
            <a:br>
              <a:rPr lang="en-US" sz="900" b="1" kern="0" dirty="0">
                <a:solidFill>
                  <a:schemeClr val="bg1"/>
                </a:solidFill>
                <a:latin typeface="Montserrat" panose="020B0604020202020204" charset="0"/>
                <a:ea typeface="Segoe UI Semibold" charset="0"/>
                <a:cs typeface="Segoe UI Semibold" charset="0"/>
              </a:rPr>
            </a:br>
            <a:r>
              <a:rPr lang="en-US" sz="900" b="1" kern="0" dirty="0">
                <a:solidFill>
                  <a:schemeClr val="bg1"/>
                </a:solidFill>
                <a:latin typeface="Montserrat" panose="020B0604020202020204" charset="0"/>
                <a:ea typeface="Segoe UI Semibold" charset="0"/>
                <a:cs typeface="Segoe UI Semibold" charset="0"/>
              </a:rPr>
              <a:t>over the last 9 years</a:t>
            </a:r>
            <a:r>
              <a:rPr lang="en-US" sz="900" b="1" kern="0" baseline="30000" dirty="0">
                <a:solidFill>
                  <a:schemeClr val="bg1"/>
                </a:solidFill>
                <a:latin typeface="Montserrat" panose="020B0604020202020204" charset="0"/>
                <a:ea typeface="Segoe UI Semibold" charset="0"/>
                <a:cs typeface="Segoe UI Semibold" charset="0"/>
              </a:rPr>
              <a:t>6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022E80B3-2E03-4ECC-8067-0F4F386FB9CD}"/>
              </a:ext>
            </a:extLst>
          </p:cNvPr>
          <p:cNvSpPr/>
          <p:nvPr/>
        </p:nvSpPr>
        <p:spPr bwMode="auto">
          <a:xfrm>
            <a:off x="3742448" y="1255591"/>
            <a:ext cx="1659105" cy="346249"/>
          </a:xfrm>
          <a:prstGeom prst="rect">
            <a:avLst/>
          </a:prstGeom>
          <a:noFill/>
          <a:ln w="635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="horz" wrap="square" lIns="68580" tIns="34290" rIns="68551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371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32742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99113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65484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1856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98226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64597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30969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406">
              <a:spcAft>
                <a:spcPts val="1800"/>
              </a:spcAft>
              <a:buClrTx/>
              <a:defRPr/>
            </a:pPr>
            <a:r>
              <a:rPr lang="en-US" sz="900" b="1" kern="0" dirty="0">
                <a:solidFill>
                  <a:schemeClr val="bg1"/>
                </a:solidFill>
                <a:latin typeface="Montserrat" panose="020B0604020202020204" charset="0"/>
                <a:ea typeface="Segoe UI Semibold" charset="0"/>
                <a:cs typeface="Segoe UI Semibold" charset="0"/>
              </a:rPr>
              <a:t>Industry-leading performance and availability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3679860" y="1305826"/>
            <a:ext cx="0" cy="2088998"/>
          </a:xfrm>
          <a:prstGeom prst="line">
            <a:avLst/>
          </a:prstGeom>
          <a:ln w="9525">
            <a:solidFill>
              <a:srgbClr val="1E209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5464140" y="1305826"/>
            <a:ext cx="0" cy="2088998"/>
          </a:xfrm>
          <a:prstGeom prst="line">
            <a:avLst/>
          </a:prstGeom>
          <a:ln w="9525">
            <a:solidFill>
              <a:srgbClr val="1E209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7248420" y="1305826"/>
            <a:ext cx="0" cy="2088998"/>
          </a:xfrm>
          <a:prstGeom prst="line">
            <a:avLst/>
          </a:prstGeom>
          <a:ln w="9525">
            <a:solidFill>
              <a:srgbClr val="1E209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1895580" y="1305826"/>
            <a:ext cx="0" cy="2088998"/>
          </a:xfrm>
          <a:prstGeom prst="line">
            <a:avLst/>
          </a:prstGeom>
          <a:ln w="9525">
            <a:solidFill>
              <a:srgbClr val="1E209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Rectangle 78">
            <a:extLst>
              <a:ext uri="{FF2B5EF4-FFF2-40B4-BE49-F238E27FC236}">
                <a16:creationId xmlns:a16="http://schemas.microsoft.com/office/drawing/2014/main" id="{CB743499-36D6-4E44-8087-32FB8636F525}"/>
              </a:ext>
            </a:extLst>
          </p:cNvPr>
          <p:cNvSpPr/>
          <p:nvPr/>
        </p:nvSpPr>
        <p:spPr bwMode="auto">
          <a:xfrm>
            <a:off x="214770" y="1255591"/>
            <a:ext cx="1577340" cy="346249"/>
          </a:xfrm>
          <a:prstGeom prst="rect">
            <a:avLst/>
          </a:prstGeom>
          <a:noFill/>
          <a:ln w="635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="horz" wrap="square" lIns="68580" tIns="34290" rIns="68551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371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32742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99113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65484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1856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98226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64597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30969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406">
              <a:spcAft>
                <a:spcPts val="1800"/>
              </a:spcAft>
              <a:buClrTx/>
              <a:defRPr/>
            </a:pPr>
            <a:r>
              <a:rPr lang="en-US" sz="900" b="1" kern="0" dirty="0">
                <a:solidFill>
                  <a:schemeClr val="bg1"/>
                </a:solidFill>
                <a:latin typeface="Montserrat" panose="020B0604020202020204" charset="0"/>
                <a:ea typeface="Segoe UI Semibold" charset="0"/>
                <a:cs typeface="Segoe UI Semibold" charset="0"/>
              </a:rPr>
              <a:t>Intelligence over </a:t>
            </a:r>
            <a:br>
              <a:rPr lang="en-US" sz="900" b="1" kern="0" dirty="0">
                <a:solidFill>
                  <a:schemeClr val="bg1"/>
                </a:solidFill>
                <a:latin typeface="Montserrat" panose="020B0604020202020204" charset="0"/>
                <a:ea typeface="Segoe UI Semibold" charset="0"/>
                <a:cs typeface="Segoe UI Semibold" charset="0"/>
              </a:rPr>
            </a:br>
            <a:r>
              <a:rPr lang="en-US" sz="900" b="1" kern="0" dirty="0">
                <a:solidFill>
                  <a:schemeClr val="bg1"/>
                </a:solidFill>
                <a:latin typeface="Montserrat" panose="020B0604020202020204" charset="0"/>
                <a:ea typeface="Segoe UI Semibold" charset="0"/>
                <a:cs typeface="Segoe UI Semibold" charset="0"/>
              </a:rPr>
              <a:t>any data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901B3AF-5365-41DB-88FC-AFF41EFC63AF}"/>
              </a:ext>
            </a:extLst>
          </p:cNvPr>
          <p:cNvSpPr txBox="1"/>
          <p:nvPr/>
        </p:nvSpPr>
        <p:spPr>
          <a:xfrm>
            <a:off x="279531" y="2820226"/>
            <a:ext cx="1427448" cy="442365"/>
          </a:xfrm>
          <a:prstGeom prst="rect">
            <a:avLst/>
          </a:prstGeom>
          <a:noFill/>
        </p:spPr>
        <p:txBody>
          <a:bodyPr wrap="square" lIns="68580" tIns="34290" rIns="68580" bIns="34290" rtlCol="0" anchor="b">
            <a:spAutoFit/>
          </a:bodyPr>
          <a:lstStyle/>
          <a:p>
            <a:pPr algn="ctr" defTabSz="698226">
              <a:lnSpc>
                <a:spcPct val="105000"/>
              </a:lnSpc>
              <a:spcAft>
                <a:spcPts val="600"/>
              </a:spcAft>
              <a:buClrTx/>
              <a:defRPr/>
            </a:pPr>
            <a:r>
              <a:rPr lang="en-US" sz="788" dirty="0">
                <a:solidFill>
                  <a:schemeClr val="bg1"/>
                </a:solidFill>
                <a:latin typeface="Montserrat Light" panose="020B0604020202020204" charset="0"/>
                <a:ea typeface="Segoe UI Semilight" charset="0"/>
                <a:cs typeface="Segoe UI" panose="020B0502040204020203" pitchFamily="34" charset="0"/>
              </a:rPr>
              <a:t>AI and Machine Learning over all data with the power of SQL and Spark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6AFB984-CF84-453E-866C-2B5D0FE44DA9}"/>
              </a:ext>
            </a:extLst>
          </p:cNvPr>
          <p:cNvGrpSpPr/>
          <p:nvPr/>
        </p:nvGrpSpPr>
        <p:grpSpPr>
          <a:xfrm>
            <a:off x="501294" y="1768424"/>
            <a:ext cx="1004292" cy="769151"/>
            <a:chOff x="739450" y="2170289"/>
            <a:chExt cx="1339056" cy="1025535"/>
          </a:xfrm>
        </p:grpSpPr>
        <p:sp>
          <p:nvSpPr>
            <p:cNvPr id="92" name="Freeform 6">
              <a:extLst>
                <a:ext uri="{FF2B5EF4-FFF2-40B4-BE49-F238E27FC236}">
                  <a16:creationId xmlns:a16="http://schemas.microsoft.com/office/drawing/2014/main" id="{37444FBE-9B74-4A03-A02D-D795CCBAD8D4}"/>
                </a:ext>
              </a:extLst>
            </p:cNvPr>
            <p:cNvSpPr>
              <a:spLocks/>
            </p:cNvSpPr>
            <p:nvPr/>
          </p:nvSpPr>
          <p:spPr bwMode="auto">
            <a:xfrm rot="2171515">
              <a:off x="1105197" y="2753151"/>
              <a:ext cx="505195" cy="442673"/>
            </a:xfrm>
            <a:custGeom>
              <a:avLst/>
              <a:gdLst>
                <a:gd name="T0" fmla="*/ 0 w 147"/>
                <a:gd name="T1" fmla="*/ 125 h 129"/>
                <a:gd name="T2" fmla="*/ 32 w 147"/>
                <a:gd name="T3" fmla="*/ 129 h 129"/>
                <a:gd name="T4" fmla="*/ 147 w 147"/>
                <a:gd name="T5" fmla="*/ 14 h 129"/>
                <a:gd name="T6" fmla="*/ 146 w 147"/>
                <a:gd name="T7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" h="129">
                  <a:moveTo>
                    <a:pt x="0" y="125"/>
                  </a:moveTo>
                  <a:cubicBezTo>
                    <a:pt x="10" y="127"/>
                    <a:pt x="21" y="129"/>
                    <a:pt x="32" y="129"/>
                  </a:cubicBezTo>
                  <a:cubicBezTo>
                    <a:pt x="96" y="129"/>
                    <a:pt x="147" y="77"/>
                    <a:pt x="147" y="14"/>
                  </a:cubicBezTo>
                  <a:cubicBezTo>
                    <a:pt x="147" y="9"/>
                    <a:pt x="147" y="4"/>
                    <a:pt x="146" y="0"/>
                  </a:cubicBezTo>
                </a:path>
              </a:pathLst>
            </a:custGeom>
            <a:noFill/>
            <a:ln w="19050" cap="flat">
              <a:solidFill>
                <a:srgbClr val="50E6FF"/>
              </a:solidFill>
              <a:prstDash val="solid"/>
              <a:miter lim="800000"/>
              <a:headEnd type="triangle"/>
              <a:tailEnd type="none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70" tIns="34285" rIns="68570" bIns="34285" numCol="1" anchor="t" anchorCtr="0" compatLnSpc="1">
              <a:prstTxWarp prst="textNoShape">
                <a:avLst/>
              </a:prstTxWarp>
            </a:bodyPr>
            <a:lstStyle/>
            <a:p>
              <a:pPr defTabSz="685669">
                <a:buClrTx/>
                <a:defRPr/>
              </a:pPr>
              <a:endParaRPr lang="en-US" sz="1350" dirty="0"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93" name="Freeform 5">
              <a:extLst>
                <a:ext uri="{FF2B5EF4-FFF2-40B4-BE49-F238E27FC236}">
                  <a16:creationId xmlns:a16="http://schemas.microsoft.com/office/drawing/2014/main" id="{14247359-4774-493E-AEF2-AF12E28A5B12}"/>
                </a:ext>
              </a:extLst>
            </p:cNvPr>
            <p:cNvSpPr>
              <a:spLocks/>
            </p:cNvSpPr>
            <p:nvPr/>
          </p:nvSpPr>
          <p:spPr bwMode="auto">
            <a:xfrm rot="2978489">
              <a:off x="1135208" y="2166536"/>
              <a:ext cx="445172" cy="452678"/>
            </a:xfrm>
            <a:custGeom>
              <a:avLst/>
              <a:gdLst>
                <a:gd name="T0" fmla="*/ 1 w 130"/>
                <a:gd name="T1" fmla="*/ 132 h 132"/>
                <a:gd name="T2" fmla="*/ 0 w 130"/>
                <a:gd name="T3" fmla="*/ 115 h 132"/>
                <a:gd name="T4" fmla="*/ 115 w 130"/>
                <a:gd name="T5" fmla="*/ 0 h 132"/>
                <a:gd name="T6" fmla="*/ 130 w 130"/>
                <a:gd name="T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132">
                  <a:moveTo>
                    <a:pt x="1" y="132"/>
                  </a:moveTo>
                  <a:cubicBezTo>
                    <a:pt x="1" y="126"/>
                    <a:pt x="0" y="120"/>
                    <a:pt x="0" y="115"/>
                  </a:cubicBezTo>
                  <a:cubicBezTo>
                    <a:pt x="0" y="51"/>
                    <a:pt x="51" y="0"/>
                    <a:pt x="115" y="0"/>
                  </a:cubicBezTo>
                  <a:cubicBezTo>
                    <a:pt x="121" y="0"/>
                    <a:pt x="126" y="0"/>
                    <a:pt x="130" y="0"/>
                  </a:cubicBezTo>
                </a:path>
              </a:pathLst>
            </a:custGeom>
            <a:noFill/>
            <a:ln w="19050" cap="flat">
              <a:solidFill>
                <a:srgbClr val="50E6FF"/>
              </a:solidFill>
              <a:prstDash val="solid"/>
              <a:miter lim="800000"/>
              <a:headEnd/>
              <a:tailEnd type="triangle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70" tIns="34285" rIns="68570" bIns="34285" numCol="1" anchor="t" anchorCtr="0" compatLnSpc="1">
              <a:prstTxWarp prst="textNoShape">
                <a:avLst/>
              </a:prstTxWarp>
            </a:bodyPr>
            <a:lstStyle/>
            <a:p>
              <a:pPr defTabSz="685669">
                <a:buClrTx/>
                <a:defRPr/>
              </a:pPr>
              <a:endParaRPr lang="en-US" sz="1350" dirty="0">
                <a:latin typeface="Segoe UI"/>
                <a:ea typeface="+mn-ea"/>
                <a:cs typeface="+mn-cs"/>
              </a:endParaRPr>
            </a:p>
          </p:txBody>
        </p:sp>
        <p:pic>
          <p:nvPicPr>
            <p:cNvPr id="140" name="Picture 139">
              <a:extLst>
                <a:ext uri="{FF2B5EF4-FFF2-40B4-BE49-F238E27FC236}">
                  <a16:creationId xmlns:a16="http://schemas.microsoft.com/office/drawing/2014/main" id="{B1D57BBD-5786-4764-9279-7D60E7E18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4704" y="2475687"/>
              <a:ext cx="613802" cy="321050"/>
            </a:xfrm>
            <a:prstGeom prst="rect">
              <a:avLst/>
            </a:prstGeom>
          </p:spPr>
        </p:pic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A769EBF-D74E-4DBF-ABF8-FA85171D141C}"/>
                </a:ext>
              </a:extLst>
            </p:cNvPr>
            <p:cNvGrpSpPr/>
            <p:nvPr/>
          </p:nvGrpSpPr>
          <p:grpSpPr>
            <a:xfrm>
              <a:off x="739450" y="2444555"/>
              <a:ext cx="357653" cy="458709"/>
              <a:chOff x="393144" y="2440628"/>
              <a:chExt cx="357653" cy="458709"/>
            </a:xfrm>
          </p:grpSpPr>
          <p:sp>
            <p:nvSpPr>
              <p:cNvPr id="81" name="Freeform 182">
                <a:extLst>
                  <a:ext uri="{FF2B5EF4-FFF2-40B4-BE49-F238E27FC236}">
                    <a16:creationId xmlns:a16="http://schemas.microsoft.com/office/drawing/2014/main" id="{CA34330F-B530-42C3-81CB-C139EE47E069}"/>
                  </a:ext>
                </a:extLst>
              </p:cNvPr>
              <p:cNvSpPr/>
              <p:nvPr/>
            </p:nvSpPr>
            <p:spPr bwMode="auto">
              <a:xfrm>
                <a:off x="393144" y="2440628"/>
                <a:ext cx="357653" cy="458709"/>
              </a:xfrm>
              <a:custGeom>
                <a:avLst/>
                <a:gdLst>
                  <a:gd name="connsiteX0" fmla="*/ 727701 w 1455401"/>
                  <a:gd name="connsiteY0" fmla="*/ 107085 h 1866625"/>
                  <a:gd name="connsiteX1" fmla="*/ 225411 w 1455401"/>
                  <a:gd name="connsiteY1" fmla="*/ 254506 h 1866625"/>
                  <a:gd name="connsiteX2" fmla="*/ 727701 w 1455401"/>
                  <a:gd name="connsiteY2" fmla="*/ 401926 h 1866625"/>
                  <a:gd name="connsiteX3" fmla="*/ 1229991 w 1455401"/>
                  <a:gd name="connsiteY3" fmla="*/ 254506 h 1866625"/>
                  <a:gd name="connsiteX4" fmla="*/ 727701 w 1455401"/>
                  <a:gd name="connsiteY4" fmla="*/ 107085 h 1866625"/>
                  <a:gd name="connsiteX5" fmla="*/ 727700 w 1455401"/>
                  <a:gd name="connsiteY5" fmla="*/ 0 h 1866625"/>
                  <a:gd name="connsiteX6" fmla="*/ 1451644 w 1455401"/>
                  <a:gd name="connsiteY6" fmla="*/ 266488 h 1866625"/>
                  <a:gd name="connsiteX7" fmla="*/ 1454289 w 1455401"/>
                  <a:gd name="connsiteY7" fmla="*/ 287858 h 1866625"/>
                  <a:gd name="connsiteX8" fmla="*/ 1455400 w 1455401"/>
                  <a:gd name="connsiteY8" fmla="*/ 287858 h 1866625"/>
                  <a:gd name="connsiteX9" fmla="*/ 1455400 w 1455401"/>
                  <a:gd name="connsiteY9" fmla="*/ 296838 h 1866625"/>
                  <a:gd name="connsiteX10" fmla="*/ 1455401 w 1455401"/>
                  <a:gd name="connsiteY10" fmla="*/ 1017423 h 1866625"/>
                  <a:gd name="connsiteX11" fmla="*/ 1439767 w 1455401"/>
                  <a:gd name="connsiteY11" fmla="*/ 1030526 h 1866625"/>
                  <a:gd name="connsiteX12" fmla="*/ 1434352 w 1455401"/>
                  <a:gd name="connsiteY12" fmla="*/ 1033050 h 1866625"/>
                  <a:gd name="connsiteX13" fmla="*/ 1434352 w 1455401"/>
                  <a:gd name="connsiteY13" fmla="*/ 1143359 h 1866625"/>
                  <a:gd name="connsiteX14" fmla="*/ 1439768 w 1455401"/>
                  <a:gd name="connsiteY14" fmla="*/ 1140834 h 1866625"/>
                  <a:gd name="connsiteX15" fmla="*/ 1455401 w 1455401"/>
                  <a:gd name="connsiteY15" fmla="*/ 1127732 h 1866625"/>
                  <a:gd name="connsiteX16" fmla="*/ 1455401 w 1455401"/>
                  <a:gd name="connsiteY16" fmla="*/ 1569784 h 1866625"/>
                  <a:gd name="connsiteX17" fmla="*/ 1455401 w 1455401"/>
                  <a:gd name="connsiteY17" fmla="*/ 1569787 h 1866625"/>
                  <a:gd name="connsiteX18" fmla="*/ 1455401 w 1455401"/>
                  <a:gd name="connsiteY18" fmla="*/ 1569790 h 1866625"/>
                  <a:gd name="connsiteX19" fmla="*/ 1455401 w 1455401"/>
                  <a:gd name="connsiteY19" fmla="*/ 1578767 h 1866625"/>
                  <a:gd name="connsiteX20" fmla="*/ 1454289 w 1455401"/>
                  <a:gd name="connsiteY20" fmla="*/ 1578767 h 1866625"/>
                  <a:gd name="connsiteX21" fmla="*/ 1451644 w 1455401"/>
                  <a:gd name="connsiteY21" fmla="*/ 1600137 h 1866625"/>
                  <a:gd name="connsiteX22" fmla="*/ 727701 w 1455401"/>
                  <a:gd name="connsiteY22" fmla="*/ 1866625 h 1866625"/>
                  <a:gd name="connsiteX23" fmla="*/ 3758 w 1455401"/>
                  <a:gd name="connsiteY23" fmla="*/ 1600137 h 1866625"/>
                  <a:gd name="connsiteX24" fmla="*/ 1113 w 1455401"/>
                  <a:gd name="connsiteY24" fmla="*/ 1578767 h 1866625"/>
                  <a:gd name="connsiteX25" fmla="*/ 1 w 1455401"/>
                  <a:gd name="connsiteY25" fmla="*/ 1578767 h 1866625"/>
                  <a:gd name="connsiteX26" fmla="*/ 1 w 1455401"/>
                  <a:gd name="connsiteY26" fmla="*/ 1569787 h 1866625"/>
                  <a:gd name="connsiteX27" fmla="*/ 1 w 1455401"/>
                  <a:gd name="connsiteY27" fmla="*/ 1127733 h 1866625"/>
                  <a:gd name="connsiteX28" fmla="*/ 15633 w 1455401"/>
                  <a:gd name="connsiteY28" fmla="*/ 1140834 h 1866625"/>
                  <a:gd name="connsiteX29" fmla="*/ 21049 w 1455401"/>
                  <a:gd name="connsiteY29" fmla="*/ 1143359 h 1866625"/>
                  <a:gd name="connsiteX30" fmla="*/ 21049 w 1455401"/>
                  <a:gd name="connsiteY30" fmla="*/ 1033051 h 1866625"/>
                  <a:gd name="connsiteX31" fmla="*/ 15633 w 1455401"/>
                  <a:gd name="connsiteY31" fmla="*/ 1030526 h 1866625"/>
                  <a:gd name="connsiteX32" fmla="*/ 0 w 1455401"/>
                  <a:gd name="connsiteY32" fmla="*/ 1017423 h 1866625"/>
                  <a:gd name="connsiteX33" fmla="*/ 1 w 1455401"/>
                  <a:gd name="connsiteY33" fmla="*/ 296841 h 1866625"/>
                  <a:gd name="connsiteX34" fmla="*/ 0 w 1455401"/>
                  <a:gd name="connsiteY34" fmla="*/ 296838 h 1866625"/>
                  <a:gd name="connsiteX35" fmla="*/ 1 w 1455401"/>
                  <a:gd name="connsiteY35" fmla="*/ 296835 h 1866625"/>
                  <a:gd name="connsiteX36" fmla="*/ 3758 w 1455401"/>
                  <a:gd name="connsiteY36" fmla="*/ 266488 h 1866625"/>
                  <a:gd name="connsiteX37" fmla="*/ 727700 w 1455401"/>
                  <a:gd name="connsiteY37" fmla="*/ 0 h 1866625"/>
                  <a:gd name="connsiteX0" fmla="*/ 727701 w 1455401"/>
                  <a:gd name="connsiteY0" fmla="*/ 107085 h 1866625"/>
                  <a:gd name="connsiteX1" fmla="*/ 225411 w 1455401"/>
                  <a:gd name="connsiteY1" fmla="*/ 254506 h 1866625"/>
                  <a:gd name="connsiteX2" fmla="*/ 727701 w 1455401"/>
                  <a:gd name="connsiteY2" fmla="*/ 401926 h 1866625"/>
                  <a:gd name="connsiteX3" fmla="*/ 1229991 w 1455401"/>
                  <a:gd name="connsiteY3" fmla="*/ 254506 h 1866625"/>
                  <a:gd name="connsiteX4" fmla="*/ 727701 w 1455401"/>
                  <a:gd name="connsiteY4" fmla="*/ 107085 h 1866625"/>
                  <a:gd name="connsiteX5" fmla="*/ 727700 w 1455401"/>
                  <a:gd name="connsiteY5" fmla="*/ 0 h 1866625"/>
                  <a:gd name="connsiteX6" fmla="*/ 1451644 w 1455401"/>
                  <a:gd name="connsiteY6" fmla="*/ 266488 h 1866625"/>
                  <a:gd name="connsiteX7" fmla="*/ 1454289 w 1455401"/>
                  <a:gd name="connsiteY7" fmla="*/ 287858 h 1866625"/>
                  <a:gd name="connsiteX8" fmla="*/ 1455400 w 1455401"/>
                  <a:gd name="connsiteY8" fmla="*/ 287858 h 1866625"/>
                  <a:gd name="connsiteX9" fmla="*/ 1455400 w 1455401"/>
                  <a:gd name="connsiteY9" fmla="*/ 296838 h 1866625"/>
                  <a:gd name="connsiteX10" fmla="*/ 1455401 w 1455401"/>
                  <a:gd name="connsiteY10" fmla="*/ 1017423 h 1866625"/>
                  <a:gd name="connsiteX11" fmla="*/ 1439767 w 1455401"/>
                  <a:gd name="connsiteY11" fmla="*/ 1030526 h 1866625"/>
                  <a:gd name="connsiteX12" fmla="*/ 1434352 w 1455401"/>
                  <a:gd name="connsiteY12" fmla="*/ 1033050 h 1866625"/>
                  <a:gd name="connsiteX13" fmla="*/ 1434352 w 1455401"/>
                  <a:gd name="connsiteY13" fmla="*/ 1143359 h 1866625"/>
                  <a:gd name="connsiteX14" fmla="*/ 1439768 w 1455401"/>
                  <a:gd name="connsiteY14" fmla="*/ 1140834 h 1866625"/>
                  <a:gd name="connsiteX15" fmla="*/ 1455401 w 1455401"/>
                  <a:gd name="connsiteY15" fmla="*/ 1127732 h 1866625"/>
                  <a:gd name="connsiteX16" fmla="*/ 1455401 w 1455401"/>
                  <a:gd name="connsiteY16" fmla="*/ 1569784 h 1866625"/>
                  <a:gd name="connsiteX17" fmla="*/ 1455401 w 1455401"/>
                  <a:gd name="connsiteY17" fmla="*/ 1569787 h 1866625"/>
                  <a:gd name="connsiteX18" fmla="*/ 1455401 w 1455401"/>
                  <a:gd name="connsiteY18" fmla="*/ 1569790 h 1866625"/>
                  <a:gd name="connsiteX19" fmla="*/ 1455401 w 1455401"/>
                  <a:gd name="connsiteY19" fmla="*/ 1578767 h 1866625"/>
                  <a:gd name="connsiteX20" fmla="*/ 1454289 w 1455401"/>
                  <a:gd name="connsiteY20" fmla="*/ 1578767 h 1866625"/>
                  <a:gd name="connsiteX21" fmla="*/ 1451644 w 1455401"/>
                  <a:gd name="connsiteY21" fmla="*/ 1600137 h 1866625"/>
                  <a:gd name="connsiteX22" fmla="*/ 727701 w 1455401"/>
                  <a:gd name="connsiteY22" fmla="*/ 1866625 h 1866625"/>
                  <a:gd name="connsiteX23" fmla="*/ 3758 w 1455401"/>
                  <a:gd name="connsiteY23" fmla="*/ 1600137 h 1866625"/>
                  <a:gd name="connsiteX24" fmla="*/ 1113 w 1455401"/>
                  <a:gd name="connsiteY24" fmla="*/ 1578767 h 1866625"/>
                  <a:gd name="connsiteX25" fmla="*/ 1 w 1455401"/>
                  <a:gd name="connsiteY25" fmla="*/ 1578767 h 1866625"/>
                  <a:gd name="connsiteX26" fmla="*/ 1 w 1455401"/>
                  <a:gd name="connsiteY26" fmla="*/ 1569787 h 1866625"/>
                  <a:gd name="connsiteX27" fmla="*/ 1 w 1455401"/>
                  <a:gd name="connsiteY27" fmla="*/ 1127733 h 1866625"/>
                  <a:gd name="connsiteX28" fmla="*/ 15633 w 1455401"/>
                  <a:gd name="connsiteY28" fmla="*/ 1140834 h 1866625"/>
                  <a:gd name="connsiteX29" fmla="*/ 21049 w 1455401"/>
                  <a:gd name="connsiteY29" fmla="*/ 1033051 h 1866625"/>
                  <a:gd name="connsiteX30" fmla="*/ 15633 w 1455401"/>
                  <a:gd name="connsiteY30" fmla="*/ 1030526 h 1866625"/>
                  <a:gd name="connsiteX31" fmla="*/ 0 w 1455401"/>
                  <a:gd name="connsiteY31" fmla="*/ 1017423 h 1866625"/>
                  <a:gd name="connsiteX32" fmla="*/ 1 w 1455401"/>
                  <a:gd name="connsiteY32" fmla="*/ 296841 h 1866625"/>
                  <a:gd name="connsiteX33" fmla="*/ 0 w 1455401"/>
                  <a:gd name="connsiteY33" fmla="*/ 296838 h 1866625"/>
                  <a:gd name="connsiteX34" fmla="*/ 1 w 1455401"/>
                  <a:gd name="connsiteY34" fmla="*/ 296835 h 1866625"/>
                  <a:gd name="connsiteX35" fmla="*/ 3758 w 1455401"/>
                  <a:gd name="connsiteY35" fmla="*/ 266488 h 1866625"/>
                  <a:gd name="connsiteX36" fmla="*/ 727700 w 1455401"/>
                  <a:gd name="connsiteY36" fmla="*/ 0 h 1866625"/>
                  <a:gd name="connsiteX0" fmla="*/ 727701 w 1455401"/>
                  <a:gd name="connsiteY0" fmla="*/ 107085 h 1866625"/>
                  <a:gd name="connsiteX1" fmla="*/ 225411 w 1455401"/>
                  <a:gd name="connsiteY1" fmla="*/ 254506 h 1866625"/>
                  <a:gd name="connsiteX2" fmla="*/ 727701 w 1455401"/>
                  <a:gd name="connsiteY2" fmla="*/ 401926 h 1866625"/>
                  <a:gd name="connsiteX3" fmla="*/ 1229991 w 1455401"/>
                  <a:gd name="connsiteY3" fmla="*/ 254506 h 1866625"/>
                  <a:gd name="connsiteX4" fmla="*/ 727701 w 1455401"/>
                  <a:gd name="connsiteY4" fmla="*/ 107085 h 1866625"/>
                  <a:gd name="connsiteX5" fmla="*/ 727700 w 1455401"/>
                  <a:gd name="connsiteY5" fmla="*/ 0 h 1866625"/>
                  <a:gd name="connsiteX6" fmla="*/ 1451644 w 1455401"/>
                  <a:gd name="connsiteY6" fmla="*/ 266488 h 1866625"/>
                  <a:gd name="connsiteX7" fmla="*/ 1454289 w 1455401"/>
                  <a:gd name="connsiteY7" fmla="*/ 287858 h 1866625"/>
                  <a:gd name="connsiteX8" fmla="*/ 1455400 w 1455401"/>
                  <a:gd name="connsiteY8" fmla="*/ 287858 h 1866625"/>
                  <a:gd name="connsiteX9" fmla="*/ 1455400 w 1455401"/>
                  <a:gd name="connsiteY9" fmla="*/ 296838 h 1866625"/>
                  <a:gd name="connsiteX10" fmla="*/ 1455401 w 1455401"/>
                  <a:gd name="connsiteY10" fmla="*/ 1017423 h 1866625"/>
                  <a:gd name="connsiteX11" fmla="*/ 1439767 w 1455401"/>
                  <a:gd name="connsiteY11" fmla="*/ 1030526 h 1866625"/>
                  <a:gd name="connsiteX12" fmla="*/ 1434352 w 1455401"/>
                  <a:gd name="connsiteY12" fmla="*/ 1033050 h 1866625"/>
                  <a:gd name="connsiteX13" fmla="*/ 1434352 w 1455401"/>
                  <a:gd name="connsiteY13" fmla="*/ 1143359 h 1866625"/>
                  <a:gd name="connsiteX14" fmla="*/ 1439768 w 1455401"/>
                  <a:gd name="connsiteY14" fmla="*/ 1140834 h 1866625"/>
                  <a:gd name="connsiteX15" fmla="*/ 1455401 w 1455401"/>
                  <a:gd name="connsiteY15" fmla="*/ 1127732 h 1866625"/>
                  <a:gd name="connsiteX16" fmla="*/ 1455401 w 1455401"/>
                  <a:gd name="connsiteY16" fmla="*/ 1569784 h 1866625"/>
                  <a:gd name="connsiteX17" fmla="*/ 1455401 w 1455401"/>
                  <a:gd name="connsiteY17" fmla="*/ 1569787 h 1866625"/>
                  <a:gd name="connsiteX18" fmla="*/ 1455401 w 1455401"/>
                  <a:gd name="connsiteY18" fmla="*/ 1569790 h 1866625"/>
                  <a:gd name="connsiteX19" fmla="*/ 1455401 w 1455401"/>
                  <a:gd name="connsiteY19" fmla="*/ 1578767 h 1866625"/>
                  <a:gd name="connsiteX20" fmla="*/ 1454289 w 1455401"/>
                  <a:gd name="connsiteY20" fmla="*/ 1578767 h 1866625"/>
                  <a:gd name="connsiteX21" fmla="*/ 1451644 w 1455401"/>
                  <a:gd name="connsiteY21" fmla="*/ 1600137 h 1866625"/>
                  <a:gd name="connsiteX22" fmla="*/ 727701 w 1455401"/>
                  <a:gd name="connsiteY22" fmla="*/ 1866625 h 1866625"/>
                  <a:gd name="connsiteX23" fmla="*/ 3758 w 1455401"/>
                  <a:gd name="connsiteY23" fmla="*/ 1600137 h 1866625"/>
                  <a:gd name="connsiteX24" fmla="*/ 1113 w 1455401"/>
                  <a:gd name="connsiteY24" fmla="*/ 1578767 h 1866625"/>
                  <a:gd name="connsiteX25" fmla="*/ 1 w 1455401"/>
                  <a:gd name="connsiteY25" fmla="*/ 1578767 h 1866625"/>
                  <a:gd name="connsiteX26" fmla="*/ 1 w 1455401"/>
                  <a:gd name="connsiteY26" fmla="*/ 1569787 h 1866625"/>
                  <a:gd name="connsiteX27" fmla="*/ 1 w 1455401"/>
                  <a:gd name="connsiteY27" fmla="*/ 1127733 h 1866625"/>
                  <a:gd name="connsiteX28" fmla="*/ 21049 w 1455401"/>
                  <a:gd name="connsiteY28" fmla="*/ 1033051 h 1866625"/>
                  <a:gd name="connsiteX29" fmla="*/ 15633 w 1455401"/>
                  <a:gd name="connsiteY29" fmla="*/ 1030526 h 1866625"/>
                  <a:gd name="connsiteX30" fmla="*/ 0 w 1455401"/>
                  <a:gd name="connsiteY30" fmla="*/ 1017423 h 1866625"/>
                  <a:gd name="connsiteX31" fmla="*/ 1 w 1455401"/>
                  <a:gd name="connsiteY31" fmla="*/ 296841 h 1866625"/>
                  <a:gd name="connsiteX32" fmla="*/ 0 w 1455401"/>
                  <a:gd name="connsiteY32" fmla="*/ 296838 h 1866625"/>
                  <a:gd name="connsiteX33" fmla="*/ 1 w 1455401"/>
                  <a:gd name="connsiteY33" fmla="*/ 296835 h 1866625"/>
                  <a:gd name="connsiteX34" fmla="*/ 3758 w 1455401"/>
                  <a:gd name="connsiteY34" fmla="*/ 266488 h 1866625"/>
                  <a:gd name="connsiteX35" fmla="*/ 727700 w 1455401"/>
                  <a:gd name="connsiteY35" fmla="*/ 0 h 1866625"/>
                  <a:gd name="connsiteX0" fmla="*/ 727701 w 1455401"/>
                  <a:gd name="connsiteY0" fmla="*/ 107085 h 1866625"/>
                  <a:gd name="connsiteX1" fmla="*/ 225411 w 1455401"/>
                  <a:gd name="connsiteY1" fmla="*/ 254506 h 1866625"/>
                  <a:gd name="connsiteX2" fmla="*/ 727701 w 1455401"/>
                  <a:gd name="connsiteY2" fmla="*/ 401926 h 1866625"/>
                  <a:gd name="connsiteX3" fmla="*/ 1229991 w 1455401"/>
                  <a:gd name="connsiteY3" fmla="*/ 254506 h 1866625"/>
                  <a:gd name="connsiteX4" fmla="*/ 727701 w 1455401"/>
                  <a:gd name="connsiteY4" fmla="*/ 107085 h 1866625"/>
                  <a:gd name="connsiteX5" fmla="*/ 727700 w 1455401"/>
                  <a:gd name="connsiteY5" fmla="*/ 0 h 1866625"/>
                  <a:gd name="connsiteX6" fmla="*/ 1451644 w 1455401"/>
                  <a:gd name="connsiteY6" fmla="*/ 266488 h 1866625"/>
                  <a:gd name="connsiteX7" fmla="*/ 1454289 w 1455401"/>
                  <a:gd name="connsiteY7" fmla="*/ 287858 h 1866625"/>
                  <a:gd name="connsiteX8" fmla="*/ 1455400 w 1455401"/>
                  <a:gd name="connsiteY8" fmla="*/ 287858 h 1866625"/>
                  <a:gd name="connsiteX9" fmla="*/ 1455400 w 1455401"/>
                  <a:gd name="connsiteY9" fmla="*/ 296838 h 1866625"/>
                  <a:gd name="connsiteX10" fmla="*/ 1455401 w 1455401"/>
                  <a:gd name="connsiteY10" fmla="*/ 1017423 h 1866625"/>
                  <a:gd name="connsiteX11" fmla="*/ 1439767 w 1455401"/>
                  <a:gd name="connsiteY11" fmla="*/ 1030526 h 1866625"/>
                  <a:gd name="connsiteX12" fmla="*/ 1434352 w 1455401"/>
                  <a:gd name="connsiteY12" fmla="*/ 1033050 h 1866625"/>
                  <a:gd name="connsiteX13" fmla="*/ 1434352 w 1455401"/>
                  <a:gd name="connsiteY13" fmla="*/ 1143359 h 1866625"/>
                  <a:gd name="connsiteX14" fmla="*/ 1439768 w 1455401"/>
                  <a:gd name="connsiteY14" fmla="*/ 1140834 h 1866625"/>
                  <a:gd name="connsiteX15" fmla="*/ 1455401 w 1455401"/>
                  <a:gd name="connsiteY15" fmla="*/ 1127732 h 1866625"/>
                  <a:gd name="connsiteX16" fmla="*/ 1455401 w 1455401"/>
                  <a:gd name="connsiteY16" fmla="*/ 1569784 h 1866625"/>
                  <a:gd name="connsiteX17" fmla="*/ 1455401 w 1455401"/>
                  <a:gd name="connsiteY17" fmla="*/ 1569787 h 1866625"/>
                  <a:gd name="connsiteX18" fmla="*/ 1455401 w 1455401"/>
                  <a:gd name="connsiteY18" fmla="*/ 1569790 h 1866625"/>
                  <a:gd name="connsiteX19" fmla="*/ 1455401 w 1455401"/>
                  <a:gd name="connsiteY19" fmla="*/ 1578767 h 1866625"/>
                  <a:gd name="connsiteX20" fmla="*/ 1454289 w 1455401"/>
                  <a:gd name="connsiteY20" fmla="*/ 1578767 h 1866625"/>
                  <a:gd name="connsiteX21" fmla="*/ 1451644 w 1455401"/>
                  <a:gd name="connsiteY21" fmla="*/ 1600137 h 1866625"/>
                  <a:gd name="connsiteX22" fmla="*/ 727701 w 1455401"/>
                  <a:gd name="connsiteY22" fmla="*/ 1866625 h 1866625"/>
                  <a:gd name="connsiteX23" fmla="*/ 3758 w 1455401"/>
                  <a:gd name="connsiteY23" fmla="*/ 1600137 h 1866625"/>
                  <a:gd name="connsiteX24" fmla="*/ 1113 w 1455401"/>
                  <a:gd name="connsiteY24" fmla="*/ 1578767 h 1866625"/>
                  <a:gd name="connsiteX25" fmla="*/ 1 w 1455401"/>
                  <a:gd name="connsiteY25" fmla="*/ 1578767 h 1866625"/>
                  <a:gd name="connsiteX26" fmla="*/ 1 w 1455401"/>
                  <a:gd name="connsiteY26" fmla="*/ 1569787 h 1866625"/>
                  <a:gd name="connsiteX27" fmla="*/ 1 w 1455401"/>
                  <a:gd name="connsiteY27" fmla="*/ 1127733 h 1866625"/>
                  <a:gd name="connsiteX28" fmla="*/ 21049 w 1455401"/>
                  <a:gd name="connsiteY28" fmla="*/ 1033051 h 1866625"/>
                  <a:gd name="connsiteX29" fmla="*/ 0 w 1455401"/>
                  <a:gd name="connsiteY29" fmla="*/ 1017423 h 1866625"/>
                  <a:gd name="connsiteX30" fmla="*/ 1 w 1455401"/>
                  <a:gd name="connsiteY30" fmla="*/ 296841 h 1866625"/>
                  <a:gd name="connsiteX31" fmla="*/ 0 w 1455401"/>
                  <a:gd name="connsiteY31" fmla="*/ 296838 h 1866625"/>
                  <a:gd name="connsiteX32" fmla="*/ 1 w 1455401"/>
                  <a:gd name="connsiteY32" fmla="*/ 296835 h 1866625"/>
                  <a:gd name="connsiteX33" fmla="*/ 3758 w 1455401"/>
                  <a:gd name="connsiteY33" fmla="*/ 266488 h 1866625"/>
                  <a:gd name="connsiteX34" fmla="*/ 727700 w 1455401"/>
                  <a:gd name="connsiteY34" fmla="*/ 0 h 1866625"/>
                  <a:gd name="connsiteX0" fmla="*/ 727701 w 1455401"/>
                  <a:gd name="connsiteY0" fmla="*/ 107085 h 1866625"/>
                  <a:gd name="connsiteX1" fmla="*/ 225411 w 1455401"/>
                  <a:gd name="connsiteY1" fmla="*/ 254506 h 1866625"/>
                  <a:gd name="connsiteX2" fmla="*/ 727701 w 1455401"/>
                  <a:gd name="connsiteY2" fmla="*/ 401926 h 1866625"/>
                  <a:gd name="connsiteX3" fmla="*/ 1229991 w 1455401"/>
                  <a:gd name="connsiteY3" fmla="*/ 254506 h 1866625"/>
                  <a:gd name="connsiteX4" fmla="*/ 727701 w 1455401"/>
                  <a:gd name="connsiteY4" fmla="*/ 107085 h 1866625"/>
                  <a:gd name="connsiteX5" fmla="*/ 727700 w 1455401"/>
                  <a:gd name="connsiteY5" fmla="*/ 0 h 1866625"/>
                  <a:gd name="connsiteX6" fmla="*/ 1451644 w 1455401"/>
                  <a:gd name="connsiteY6" fmla="*/ 266488 h 1866625"/>
                  <a:gd name="connsiteX7" fmla="*/ 1454289 w 1455401"/>
                  <a:gd name="connsiteY7" fmla="*/ 287858 h 1866625"/>
                  <a:gd name="connsiteX8" fmla="*/ 1455400 w 1455401"/>
                  <a:gd name="connsiteY8" fmla="*/ 287858 h 1866625"/>
                  <a:gd name="connsiteX9" fmla="*/ 1455400 w 1455401"/>
                  <a:gd name="connsiteY9" fmla="*/ 296838 h 1866625"/>
                  <a:gd name="connsiteX10" fmla="*/ 1455401 w 1455401"/>
                  <a:gd name="connsiteY10" fmla="*/ 1017423 h 1866625"/>
                  <a:gd name="connsiteX11" fmla="*/ 1439767 w 1455401"/>
                  <a:gd name="connsiteY11" fmla="*/ 1030526 h 1866625"/>
                  <a:gd name="connsiteX12" fmla="*/ 1434352 w 1455401"/>
                  <a:gd name="connsiteY12" fmla="*/ 1033050 h 1866625"/>
                  <a:gd name="connsiteX13" fmla="*/ 1434352 w 1455401"/>
                  <a:gd name="connsiteY13" fmla="*/ 1143359 h 1866625"/>
                  <a:gd name="connsiteX14" fmla="*/ 1439768 w 1455401"/>
                  <a:gd name="connsiteY14" fmla="*/ 1140834 h 1866625"/>
                  <a:gd name="connsiteX15" fmla="*/ 1455401 w 1455401"/>
                  <a:gd name="connsiteY15" fmla="*/ 1127732 h 1866625"/>
                  <a:gd name="connsiteX16" fmla="*/ 1455401 w 1455401"/>
                  <a:gd name="connsiteY16" fmla="*/ 1569784 h 1866625"/>
                  <a:gd name="connsiteX17" fmla="*/ 1455401 w 1455401"/>
                  <a:gd name="connsiteY17" fmla="*/ 1569787 h 1866625"/>
                  <a:gd name="connsiteX18" fmla="*/ 1455401 w 1455401"/>
                  <a:gd name="connsiteY18" fmla="*/ 1569790 h 1866625"/>
                  <a:gd name="connsiteX19" fmla="*/ 1455401 w 1455401"/>
                  <a:gd name="connsiteY19" fmla="*/ 1578767 h 1866625"/>
                  <a:gd name="connsiteX20" fmla="*/ 1454289 w 1455401"/>
                  <a:gd name="connsiteY20" fmla="*/ 1578767 h 1866625"/>
                  <a:gd name="connsiteX21" fmla="*/ 1451644 w 1455401"/>
                  <a:gd name="connsiteY21" fmla="*/ 1600137 h 1866625"/>
                  <a:gd name="connsiteX22" fmla="*/ 727701 w 1455401"/>
                  <a:gd name="connsiteY22" fmla="*/ 1866625 h 1866625"/>
                  <a:gd name="connsiteX23" fmla="*/ 3758 w 1455401"/>
                  <a:gd name="connsiteY23" fmla="*/ 1600137 h 1866625"/>
                  <a:gd name="connsiteX24" fmla="*/ 1113 w 1455401"/>
                  <a:gd name="connsiteY24" fmla="*/ 1578767 h 1866625"/>
                  <a:gd name="connsiteX25" fmla="*/ 1 w 1455401"/>
                  <a:gd name="connsiteY25" fmla="*/ 1578767 h 1866625"/>
                  <a:gd name="connsiteX26" fmla="*/ 1 w 1455401"/>
                  <a:gd name="connsiteY26" fmla="*/ 1569787 h 1866625"/>
                  <a:gd name="connsiteX27" fmla="*/ 1 w 1455401"/>
                  <a:gd name="connsiteY27" fmla="*/ 1127733 h 1866625"/>
                  <a:gd name="connsiteX28" fmla="*/ 0 w 1455401"/>
                  <a:gd name="connsiteY28" fmla="*/ 1017423 h 1866625"/>
                  <a:gd name="connsiteX29" fmla="*/ 1 w 1455401"/>
                  <a:gd name="connsiteY29" fmla="*/ 296841 h 1866625"/>
                  <a:gd name="connsiteX30" fmla="*/ 0 w 1455401"/>
                  <a:gd name="connsiteY30" fmla="*/ 296838 h 1866625"/>
                  <a:gd name="connsiteX31" fmla="*/ 1 w 1455401"/>
                  <a:gd name="connsiteY31" fmla="*/ 296835 h 1866625"/>
                  <a:gd name="connsiteX32" fmla="*/ 3758 w 1455401"/>
                  <a:gd name="connsiteY32" fmla="*/ 266488 h 1866625"/>
                  <a:gd name="connsiteX33" fmla="*/ 727700 w 1455401"/>
                  <a:gd name="connsiteY33" fmla="*/ 0 h 1866625"/>
                  <a:gd name="connsiteX0" fmla="*/ 727701 w 1455401"/>
                  <a:gd name="connsiteY0" fmla="*/ 107085 h 1866625"/>
                  <a:gd name="connsiteX1" fmla="*/ 225411 w 1455401"/>
                  <a:gd name="connsiteY1" fmla="*/ 254506 h 1866625"/>
                  <a:gd name="connsiteX2" fmla="*/ 727701 w 1455401"/>
                  <a:gd name="connsiteY2" fmla="*/ 401926 h 1866625"/>
                  <a:gd name="connsiteX3" fmla="*/ 1229991 w 1455401"/>
                  <a:gd name="connsiteY3" fmla="*/ 254506 h 1866625"/>
                  <a:gd name="connsiteX4" fmla="*/ 727701 w 1455401"/>
                  <a:gd name="connsiteY4" fmla="*/ 107085 h 1866625"/>
                  <a:gd name="connsiteX5" fmla="*/ 727700 w 1455401"/>
                  <a:gd name="connsiteY5" fmla="*/ 0 h 1866625"/>
                  <a:gd name="connsiteX6" fmla="*/ 1451644 w 1455401"/>
                  <a:gd name="connsiteY6" fmla="*/ 266488 h 1866625"/>
                  <a:gd name="connsiteX7" fmla="*/ 1454289 w 1455401"/>
                  <a:gd name="connsiteY7" fmla="*/ 287858 h 1866625"/>
                  <a:gd name="connsiteX8" fmla="*/ 1455400 w 1455401"/>
                  <a:gd name="connsiteY8" fmla="*/ 287858 h 1866625"/>
                  <a:gd name="connsiteX9" fmla="*/ 1455400 w 1455401"/>
                  <a:gd name="connsiteY9" fmla="*/ 296838 h 1866625"/>
                  <a:gd name="connsiteX10" fmla="*/ 1455401 w 1455401"/>
                  <a:gd name="connsiteY10" fmla="*/ 1017423 h 1866625"/>
                  <a:gd name="connsiteX11" fmla="*/ 1439767 w 1455401"/>
                  <a:gd name="connsiteY11" fmla="*/ 1030526 h 1866625"/>
                  <a:gd name="connsiteX12" fmla="*/ 1434352 w 1455401"/>
                  <a:gd name="connsiteY12" fmla="*/ 1033050 h 1866625"/>
                  <a:gd name="connsiteX13" fmla="*/ 1434352 w 1455401"/>
                  <a:gd name="connsiteY13" fmla="*/ 1143359 h 1866625"/>
                  <a:gd name="connsiteX14" fmla="*/ 1439768 w 1455401"/>
                  <a:gd name="connsiteY14" fmla="*/ 1140834 h 1866625"/>
                  <a:gd name="connsiteX15" fmla="*/ 1455401 w 1455401"/>
                  <a:gd name="connsiteY15" fmla="*/ 1127732 h 1866625"/>
                  <a:gd name="connsiteX16" fmla="*/ 1455401 w 1455401"/>
                  <a:gd name="connsiteY16" fmla="*/ 1569784 h 1866625"/>
                  <a:gd name="connsiteX17" fmla="*/ 1455401 w 1455401"/>
                  <a:gd name="connsiteY17" fmla="*/ 1569787 h 1866625"/>
                  <a:gd name="connsiteX18" fmla="*/ 1455401 w 1455401"/>
                  <a:gd name="connsiteY18" fmla="*/ 1569790 h 1866625"/>
                  <a:gd name="connsiteX19" fmla="*/ 1455401 w 1455401"/>
                  <a:gd name="connsiteY19" fmla="*/ 1578767 h 1866625"/>
                  <a:gd name="connsiteX20" fmla="*/ 1454289 w 1455401"/>
                  <a:gd name="connsiteY20" fmla="*/ 1578767 h 1866625"/>
                  <a:gd name="connsiteX21" fmla="*/ 1451644 w 1455401"/>
                  <a:gd name="connsiteY21" fmla="*/ 1600137 h 1866625"/>
                  <a:gd name="connsiteX22" fmla="*/ 727701 w 1455401"/>
                  <a:gd name="connsiteY22" fmla="*/ 1866625 h 1866625"/>
                  <a:gd name="connsiteX23" fmla="*/ 3758 w 1455401"/>
                  <a:gd name="connsiteY23" fmla="*/ 1600137 h 1866625"/>
                  <a:gd name="connsiteX24" fmla="*/ 1113 w 1455401"/>
                  <a:gd name="connsiteY24" fmla="*/ 1578767 h 1866625"/>
                  <a:gd name="connsiteX25" fmla="*/ 1 w 1455401"/>
                  <a:gd name="connsiteY25" fmla="*/ 1578767 h 1866625"/>
                  <a:gd name="connsiteX26" fmla="*/ 1 w 1455401"/>
                  <a:gd name="connsiteY26" fmla="*/ 1569787 h 1866625"/>
                  <a:gd name="connsiteX27" fmla="*/ 1 w 1455401"/>
                  <a:gd name="connsiteY27" fmla="*/ 1127733 h 1866625"/>
                  <a:gd name="connsiteX28" fmla="*/ 1 w 1455401"/>
                  <a:gd name="connsiteY28" fmla="*/ 296841 h 1866625"/>
                  <a:gd name="connsiteX29" fmla="*/ 0 w 1455401"/>
                  <a:gd name="connsiteY29" fmla="*/ 296838 h 1866625"/>
                  <a:gd name="connsiteX30" fmla="*/ 1 w 1455401"/>
                  <a:gd name="connsiteY30" fmla="*/ 296835 h 1866625"/>
                  <a:gd name="connsiteX31" fmla="*/ 3758 w 1455401"/>
                  <a:gd name="connsiteY31" fmla="*/ 266488 h 1866625"/>
                  <a:gd name="connsiteX32" fmla="*/ 727700 w 1455401"/>
                  <a:gd name="connsiteY32" fmla="*/ 0 h 1866625"/>
                  <a:gd name="connsiteX0" fmla="*/ 727701 w 1455401"/>
                  <a:gd name="connsiteY0" fmla="*/ 107085 h 1866625"/>
                  <a:gd name="connsiteX1" fmla="*/ 225411 w 1455401"/>
                  <a:gd name="connsiteY1" fmla="*/ 254506 h 1866625"/>
                  <a:gd name="connsiteX2" fmla="*/ 727701 w 1455401"/>
                  <a:gd name="connsiteY2" fmla="*/ 401926 h 1866625"/>
                  <a:gd name="connsiteX3" fmla="*/ 1229991 w 1455401"/>
                  <a:gd name="connsiteY3" fmla="*/ 254506 h 1866625"/>
                  <a:gd name="connsiteX4" fmla="*/ 727701 w 1455401"/>
                  <a:gd name="connsiteY4" fmla="*/ 107085 h 1866625"/>
                  <a:gd name="connsiteX5" fmla="*/ 727700 w 1455401"/>
                  <a:gd name="connsiteY5" fmla="*/ 0 h 1866625"/>
                  <a:gd name="connsiteX6" fmla="*/ 1451644 w 1455401"/>
                  <a:gd name="connsiteY6" fmla="*/ 266488 h 1866625"/>
                  <a:gd name="connsiteX7" fmla="*/ 1454289 w 1455401"/>
                  <a:gd name="connsiteY7" fmla="*/ 287858 h 1866625"/>
                  <a:gd name="connsiteX8" fmla="*/ 1455400 w 1455401"/>
                  <a:gd name="connsiteY8" fmla="*/ 287858 h 1866625"/>
                  <a:gd name="connsiteX9" fmla="*/ 1455400 w 1455401"/>
                  <a:gd name="connsiteY9" fmla="*/ 296838 h 1866625"/>
                  <a:gd name="connsiteX10" fmla="*/ 1455401 w 1455401"/>
                  <a:gd name="connsiteY10" fmla="*/ 1017423 h 1866625"/>
                  <a:gd name="connsiteX11" fmla="*/ 1439767 w 1455401"/>
                  <a:gd name="connsiteY11" fmla="*/ 1030526 h 1866625"/>
                  <a:gd name="connsiteX12" fmla="*/ 1434352 w 1455401"/>
                  <a:gd name="connsiteY12" fmla="*/ 1033050 h 1866625"/>
                  <a:gd name="connsiteX13" fmla="*/ 1434352 w 1455401"/>
                  <a:gd name="connsiteY13" fmla="*/ 1143359 h 1866625"/>
                  <a:gd name="connsiteX14" fmla="*/ 1439768 w 1455401"/>
                  <a:gd name="connsiteY14" fmla="*/ 1140834 h 1866625"/>
                  <a:gd name="connsiteX15" fmla="*/ 1455401 w 1455401"/>
                  <a:gd name="connsiteY15" fmla="*/ 1127732 h 1866625"/>
                  <a:gd name="connsiteX16" fmla="*/ 1455401 w 1455401"/>
                  <a:gd name="connsiteY16" fmla="*/ 1569784 h 1866625"/>
                  <a:gd name="connsiteX17" fmla="*/ 1455401 w 1455401"/>
                  <a:gd name="connsiteY17" fmla="*/ 1569787 h 1866625"/>
                  <a:gd name="connsiteX18" fmla="*/ 1455401 w 1455401"/>
                  <a:gd name="connsiteY18" fmla="*/ 1569790 h 1866625"/>
                  <a:gd name="connsiteX19" fmla="*/ 1455401 w 1455401"/>
                  <a:gd name="connsiteY19" fmla="*/ 1578767 h 1866625"/>
                  <a:gd name="connsiteX20" fmla="*/ 1454289 w 1455401"/>
                  <a:gd name="connsiteY20" fmla="*/ 1578767 h 1866625"/>
                  <a:gd name="connsiteX21" fmla="*/ 1451644 w 1455401"/>
                  <a:gd name="connsiteY21" fmla="*/ 1600137 h 1866625"/>
                  <a:gd name="connsiteX22" fmla="*/ 727701 w 1455401"/>
                  <a:gd name="connsiteY22" fmla="*/ 1866625 h 1866625"/>
                  <a:gd name="connsiteX23" fmla="*/ 3758 w 1455401"/>
                  <a:gd name="connsiteY23" fmla="*/ 1600137 h 1866625"/>
                  <a:gd name="connsiteX24" fmla="*/ 1113 w 1455401"/>
                  <a:gd name="connsiteY24" fmla="*/ 1578767 h 1866625"/>
                  <a:gd name="connsiteX25" fmla="*/ 1 w 1455401"/>
                  <a:gd name="connsiteY25" fmla="*/ 1578767 h 1866625"/>
                  <a:gd name="connsiteX26" fmla="*/ 1 w 1455401"/>
                  <a:gd name="connsiteY26" fmla="*/ 1569787 h 1866625"/>
                  <a:gd name="connsiteX27" fmla="*/ 1 w 1455401"/>
                  <a:gd name="connsiteY27" fmla="*/ 296841 h 1866625"/>
                  <a:gd name="connsiteX28" fmla="*/ 0 w 1455401"/>
                  <a:gd name="connsiteY28" fmla="*/ 296838 h 1866625"/>
                  <a:gd name="connsiteX29" fmla="*/ 1 w 1455401"/>
                  <a:gd name="connsiteY29" fmla="*/ 296835 h 1866625"/>
                  <a:gd name="connsiteX30" fmla="*/ 3758 w 1455401"/>
                  <a:gd name="connsiteY30" fmla="*/ 266488 h 1866625"/>
                  <a:gd name="connsiteX31" fmla="*/ 727700 w 1455401"/>
                  <a:gd name="connsiteY31" fmla="*/ 0 h 1866625"/>
                  <a:gd name="connsiteX0" fmla="*/ 727701 w 1455401"/>
                  <a:gd name="connsiteY0" fmla="*/ 107085 h 1866625"/>
                  <a:gd name="connsiteX1" fmla="*/ 225411 w 1455401"/>
                  <a:gd name="connsiteY1" fmla="*/ 254506 h 1866625"/>
                  <a:gd name="connsiteX2" fmla="*/ 727701 w 1455401"/>
                  <a:gd name="connsiteY2" fmla="*/ 401926 h 1866625"/>
                  <a:gd name="connsiteX3" fmla="*/ 1229991 w 1455401"/>
                  <a:gd name="connsiteY3" fmla="*/ 254506 h 1866625"/>
                  <a:gd name="connsiteX4" fmla="*/ 727701 w 1455401"/>
                  <a:gd name="connsiteY4" fmla="*/ 107085 h 1866625"/>
                  <a:gd name="connsiteX5" fmla="*/ 727700 w 1455401"/>
                  <a:gd name="connsiteY5" fmla="*/ 0 h 1866625"/>
                  <a:gd name="connsiteX6" fmla="*/ 1451644 w 1455401"/>
                  <a:gd name="connsiteY6" fmla="*/ 266488 h 1866625"/>
                  <a:gd name="connsiteX7" fmla="*/ 1454289 w 1455401"/>
                  <a:gd name="connsiteY7" fmla="*/ 287858 h 1866625"/>
                  <a:gd name="connsiteX8" fmla="*/ 1455400 w 1455401"/>
                  <a:gd name="connsiteY8" fmla="*/ 287858 h 1866625"/>
                  <a:gd name="connsiteX9" fmla="*/ 1455400 w 1455401"/>
                  <a:gd name="connsiteY9" fmla="*/ 296838 h 1866625"/>
                  <a:gd name="connsiteX10" fmla="*/ 1455401 w 1455401"/>
                  <a:gd name="connsiteY10" fmla="*/ 1017423 h 1866625"/>
                  <a:gd name="connsiteX11" fmla="*/ 1439767 w 1455401"/>
                  <a:gd name="connsiteY11" fmla="*/ 1030526 h 1866625"/>
                  <a:gd name="connsiteX12" fmla="*/ 1434352 w 1455401"/>
                  <a:gd name="connsiteY12" fmla="*/ 1143359 h 1866625"/>
                  <a:gd name="connsiteX13" fmla="*/ 1439768 w 1455401"/>
                  <a:gd name="connsiteY13" fmla="*/ 1140834 h 1866625"/>
                  <a:gd name="connsiteX14" fmla="*/ 1455401 w 1455401"/>
                  <a:gd name="connsiteY14" fmla="*/ 1127732 h 1866625"/>
                  <a:gd name="connsiteX15" fmla="*/ 1455401 w 1455401"/>
                  <a:gd name="connsiteY15" fmla="*/ 1569784 h 1866625"/>
                  <a:gd name="connsiteX16" fmla="*/ 1455401 w 1455401"/>
                  <a:gd name="connsiteY16" fmla="*/ 1569787 h 1866625"/>
                  <a:gd name="connsiteX17" fmla="*/ 1455401 w 1455401"/>
                  <a:gd name="connsiteY17" fmla="*/ 1569790 h 1866625"/>
                  <a:gd name="connsiteX18" fmla="*/ 1455401 w 1455401"/>
                  <a:gd name="connsiteY18" fmla="*/ 1578767 h 1866625"/>
                  <a:gd name="connsiteX19" fmla="*/ 1454289 w 1455401"/>
                  <a:gd name="connsiteY19" fmla="*/ 1578767 h 1866625"/>
                  <a:gd name="connsiteX20" fmla="*/ 1451644 w 1455401"/>
                  <a:gd name="connsiteY20" fmla="*/ 1600137 h 1866625"/>
                  <a:gd name="connsiteX21" fmla="*/ 727701 w 1455401"/>
                  <a:gd name="connsiteY21" fmla="*/ 1866625 h 1866625"/>
                  <a:gd name="connsiteX22" fmla="*/ 3758 w 1455401"/>
                  <a:gd name="connsiteY22" fmla="*/ 1600137 h 1866625"/>
                  <a:gd name="connsiteX23" fmla="*/ 1113 w 1455401"/>
                  <a:gd name="connsiteY23" fmla="*/ 1578767 h 1866625"/>
                  <a:gd name="connsiteX24" fmla="*/ 1 w 1455401"/>
                  <a:gd name="connsiteY24" fmla="*/ 1578767 h 1866625"/>
                  <a:gd name="connsiteX25" fmla="*/ 1 w 1455401"/>
                  <a:gd name="connsiteY25" fmla="*/ 1569787 h 1866625"/>
                  <a:gd name="connsiteX26" fmla="*/ 1 w 1455401"/>
                  <a:gd name="connsiteY26" fmla="*/ 296841 h 1866625"/>
                  <a:gd name="connsiteX27" fmla="*/ 0 w 1455401"/>
                  <a:gd name="connsiteY27" fmla="*/ 296838 h 1866625"/>
                  <a:gd name="connsiteX28" fmla="*/ 1 w 1455401"/>
                  <a:gd name="connsiteY28" fmla="*/ 296835 h 1866625"/>
                  <a:gd name="connsiteX29" fmla="*/ 3758 w 1455401"/>
                  <a:gd name="connsiteY29" fmla="*/ 266488 h 1866625"/>
                  <a:gd name="connsiteX30" fmla="*/ 727700 w 1455401"/>
                  <a:gd name="connsiteY30" fmla="*/ 0 h 1866625"/>
                  <a:gd name="connsiteX0" fmla="*/ 727701 w 1455401"/>
                  <a:gd name="connsiteY0" fmla="*/ 107085 h 1866625"/>
                  <a:gd name="connsiteX1" fmla="*/ 225411 w 1455401"/>
                  <a:gd name="connsiteY1" fmla="*/ 254506 h 1866625"/>
                  <a:gd name="connsiteX2" fmla="*/ 727701 w 1455401"/>
                  <a:gd name="connsiteY2" fmla="*/ 401926 h 1866625"/>
                  <a:gd name="connsiteX3" fmla="*/ 1229991 w 1455401"/>
                  <a:gd name="connsiteY3" fmla="*/ 254506 h 1866625"/>
                  <a:gd name="connsiteX4" fmla="*/ 727701 w 1455401"/>
                  <a:gd name="connsiteY4" fmla="*/ 107085 h 1866625"/>
                  <a:gd name="connsiteX5" fmla="*/ 727700 w 1455401"/>
                  <a:gd name="connsiteY5" fmla="*/ 0 h 1866625"/>
                  <a:gd name="connsiteX6" fmla="*/ 1451644 w 1455401"/>
                  <a:gd name="connsiteY6" fmla="*/ 266488 h 1866625"/>
                  <a:gd name="connsiteX7" fmla="*/ 1454289 w 1455401"/>
                  <a:gd name="connsiteY7" fmla="*/ 287858 h 1866625"/>
                  <a:gd name="connsiteX8" fmla="*/ 1455400 w 1455401"/>
                  <a:gd name="connsiteY8" fmla="*/ 287858 h 1866625"/>
                  <a:gd name="connsiteX9" fmla="*/ 1455400 w 1455401"/>
                  <a:gd name="connsiteY9" fmla="*/ 296838 h 1866625"/>
                  <a:gd name="connsiteX10" fmla="*/ 1455401 w 1455401"/>
                  <a:gd name="connsiteY10" fmla="*/ 1017423 h 1866625"/>
                  <a:gd name="connsiteX11" fmla="*/ 1434352 w 1455401"/>
                  <a:gd name="connsiteY11" fmla="*/ 1143359 h 1866625"/>
                  <a:gd name="connsiteX12" fmla="*/ 1439768 w 1455401"/>
                  <a:gd name="connsiteY12" fmla="*/ 1140834 h 1866625"/>
                  <a:gd name="connsiteX13" fmla="*/ 1455401 w 1455401"/>
                  <a:gd name="connsiteY13" fmla="*/ 1127732 h 1866625"/>
                  <a:gd name="connsiteX14" fmla="*/ 1455401 w 1455401"/>
                  <a:gd name="connsiteY14" fmla="*/ 1569784 h 1866625"/>
                  <a:gd name="connsiteX15" fmla="*/ 1455401 w 1455401"/>
                  <a:gd name="connsiteY15" fmla="*/ 1569787 h 1866625"/>
                  <a:gd name="connsiteX16" fmla="*/ 1455401 w 1455401"/>
                  <a:gd name="connsiteY16" fmla="*/ 1569790 h 1866625"/>
                  <a:gd name="connsiteX17" fmla="*/ 1455401 w 1455401"/>
                  <a:gd name="connsiteY17" fmla="*/ 1578767 h 1866625"/>
                  <a:gd name="connsiteX18" fmla="*/ 1454289 w 1455401"/>
                  <a:gd name="connsiteY18" fmla="*/ 1578767 h 1866625"/>
                  <a:gd name="connsiteX19" fmla="*/ 1451644 w 1455401"/>
                  <a:gd name="connsiteY19" fmla="*/ 1600137 h 1866625"/>
                  <a:gd name="connsiteX20" fmla="*/ 727701 w 1455401"/>
                  <a:gd name="connsiteY20" fmla="*/ 1866625 h 1866625"/>
                  <a:gd name="connsiteX21" fmla="*/ 3758 w 1455401"/>
                  <a:gd name="connsiteY21" fmla="*/ 1600137 h 1866625"/>
                  <a:gd name="connsiteX22" fmla="*/ 1113 w 1455401"/>
                  <a:gd name="connsiteY22" fmla="*/ 1578767 h 1866625"/>
                  <a:gd name="connsiteX23" fmla="*/ 1 w 1455401"/>
                  <a:gd name="connsiteY23" fmla="*/ 1578767 h 1866625"/>
                  <a:gd name="connsiteX24" fmla="*/ 1 w 1455401"/>
                  <a:gd name="connsiteY24" fmla="*/ 1569787 h 1866625"/>
                  <a:gd name="connsiteX25" fmla="*/ 1 w 1455401"/>
                  <a:gd name="connsiteY25" fmla="*/ 296841 h 1866625"/>
                  <a:gd name="connsiteX26" fmla="*/ 0 w 1455401"/>
                  <a:gd name="connsiteY26" fmla="*/ 296838 h 1866625"/>
                  <a:gd name="connsiteX27" fmla="*/ 1 w 1455401"/>
                  <a:gd name="connsiteY27" fmla="*/ 296835 h 1866625"/>
                  <a:gd name="connsiteX28" fmla="*/ 3758 w 1455401"/>
                  <a:gd name="connsiteY28" fmla="*/ 266488 h 1866625"/>
                  <a:gd name="connsiteX29" fmla="*/ 727700 w 1455401"/>
                  <a:gd name="connsiteY29" fmla="*/ 0 h 1866625"/>
                  <a:gd name="connsiteX0" fmla="*/ 727701 w 1455401"/>
                  <a:gd name="connsiteY0" fmla="*/ 107085 h 1866625"/>
                  <a:gd name="connsiteX1" fmla="*/ 225411 w 1455401"/>
                  <a:gd name="connsiteY1" fmla="*/ 254506 h 1866625"/>
                  <a:gd name="connsiteX2" fmla="*/ 727701 w 1455401"/>
                  <a:gd name="connsiteY2" fmla="*/ 401926 h 1866625"/>
                  <a:gd name="connsiteX3" fmla="*/ 1229991 w 1455401"/>
                  <a:gd name="connsiteY3" fmla="*/ 254506 h 1866625"/>
                  <a:gd name="connsiteX4" fmla="*/ 727701 w 1455401"/>
                  <a:gd name="connsiteY4" fmla="*/ 107085 h 1866625"/>
                  <a:gd name="connsiteX5" fmla="*/ 727700 w 1455401"/>
                  <a:gd name="connsiteY5" fmla="*/ 0 h 1866625"/>
                  <a:gd name="connsiteX6" fmla="*/ 1451644 w 1455401"/>
                  <a:gd name="connsiteY6" fmla="*/ 266488 h 1866625"/>
                  <a:gd name="connsiteX7" fmla="*/ 1454289 w 1455401"/>
                  <a:gd name="connsiteY7" fmla="*/ 287858 h 1866625"/>
                  <a:gd name="connsiteX8" fmla="*/ 1455400 w 1455401"/>
                  <a:gd name="connsiteY8" fmla="*/ 287858 h 1866625"/>
                  <a:gd name="connsiteX9" fmla="*/ 1455400 w 1455401"/>
                  <a:gd name="connsiteY9" fmla="*/ 296838 h 1866625"/>
                  <a:gd name="connsiteX10" fmla="*/ 1434352 w 1455401"/>
                  <a:gd name="connsiteY10" fmla="*/ 1143359 h 1866625"/>
                  <a:gd name="connsiteX11" fmla="*/ 1439768 w 1455401"/>
                  <a:gd name="connsiteY11" fmla="*/ 1140834 h 1866625"/>
                  <a:gd name="connsiteX12" fmla="*/ 1455401 w 1455401"/>
                  <a:gd name="connsiteY12" fmla="*/ 1127732 h 1866625"/>
                  <a:gd name="connsiteX13" fmla="*/ 1455401 w 1455401"/>
                  <a:gd name="connsiteY13" fmla="*/ 1569784 h 1866625"/>
                  <a:gd name="connsiteX14" fmla="*/ 1455401 w 1455401"/>
                  <a:gd name="connsiteY14" fmla="*/ 1569787 h 1866625"/>
                  <a:gd name="connsiteX15" fmla="*/ 1455401 w 1455401"/>
                  <a:gd name="connsiteY15" fmla="*/ 1569790 h 1866625"/>
                  <a:gd name="connsiteX16" fmla="*/ 1455401 w 1455401"/>
                  <a:gd name="connsiteY16" fmla="*/ 1578767 h 1866625"/>
                  <a:gd name="connsiteX17" fmla="*/ 1454289 w 1455401"/>
                  <a:gd name="connsiteY17" fmla="*/ 1578767 h 1866625"/>
                  <a:gd name="connsiteX18" fmla="*/ 1451644 w 1455401"/>
                  <a:gd name="connsiteY18" fmla="*/ 1600137 h 1866625"/>
                  <a:gd name="connsiteX19" fmla="*/ 727701 w 1455401"/>
                  <a:gd name="connsiteY19" fmla="*/ 1866625 h 1866625"/>
                  <a:gd name="connsiteX20" fmla="*/ 3758 w 1455401"/>
                  <a:gd name="connsiteY20" fmla="*/ 1600137 h 1866625"/>
                  <a:gd name="connsiteX21" fmla="*/ 1113 w 1455401"/>
                  <a:gd name="connsiteY21" fmla="*/ 1578767 h 1866625"/>
                  <a:gd name="connsiteX22" fmla="*/ 1 w 1455401"/>
                  <a:gd name="connsiteY22" fmla="*/ 1578767 h 1866625"/>
                  <a:gd name="connsiteX23" fmla="*/ 1 w 1455401"/>
                  <a:gd name="connsiteY23" fmla="*/ 1569787 h 1866625"/>
                  <a:gd name="connsiteX24" fmla="*/ 1 w 1455401"/>
                  <a:gd name="connsiteY24" fmla="*/ 296841 h 1866625"/>
                  <a:gd name="connsiteX25" fmla="*/ 0 w 1455401"/>
                  <a:gd name="connsiteY25" fmla="*/ 296838 h 1866625"/>
                  <a:gd name="connsiteX26" fmla="*/ 1 w 1455401"/>
                  <a:gd name="connsiteY26" fmla="*/ 296835 h 1866625"/>
                  <a:gd name="connsiteX27" fmla="*/ 3758 w 1455401"/>
                  <a:gd name="connsiteY27" fmla="*/ 266488 h 1866625"/>
                  <a:gd name="connsiteX28" fmla="*/ 727700 w 1455401"/>
                  <a:gd name="connsiteY28" fmla="*/ 0 h 1866625"/>
                  <a:gd name="connsiteX0" fmla="*/ 727701 w 1455401"/>
                  <a:gd name="connsiteY0" fmla="*/ 107085 h 1866625"/>
                  <a:gd name="connsiteX1" fmla="*/ 225411 w 1455401"/>
                  <a:gd name="connsiteY1" fmla="*/ 254506 h 1866625"/>
                  <a:gd name="connsiteX2" fmla="*/ 727701 w 1455401"/>
                  <a:gd name="connsiteY2" fmla="*/ 401926 h 1866625"/>
                  <a:gd name="connsiteX3" fmla="*/ 1229991 w 1455401"/>
                  <a:gd name="connsiteY3" fmla="*/ 254506 h 1866625"/>
                  <a:gd name="connsiteX4" fmla="*/ 727701 w 1455401"/>
                  <a:gd name="connsiteY4" fmla="*/ 107085 h 1866625"/>
                  <a:gd name="connsiteX5" fmla="*/ 727700 w 1455401"/>
                  <a:gd name="connsiteY5" fmla="*/ 0 h 1866625"/>
                  <a:gd name="connsiteX6" fmla="*/ 1451644 w 1455401"/>
                  <a:gd name="connsiteY6" fmla="*/ 266488 h 1866625"/>
                  <a:gd name="connsiteX7" fmla="*/ 1454289 w 1455401"/>
                  <a:gd name="connsiteY7" fmla="*/ 287858 h 1866625"/>
                  <a:gd name="connsiteX8" fmla="*/ 1455400 w 1455401"/>
                  <a:gd name="connsiteY8" fmla="*/ 287858 h 1866625"/>
                  <a:gd name="connsiteX9" fmla="*/ 1455400 w 1455401"/>
                  <a:gd name="connsiteY9" fmla="*/ 296838 h 1866625"/>
                  <a:gd name="connsiteX10" fmla="*/ 1434352 w 1455401"/>
                  <a:gd name="connsiteY10" fmla="*/ 1143359 h 1866625"/>
                  <a:gd name="connsiteX11" fmla="*/ 1439768 w 1455401"/>
                  <a:gd name="connsiteY11" fmla="*/ 1140834 h 1866625"/>
                  <a:gd name="connsiteX12" fmla="*/ 1455401 w 1455401"/>
                  <a:gd name="connsiteY12" fmla="*/ 1569784 h 1866625"/>
                  <a:gd name="connsiteX13" fmla="*/ 1455401 w 1455401"/>
                  <a:gd name="connsiteY13" fmla="*/ 1569787 h 1866625"/>
                  <a:gd name="connsiteX14" fmla="*/ 1455401 w 1455401"/>
                  <a:gd name="connsiteY14" fmla="*/ 1569790 h 1866625"/>
                  <a:gd name="connsiteX15" fmla="*/ 1455401 w 1455401"/>
                  <a:gd name="connsiteY15" fmla="*/ 1578767 h 1866625"/>
                  <a:gd name="connsiteX16" fmla="*/ 1454289 w 1455401"/>
                  <a:gd name="connsiteY16" fmla="*/ 1578767 h 1866625"/>
                  <a:gd name="connsiteX17" fmla="*/ 1451644 w 1455401"/>
                  <a:gd name="connsiteY17" fmla="*/ 1600137 h 1866625"/>
                  <a:gd name="connsiteX18" fmla="*/ 727701 w 1455401"/>
                  <a:gd name="connsiteY18" fmla="*/ 1866625 h 1866625"/>
                  <a:gd name="connsiteX19" fmla="*/ 3758 w 1455401"/>
                  <a:gd name="connsiteY19" fmla="*/ 1600137 h 1866625"/>
                  <a:gd name="connsiteX20" fmla="*/ 1113 w 1455401"/>
                  <a:gd name="connsiteY20" fmla="*/ 1578767 h 1866625"/>
                  <a:gd name="connsiteX21" fmla="*/ 1 w 1455401"/>
                  <a:gd name="connsiteY21" fmla="*/ 1578767 h 1866625"/>
                  <a:gd name="connsiteX22" fmla="*/ 1 w 1455401"/>
                  <a:gd name="connsiteY22" fmla="*/ 1569787 h 1866625"/>
                  <a:gd name="connsiteX23" fmla="*/ 1 w 1455401"/>
                  <a:gd name="connsiteY23" fmla="*/ 296841 h 1866625"/>
                  <a:gd name="connsiteX24" fmla="*/ 0 w 1455401"/>
                  <a:gd name="connsiteY24" fmla="*/ 296838 h 1866625"/>
                  <a:gd name="connsiteX25" fmla="*/ 1 w 1455401"/>
                  <a:gd name="connsiteY25" fmla="*/ 296835 h 1866625"/>
                  <a:gd name="connsiteX26" fmla="*/ 3758 w 1455401"/>
                  <a:gd name="connsiteY26" fmla="*/ 266488 h 1866625"/>
                  <a:gd name="connsiteX27" fmla="*/ 727700 w 1455401"/>
                  <a:gd name="connsiteY27" fmla="*/ 0 h 1866625"/>
                  <a:gd name="connsiteX0" fmla="*/ 727701 w 1455401"/>
                  <a:gd name="connsiteY0" fmla="*/ 107085 h 1866625"/>
                  <a:gd name="connsiteX1" fmla="*/ 225411 w 1455401"/>
                  <a:gd name="connsiteY1" fmla="*/ 254506 h 1866625"/>
                  <a:gd name="connsiteX2" fmla="*/ 727701 w 1455401"/>
                  <a:gd name="connsiteY2" fmla="*/ 401926 h 1866625"/>
                  <a:gd name="connsiteX3" fmla="*/ 1229991 w 1455401"/>
                  <a:gd name="connsiteY3" fmla="*/ 254506 h 1866625"/>
                  <a:gd name="connsiteX4" fmla="*/ 727701 w 1455401"/>
                  <a:gd name="connsiteY4" fmla="*/ 107085 h 1866625"/>
                  <a:gd name="connsiteX5" fmla="*/ 727700 w 1455401"/>
                  <a:gd name="connsiteY5" fmla="*/ 0 h 1866625"/>
                  <a:gd name="connsiteX6" fmla="*/ 1451644 w 1455401"/>
                  <a:gd name="connsiteY6" fmla="*/ 266488 h 1866625"/>
                  <a:gd name="connsiteX7" fmla="*/ 1454289 w 1455401"/>
                  <a:gd name="connsiteY7" fmla="*/ 287858 h 1866625"/>
                  <a:gd name="connsiteX8" fmla="*/ 1455400 w 1455401"/>
                  <a:gd name="connsiteY8" fmla="*/ 287858 h 1866625"/>
                  <a:gd name="connsiteX9" fmla="*/ 1455400 w 1455401"/>
                  <a:gd name="connsiteY9" fmla="*/ 296838 h 1866625"/>
                  <a:gd name="connsiteX10" fmla="*/ 1434352 w 1455401"/>
                  <a:gd name="connsiteY10" fmla="*/ 1143359 h 1866625"/>
                  <a:gd name="connsiteX11" fmla="*/ 1455401 w 1455401"/>
                  <a:gd name="connsiteY11" fmla="*/ 1569784 h 1866625"/>
                  <a:gd name="connsiteX12" fmla="*/ 1455401 w 1455401"/>
                  <a:gd name="connsiteY12" fmla="*/ 1569787 h 1866625"/>
                  <a:gd name="connsiteX13" fmla="*/ 1455401 w 1455401"/>
                  <a:gd name="connsiteY13" fmla="*/ 1569790 h 1866625"/>
                  <a:gd name="connsiteX14" fmla="*/ 1455401 w 1455401"/>
                  <a:gd name="connsiteY14" fmla="*/ 1578767 h 1866625"/>
                  <a:gd name="connsiteX15" fmla="*/ 1454289 w 1455401"/>
                  <a:gd name="connsiteY15" fmla="*/ 1578767 h 1866625"/>
                  <a:gd name="connsiteX16" fmla="*/ 1451644 w 1455401"/>
                  <a:gd name="connsiteY16" fmla="*/ 1600137 h 1866625"/>
                  <a:gd name="connsiteX17" fmla="*/ 727701 w 1455401"/>
                  <a:gd name="connsiteY17" fmla="*/ 1866625 h 1866625"/>
                  <a:gd name="connsiteX18" fmla="*/ 3758 w 1455401"/>
                  <a:gd name="connsiteY18" fmla="*/ 1600137 h 1866625"/>
                  <a:gd name="connsiteX19" fmla="*/ 1113 w 1455401"/>
                  <a:gd name="connsiteY19" fmla="*/ 1578767 h 1866625"/>
                  <a:gd name="connsiteX20" fmla="*/ 1 w 1455401"/>
                  <a:gd name="connsiteY20" fmla="*/ 1578767 h 1866625"/>
                  <a:gd name="connsiteX21" fmla="*/ 1 w 1455401"/>
                  <a:gd name="connsiteY21" fmla="*/ 1569787 h 1866625"/>
                  <a:gd name="connsiteX22" fmla="*/ 1 w 1455401"/>
                  <a:gd name="connsiteY22" fmla="*/ 296841 h 1866625"/>
                  <a:gd name="connsiteX23" fmla="*/ 0 w 1455401"/>
                  <a:gd name="connsiteY23" fmla="*/ 296838 h 1866625"/>
                  <a:gd name="connsiteX24" fmla="*/ 1 w 1455401"/>
                  <a:gd name="connsiteY24" fmla="*/ 296835 h 1866625"/>
                  <a:gd name="connsiteX25" fmla="*/ 3758 w 1455401"/>
                  <a:gd name="connsiteY25" fmla="*/ 266488 h 1866625"/>
                  <a:gd name="connsiteX26" fmla="*/ 727700 w 1455401"/>
                  <a:gd name="connsiteY26" fmla="*/ 0 h 1866625"/>
                  <a:gd name="connsiteX0" fmla="*/ 727701 w 1455401"/>
                  <a:gd name="connsiteY0" fmla="*/ 107085 h 1866625"/>
                  <a:gd name="connsiteX1" fmla="*/ 225411 w 1455401"/>
                  <a:gd name="connsiteY1" fmla="*/ 254506 h 1866625"/>
                  <a:gd name="connsiteX2" fmla="*/ 727701 w 1455401"/>
                  <a:gd name="connsiteY2" fmla="*/ 401926 h 1866625"/>
                  <a:gd name="connsiteX3" fmla="*/ 1229991 w 1455401"/>
                  <a:gd name="connsiteY3" fmla="*/ 254506 h 1866625"/>
                  <a:gd name="connsiteX4" fmla="*/ 727701 w 1455401"/>
                  <a:gd name="connsiteY4" fmla="*/ 107085 h 1866625"/>
                  <a:gd name="connsiteX5" fmla="*/ 727700 w 1455401"/>
                  <a:gd name="connsiteY5" fmla="*/ 0 h 1866625"/>
                  <a:gd name="connsiteX6" fmla="*/ 1451644 w 1455401"/>
                  <a:gd name="connsiteY6" fmla="*/ 266488 h 1866625"/>
                  <a:gd name="connsiteX7" fmla="*/ 1454289 w 1455401"/>
                  <a:gd name="connsiteY7" fmla="*/ 287858 h 1866625"/>
                  <a:gd name="connsiteX8" fmla="*/ 1455400 w 1455401"/>
                  <a:gd name="connsiteY8" fmla="*/ 287858 h 1866625"/>
                  <a:gd name="connsiteX9" fmla="*/ 1455400 w 1455401"/>
                  <a:gd name="connsiteY9" fmla="*/ 296838 h 1866625"/>
                  <a:gd name="connsiteX10" fmla="*/ 1455401 w 1455401"/>
                  <a:gd name="connsiteY10" fmla="*/ 1569784 h 1866625"/>
                  <a:gd name="connsiteX11" fmla="*/ 1455401 w 1455401"/>
                  <a:gd name="connsiteY11" fmla="*/ 1569787 h 1866625"/>
                  <a:gd name="connsiteX12" fmla="*/ 1455401 w 1455401"/>
                  <a:gd name="connsiteY12" fmla="*/ 1569790 h 1866625"/>
                  <a:gd name="connsiteX13" fmla="*/ 1455401 w 1455401"/>
                  <a:gd name="connsiteY13" fmla="*/ 1578767 h 1866625"/>
                  <a:gd name="connsiteX14" fmla="*/ 1454289 w 1455401"/>
                  <a:gd name="connsiteY14" fmla="*/ 1578767 h 1866625"/>
                  <a:gd name="connsiteX15" fmla="*/ 1451644 w 1455401"/>
                  <a:gd name="connsiteY15" fmla="*/ 1600137 h 1866625"/>
                  <a:gd name="connsiteX16" fmla="*/ 727701 w 1455401"/>
                  <a:gd name="connsiteY16" fmla="*/ 1866625 h 1866625"/>
                  <a:gd name="connsiteX17" fmla="*/ 3758 w 1455401"/>
                  <a:gd name="connsiteY17" fmla="*/ 1600137 h 1866625"/>
                  <a:gd name="connsiteX18" fmla="*/ 1113 w 1455401"/>
                  <a:gd name="connsiteY18" fmla="*/ 1578767 h 1866625"/>
                  <a:gd name="connsiteX19" fmla="*/ 1 w 1455401"/>
                  <a:gd name="connsiteY19" fmla="*/ 1578767 h 1866625"/>
                  <a:gd name="connsiteX20" fmla="*/ 1 w 1455401"/>
                  <a:gd name="connsiteY20" fmla="*/ 1569787 h 1866625"/>
                  <a:gd name="connsiteX21" fmla="*/ 1 w 1455401"/>
                  <a:gd name="connsiteY21" fmla="*/ 296841 h 1866625"/>
                  <a:gd name="connsiteX22" fmla="*/ 0 w 1455401"/>
                  <a:gd name="connsiteY22" fmla="*/ 296838 h 1866625"/>
                  <a:gd name="connsiteX23" fmla="*/ 1 w 1455401"/>
                  <a:gd name="connsiteY23" fmla="*/ 296835 h 1866625"/>
                  <a:gd name="connsiteX24" fmla="*/ 3758 w 1455401"/>
                  <a:gd name="connsiteY24" fmla="*/ 266488 h 1866625"/>
                  <a:gd name="connsiteX25" fmla="*/ 727700 w 1455401"/>
                  <a:gd name="connsiteY25" fmla="*/ 0 h 1866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455401" h="1866625">
                    <a:moveTo>
                      <a:pt x="727701" y="107085"/>
                    </a:moveTo>
                    <a:cubicBezTo>
                      <a:pt x="450294" y="107085"/>
                      <a:pt x="225411" y="173087"/>
                      <a:pt x="225411" y="254506"/>
                    </a:cubicBezTo>
                    <a:cubicBezTo>
                      <a:pt x="225411" y="335924"/>
                      <a:pt x="450294" y="401926"/>
                      <a:pt x="727701" y="401926"/>
                    </a:cubicBezTo>
                    <a:cubicBezTo>
                      <a:pt x="1005108" y="401926"/>
                      <a:pt x="1229991" y="335924"/>
                      <a:pt x="1229991" y="254506"/>
                    </a:cubicBezTo>
                    <a:cubicBezTo>
                      <a:pt x="1229991" y="173087"/>
                      <a:pt x="1005108" y="107085"/>
                      <a:pt x="727701" y="107085"/>
                    </a:cubicBezTo>
                    <a:close/>
                    <a:moveTo>
                      <a:pt x="727700" y="0"/>
                    </a:moveTo>
                    <a:cubicBezTo>
                      <a:pt x="1104479" y="0"/>
                      <a:pt x="1414378" y="116806"/>
                      <a:pt x="1451644" y="266488"/>
                    </a:cubicBezTo>
                    <a:lnTo>
                      <a:pt x="1454289" y="287858"/>
                    </a:lnTo>
                    <a:lnTo>
                      <a:pt x="1455400" y="287858"/>
                    </a:lnTo>
                    <a:lnTo>
                      <a:pt x="1455400" y="296838"/>
                    </a:lnTo>
                    <a:cubicBezTo>
                      <a:pt x="1455400" y="510492"/>
                      <a:pt x="1455401" y="1357626"/>
                      <a:pt x="1455401" y="1569784"/>
                    </a:cubicBezTo>
                    <a:lnTo>
                      <a:pt x="1455401" y="1569787"/>
                    </a:lnTo>
                    <a:lnTo>
                      <a:pt x="1455401" y="1569790"/>
                    </a:lnTo>
                    <a:lnTo>
                      <a:pt x="1455401" y="1578767"/>
                    </a:lnTo>
                    <a:lnTo>
                      <a:pt x="1454289" y="1578767"/>
                    </a:lnTo>
                    <a:lnTo>
                      <a:pt x="1451644" y="1600137"/>
                    </a:lnTo>
                    <a:cubicBezTo>
                      <a:pt x="1414379" y="1749819"/>
                      <a:pt x="1104480" y="1866625"/>
                      <a:pt x="727701" y="1866625"/>
                    </a:cubicBezTo>
                    <a:cubicBezTo>
                      <a:pt x="350922" y="1866625"/>
                      <a:pt x="41024" y="1749819"/>
                      <a:pt x="3758" y="1600137"/>
                    </a:cubicBezTo>
                    <a:lnTo>
                      <a:pt x="1113" y="1578767"/>
                    </a:lnTo>
                    <a:lnTo>
                      <a:pt x="1" y="1578767"/>
                    </a:lnTo>
                    <a:lnTo>
                      <a:pt x="1" y="1569787"/>
                    </a:lnTo>
                    <a:lnTo>
                      <a:pt x="1" y="296841"/>
                    </a:lnTo>
                    <a:cubicBezTo>
                      <a:pt x="1" y="158359"/>
                      <a:pt x="0" y="296839"/>
                      <a:pt x="0" y="296838"/>
                    </a:cubicBezTo>
                    <a:cubicBezTo>
                      <a:pt x="0" y="296837"/>
                      <a:pt x="1" y="296836"/>
                      <a:pt x="1" y="296835"/>
                    </a:cubicBezTo>
                    <a:lnTo>
                      <a:pt x="3758" y="266488"/>
                    </a:lnTo>
                    <a:cubicBezTo>
                      <a:pt x="41023" y="116806"/>
                      <a:pt x="350921" y="0"/>
                      <a:pt x="7277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699354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endParaRPr lang="en-US" sz="1800" kern="12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5704D67F-0558-4485-998C-69065A43E998}"/>
                  </a:ext>
                </a:extLst>
              </p:cNvPr>
              <p:cNvGrpSpPr/>
              <p:nvPr/>
            </p:nvGrpSpPr>
            <p:grpSpPr>
              <a:xfrm>
                <a:off x="497283" y="2590190"/>
                <a:ext cx="143000" cy="220630"/>
                <a:chOff x="6675672" y="2470169"/>
                <a:chExt cx="284918" cy="439588"/>
              </a:xfrm>
              <a:solidFill>
                <a:schemeClr val="accent2"/>
              </a:solidFill>
            </p:grpSpPr>
            <p:sp>
              <p:nvSpPr>
                <p:cNvPr id="83" name="Freeform: Shape 82">
                  <a:extLst>
                    <a:ext uri="{FF2B5EF4-FFF2-40B4-BE49-F238E27FC236}">
                      <a16:creationId xmlns:a16="http://schemas.microsoft.com/office/drawing/2014/main" id="{66E3B554-7DC1-4326-A697-4269F34DF294}"/>
                    </a:ext>
                  </a:extLst>
                </p:cNvPr>
                <p:cNvSpPr/>
                <p:nvPr/>
              </p:nvSpPr>
              <p:spPr>
                <a:xfrm>
                  <a:off x="6675672" y="2470169"/>
                  <a:ext cx="284918" cy="345972"/>
                </a:xfrm>
                <a:custGeom>
                  <a:avLst/>
                  <a:gdLst>
                    <a:gd name="connsiteX0" fmla="*/ 190284 w 284917"/>
                    <a:gd name="connsiteY0" fmla="*/ 346311 h 345971"/>
                    <a:gd name="connsiteX1" fmla="*/ 206565 w 284917"/>
                    <a:gd name="connsiteY1" fmla="*/ 289327 h 345971"/>
                    <a:gd name="connsiteX2" fmla="*/ 241162 w 284917"/>
                    <a:gd name="connsiteY2" fmla="*/ 241841 h 345971"/>
                    <a:gd name="connsiteX3" fmla="*/ 272368 w 284917"/>
                    <a:gd name="connsiteY3" fmla="*/ 197068 h 345971"/>
                    <a:gd name="connsiteX4" fmla="*/ 283222 w 284917"/>
                    <a:gd name="connsiteY4" fmla="*/ 144155 h 345971"/>
                    <a:gd name="connsiteX5" fmla="*/ 272368 w 284917"/>
                    <a:gd name="connsiteY5" fmla="*/ 89885 h 345971"/>
                    <a:gd name="connsiteX6" fmla="*/ 242519 w 284917"/>
                    <a:gd name="connsiteY6" fmla="*/ 45790 h 345971"/>
                    <a:gd name="connsiteX7" fmla="*/ 198425 w 284917"/>
                    <a:gd name="connsiteY7" fmla="*/ 15942 h 345971"/>
                    <a:gd name="connsiteX8" fmla="*/ 144155 w 284917"/>
                    <a:gd name="connsiteY8" fmla="*/ 5088 h 345971"/>
                    <a:gd name="connsiteX9" fmla="*/ 89885 w 284917"/>
                    <a:gd name="connsiteY9" fmla="*/ 15942 h 345971"/>
                    <a:gd name="connsiteX10" fmla="*/ 45790 w 284917"/>
                    <a:gd name="connsiteY10" fmla="*/ 45790 h 345971"/>
                    <a:gd name="connsiteX11" fmla="*/ 15942 w 284917"/>
                    <a:gd name="connsiteY11" fmla="*/ 89885 h 345971"/>
                    <a:gd name="connsiteX12" fmla="*/ 5088 w 284917"/>
                    <a:gd name="connsiteY12" fmla="*/ 144155 h 345971"/>
                    <a:gd name="connsiteX13" fmla="*/ 15942 w 284917"/>
                    <a:gd name="connsiteY13" fmla="*/ 197068 h 345971"/>
                    <a:gd name="connsiteX14" fmla="*/ 47147 w 284917"/>
                    <a:gd name="connsiteY14" fmla="*/ 241841 h 345971"/>
                    <a:gd name="connsiteX15" fmla="*/ 81744 w 284917"/>
                    <a:gd name="connsiteY15" fmla="*/ 289327 h 345971"/>
                    <a:gd name="connsiteX16" fmla="*/ 98025 w 284917"/>
                    <a:gd name="connsiteY16" fmla="*/ 346311 h 345971"/>
                    <a:gd name="connsiteX17" fmla="*/ 190284 w 284917"/>
                    <a:gd name="connsiteY17" fmla="*/ 346311 h 3459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84917" h="345971">
                      <a:moveTo>
                        <a:pt x="190284" y="346311"/>
                      </a:moveTo>
                      <a:cubicBezTo>
                        <a:pt x="192319" y="325281"/>
                        <a:pt x="197746" y="306287"/>
                        <a:pt x="206565" y="289327"/>
                      </a:cubicBezTo>
                      <a:cubicBezTo>
                        <a:pt x="215384" y="272368"/>
                        <a:pt x="226917" y="256765"/>
                        <a:pt x="241162" y="241841"/>
                      </a:cubicBezTo>
                      <a:cubicBezTo>
                        <a:pt x="254730" y="228273"/>
                        <a:pt x="264906" y="213349"/>
                        <a:pt x="272368" y="197068"/>
                      </a:cubicBezTo>
                      <a:cubicBezTo>
                        <a:pt x="279830" y="180787"/>
                        <a:pt x="283222" y="163149"/>
                        <a:pt x="283222" y="144155"/>
                      </a:cubicBezTo>
                      <a:cubicBezTo>
                        <a:pt x="283222" y="125160"/>
                        <a:pt x="279830" y="106844"/>
                        <a:pt x="272368" y="89885"/>
                      </a:cubicBezTo>
                      <a:cubicBezTo>
                        <a:pt x="264906" y="72925"/>
                        <a:pt x="254730" y="58001"/>
                        <a:pt x="242519" y="45790"/>
                      </a:cubicBezTo>
                      <a:cubicBezTo>
                        <a:pt x="229630" y="32901"/>
                        <a:pt x="215384" y="23404"/>
                        <a:pt x="198425" y="15942"/>
                      </a:cubicBezTo>
                      <a:cubicBezTo>
                        <a:pt x="181466" y="8480"/>
                        <a:pt x="163149" y="5088"/>
                        <a:pt x="144155" y="5088"/>
                      </a:cubicBezTo>
                      <a:cubicBezTo>
                        <a:pt x="125160" y="5088"/>
                        <a:pt x="106844" y="8480"/>
                        <a:pt x="89885" y="15942"/>
                      </a:cubicBezTo>
                      <a:cubicBezTo>
                        <a:pt x="72925" y="23404"/>
                        <a:pt x="58001" y="33580"/>
                        <a:pt x="45790" y="45790"/>
                      </a:cubicBezTo>
                      <a:cubicBezTo>
                        <a:pt x="32901" y="58679"/>
                        <a:pt x="23404" y="72925"/>
                        <a:pt x="15942" y="89885"/>
                      </a:cubicBezTo>
                      <a:cubicBezTo>
                        <a:pt x="8480" y="106844"/>
                        <a:pt x="5088" y="125160"/>
                        <a:pt x="5088" y="144155"/>
                      </a:cubicBezTo>
                      <a:cubicBezTo>
                        <a:pt x="5088" y="163149"/>
                        <a:pt x="8480" y="180787"/>
                        <a:pt x="15942" y="197068"/>
                      </a:cubicBezTo>
                      <a:cubicBezTo>
                        <a:pt x="23404" y="213349"/>
                        <a:pt x="33580" y="228273"/>
                        <a:pt x="47147" y="241841"/>
                      </a:cubicBezTo>
                      <a:cubicBezTo>
                        <a:pt x="61393" y="256765"/>
                        <a:pt x="72925" y="272368"/>
                        <a:pt x="81744" y="289327"/>
                      </a:cubicBezTo>
                      <a:cubicBezTo>
                        <a:pt x="90563" y="306287"/>
                        <a:pt x="95312" y="325281"/>
                        <a:pt x="98025" y="346311"/>
                      </a:cubicBezTo>
                      <a:lnTo>
                        <a:pt x="190284" y="346311"/>
                      </a:lnTo>
                      <a:close/>
                    </a:path>
                  </a:pathLst>
                </a:custGeom>
                <a:solidFill>
                  <a:srgbClr val="50E6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85775">
                    <a:buClrTx/>
                    <a:defRPr/>
                  </a:pPr>
                  <a:endParaRPr lang="en-US" sz="1324" kern="1200" dirty="0">
                    <a:latin typeface="Segoe UI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Freeform: Shape 85">
                  <a:extLst>
                    <a:ext uri="{FF2B5EF4-FFF2-40B4-BE49-F238E27FC236}">
                      <a16:creationId xmlns:a16="http://schemas.microsoft.com/office/drawing/2014/main" id="{30719F16-4A32-494C-B6F0-5095F83E0ED4}"/>
                    </a:ext>
                  </a:extLst>
                </p:cNvPr>
                <p:cNvSpPr/>
                <p:nvPr/>
              </p:nvSpPr>
              <p:spPr>
                <a:xfrm>
                  <a:off x="6767253" y="2841919"/>
                  <a:ext cx="101756" cy="67838"/>
                </a:xfrm>
                <a:custGeom>
                  <a:avLst/>
                  <a:gdLst>
                    <a:gd name="connsiteX0" fmla="*/ 82422 w 101756"/>
                    <a:gd name="connsiteY0" fmla="*/ 67498 h 67837"/>
                    <a:gd name="connsiteX1" fmla="*/ 93277 w 101756"/>
                    <a:gd name="connsiteY1" fmla="*/ 62750 h 67837"/>
                    <a:gd name="connsiteX2" fmla="*/ 98025 w 101756"/>
                    <a:gd name="connsiteY2" fmla="*/ 51896 h 67837"/>
                    <a:gd name="connsiteX3" fmla="*/ 98025 w 101756"/>
                    <a:gd name="connsiteY3" fmla="*/ 5088 h 67837"/>
                    <a:gd name="connsiteX4" fmla="*/ 5088 w 101756"/>
                    <a:gd name="connsiteY4" fmla="*/ 5088 h 67837"/>
                    <a:gd name="connsiteX5" fmla="*/ 5088 w 101756"/>
                    <a:gd name="connsiteY5" fmla="*/ 51896 h 67837"/>
                    <a:gd name="connsiteX6" fmla="*/ 9837 w 101756"/>
                    <a:gd name="connsiteY6" fmla="*/ 62750 h 67837"/>
                    <a:gd name="connsiteX7" fmla="*/ 20690 w 101756"/>
                    <a:gd name="connsiteY7" fmla="*/ 67498 h 67837"/>
                    <a:gd name="connsiteX8" fmla="*/ 82422 w 101756"/>
                    <a:gd name="connsiteY8" fmla="*/ 67498 h 67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1756" h="67837">
                      <a:moveTo>
                        <a:pt x="82422" y="67498"/>
                      </a:moveTo>
                      <a:cubicBezTo>
                        <a:pt x="86493" y="67498"/>
                        <a:pt x="90563" y="66142"/>
                        <a:pt x="93277" y="62750"/>
                      </a:cubicBezTo>
                      <a:cubicBezTo>
                        <a:pt x="96669" y="59358"/>
                        <a:pt x="98025" y="55966"/>
                        <a:pt x="98025" y="51896"/>
                      </a:cubicBezTo>
                      <a:lnTo>
                        <a:pt x="98025" y="5088"/>
                      </a:lnTo>
                      <a:lnTo>
                        <a:pt x="5088" y="5088"/>
                      </a:lnTo>
                      <a:lnTo>
                        <a:pt x="5088" y="51896"/>
                      </a:lnTo>
                      <a:cubicBezTo>
                        <a:pt x="5088" y="55966"/>
                        <a:pt x="6445" y="60036"/>
                        <a:pt x="9837" y="62750"/>
                      </a:cubicBezTo>
                      <a:cubicBezTo>
                        <a:pt x="13228" y="66142"/>
                        <a:pt x="16620" y="67498"/>
                        <a:pt x="20690" y="67498"/>
                      </a:cubicBezTo>
                      <a:lnTo>
                        <a:pt x="82422" y="67498"/>
                      </a:lnTo>
                      <a:close/>
                    </a:path>
                  </a:pathLst>
                </a:custGeom>
                <a:solidFill>
                  <a:srgbClr val="50E6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85775">
                    <a:buClrTx/>
                    <a:defRPr/>
                  </a:pPr>
                  <a:endParaRPr lang="en-US" sz="1324" kern="1200" dirty="0">
                    <a:latin typeface="Segoe UI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210F0E3-F2E0-48B1-83DC-3D88C6093AC1}"/>
              </a:ext>
            </a:extLst>
          </p:cNvPr>
          <p:cNvGrpSpPr/>
          <p:nvPr/>
        </p:nvGrpSpPr>
        <p:grpSpPr>
          <a:xfrm>
            <a:off x="4405676" y="1907239"/>
            <a:ext cx="332649" cy="541059"/>
            <a:chOff x="3495760" y="2740747"/>
            <a:chExt cx="501706" cy="816037"/>
          </a:xfrm>
        </p:grpSpPr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163C1433-8829-427F-9AE5-622E16361347}"/>
                </a:ext>
              </a:extLst>
            </p:cNvPr>
            <p:cNvGrpSpPr/>
            <p:nvPr/>
          </p:nvGrpSpPr>
          <p:grpSpPr>
            <a:xfrm>
              <a:off x="3495760" y="2740747"/>
              <a:ext cx="501706" cy="816037"/>
              <a:chOff x="3511944" y="2617100"/>
              <a:chExt cx="425505" cy="692094"/>
            </a:xfrm>
          </p:grpSpPr>
          <p:sp>
            <p:nvSpPr>
              <p:cNvPr id="90" name="Freeform 100">
                <a:extLst>
                  <a:ext uri="{FF2B5EF4-FFF2-40B4-BE49-F238E27FC236}">
                    <a16:creationId xmlns:a16="http://schemas.microsoft.com/office/drawing/2014/main" id="{BFDC7C1B-EC06-492A-AB86-F64F507DF5AC}"/>
                  </a:ext>
                </a:extLst>
              </p:cNvPr>
              <p:cNvSpPr/>
              <p:nvPr/>
            </p:nvSpPr>
            <p:spPr bwMode="auto">
              <a:xfrm>
                <a:off x="3560496" y="2929318"/>
                <a:ext cx="331773" cy="379876"/>
              </a:xfrm>
              <a:custGeom>
                <a:avLst/>
                <a:gdLst>
                  <a:gd name="connsiteX0" fmla="*/ 0 w 331773"/>
                  <a:gd name="connsiteY0" fmla="*/ 0 h 379876"/>
                  <a:gd name="connsiteX1" fmla="*/ 331773 w 331773"/>
                  <a:gd name="connsiteY1" fmla="*/ 0 h 379876"/>
                  <a:gd name="connsiteX2" fmla="*/ 331773 w 331773"/>
                  <a:gd name="connsiteY2" fmla="*/ 376430 h 379876"/>
                  <a:gd name="connsiteX3" fmla="*/ 169932 w 331773"/>
                  <a:gd name="connsiteY3" fmla="*/ 307498 h 379876"/>
                  <a:gd name="connsiteX4" fmla="*/ 0 w 331773"/>
                  <a:gd name="connsiteY4" fmla="*/ 379876 h 379876"/>
                  <a:gd name="connsiteX5" fmla="*/ 0 w 331773"/>
                  <a:gd name="connsiteY5" fmla="*/ 0 h 37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1773" h="379876">
                    <a:moveTo>
                      <a:pt x="0" y="0"/>
                    </a:moveTo>
                    <a:lnTo>
                      <a:pt x="331773" y="0"/>
                    </a:lnTo>
                    <a:lnTo>
                      <a:pt x="331773" y="376430"/>
                    </a:lnTo>
                    <a:lnTo>
                      <a:pt x="169932" y="307498"/>
                    </a:lnTo>
                    <a:lnTo>
                      <a:pt x="0" y="3798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0E6FF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34464" tIns="107571" rIns="134464" bIns="107571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685577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endParaRPr lang="en-US" sz="1765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BED146B2-B061-42DC-A88F-D941B7B0CA28}"/>
                  </a:ext>
                </a:extLst>
              </p:cNvPr>
              <p:cNvSpPr/>
              <p:nvPr/>
            </p:nvSpPr>
            <p:spPr bwMode="auto">
              <a:xfrm>
                <a:off x="3511944" y="2617100"/>
                <a:ext cx="425505" cy="425505"/>
              </a:xfrm>
              <a:prstGeom prst="ellipse">
                <a:avLst/>
              </a:prstGeom>
              <a:solidFill>
                <a:srgbClr val="0078D7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34464" tIns="107571" rIns="134464" bIns="107571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685577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endParaRPr lang="en-US" sz="1765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</p:grpSp>
        <p:sp>
          <p:nvSpPr>
            <p:cNvPr id="89" name="check">
              <a:extLst>
                <a:ext uri="{FF2B5EF4-FFF2-40B4-BE49-F238E27FC236}">
                  <a16:creationId xmlns:a16="http://schemas.microsoft.com/office/drawing/2014/main" id="{A6E9677E-0963-4F06-8AE6-AC546A6C3A4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25157" y="2897140"/>
              <a:ext cx="257798" cy="182034"/>
            </a:xfrm>
            <a:custGeom>
              <a:avLst/>
              <a:gdLst>
                <a:gd name="T0" fmla="*/ 245 w 245"/>
                <a:gd name="T1" fmla="*/ 0 h 173"/>
                <a:gd name="T2" fmla="*/ 73 w 245"/>
                <a:gd name="T3" fmla="*/ 173 h 173"/>
                <a:gd name="T4" fmla="*/ 0 w 245"/>
                <a:gd name="T5" fmla="*/ 101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5" h="173">
                  <a:moveTo>
                    <a:pt x="245" y="0"/>
                  </a:moveTo>
                  <a:lnTo>
                    <a:pt x="73" y="173"/>
                  </a:lnTo>
                  <a:lnTo>
                    <a:pt x="0" y="101"/>
                  </a:lnTo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7232" tIns="33616" rIns="67232" bIns="33616" numCol="1" anchor="t" anchorCtr="0" compatLnSpc="1">
              <a:prstTxWarp prst="textNoShape">
                <a:avLst/>
              </a:prstTxWarp>
            </a:bodyPr>
            <a:lstStyle/>
            <a:p>
              <a:pPr defTabSz="672290">
                <a:buClrTx/>
                <a:defRPr/>
              </a:pPr>
              <a:endParaRPr lang="en-US" sz="1324" kern="1200" dirty="0">
                <a:gradFill>
                  <a:gsLst>
                    <a:gs pos="0">
                      <a:srgbClr val="505050"/>
                    </a:gs>
                    <a:gs pos="100000">
                      <a:srgbClr val="505050"/>
                    </a:gs>
                  </a:gsLst>
                </a:gradFill>
                <a:latin typeface="Segoe UI Semilight"/>
                <a:ea typeface="+mn-ea"/>
                <a:cs typeface="+mn-cs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CAC1ADD-A79A-3A4E-98FC-9B4377BE54D7}"/>
              </a:ext>
            </a:extLst>
          </p:cNvPr>
          <p:cNvGrpSpPr/>
          <p:nvPr/>
        </p:nvGrpSpPr>
        <p:grpSpPr>
          <a:xfrm>
            <a:off x="7742522" y="1853267"/>
            <a:ext cx="796076" cy="597057"/>
            <a:chOff x="10359380" y="2471022"/>
            <a:chExt cx="1061434" cy="796076"/>
          </a:xfrm>
        </p:grpSpPr>
        <p:grpSp>
          <p:nvGrpSpPr>
            <p:cNvPr id="114" name="Group 60">
              <a:extLst>
                <a:ext uri="{FF2B5EF4-FFF2-40B4-BE49-F238E27FC236}">
                  <a16:creationId xmlns:a16="http://schemas.microsoft.com/office/drawing/2014/main" id="{ACC69189-BBFC-8648-A240-E2E9856602A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0359380" y="2471022"/>
              <a:ext cx="1061434" cy="796076"/>
              <a:chOff x="410" y="1038"/>
              <a:chExt cx="312" cy="234"/>
            </a:xfrm>
          </p:grpSpPr>
          <p:sp>
            <p:nvSpPr>
              <p:cNvPr id="135" name="AutoShape 59">
                <a:extLst>
                  <a:ext uri="{FF2B5EF4-FFF2-40B4-BE49-F238E27FC236}">
                    <a16:creationId xmlns:a16="http://schemas.microsoft.com/office/drawing/2014/main" id="{30EEE7F4-C4A7-804F-BEEF-B01CE192E784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410" y="1038"/>
                <a:ext cx="312" cy="2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en-US" sz="1350" kern="1200" dirty="0"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136" name="Rectangle 61">
                <a:extLst>
                  <a:ext uri="{FF2B5EF4-FFF2-40B4-BE49-F238E27FC236}">
                    <a16:creationId xmlns:a16="http://schemas.microsoft.com/office/drawing/2014/main" id="{86A0BB80-8EF2-DE4F-9D03-F658BCB9BC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0" y="1038"/>
                <a:ext cx="312" cy="29"/>
              </a:xfrm>
              <a:prstGeom prst="rect">
                <a:avLst/>
              </a:prstGeom>
              <a:solidFill>
                <a:srgbClr val="50E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en-US" sz="1350" kern="1200" dirty="0"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137" name="Rectangle 62">
                <a:extLst>
                  <a:ext uri="{FF2B5EF4-FFF2-40B4-BE49-F238E27FC236}">
                    <a16:creationId xmlns:a16="http://schemas.microsoft.com/office/drawing/2014/main" id="{E5BB78E0-A59E-CC4A-B5E4-9CAD7D15EE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0" y="1067"/>
                <a:ext cx="312" cy="20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en-US" sz="1350" kern="1200" dirty="0"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138" name="Oval 65">
                <a:extLst>
                  <a:ext uri="{FF2B5EF4-FFF2-40B4-BE49-F238E27FC236}">
                    <a16:creationId xmlns:a16="http://schemas.microsoft.com/office/drawing/2014/main" id="{2931019F-4F9C-1140-A228-7EC5EED273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0" y="1048"/>
                <a:ext cx="9" cy="10"/>
              </a:xfrm>
              <a:prstGeom prst="ellipse">
                <a:avLst/>
              </a:prstGeom>
              <a:solidFill>
                <a:srgbClr val="0078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en-US" sz="1350" kern="1200" dirty="0"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139" name="Oval 66">
                <a:extLst>
                  <a:ext uri="{FF2B5EF4-FFF2-40B4-BE49-F238E27FC236}">
                    <a16:creationId xmlns:a16="http://schemas.microsoft.com/office/drawing/2014/main" id="{DDEB8EF1-8472-4548-B7ED-E951C2A4FF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4" y="1048"/>
                <a:ext cx="10" cy="10"/>
              </a:xfrm>
              <a:prstGeom prst="ellipse">
                <a:avLst/>
              </a:prstGeom>
              <a:solidFill>
                <a:srgbClr val="0078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en-US" sz="1350" kern="1200" dirty="0"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141" name="Oval 67">
                <a:extLst>
                  <a:ext uri="{FF2B5EF4-FFF2-40B4-BE49-F238E27FC236}">
                    <a16:creationId xmlns:a16="http://schemas.microsoft.com/office/drawing/2014/main" id="{7F20C8B1-BDFD-C145-B0C4-FDC55A7152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9" y="1048"/>
                <a:ext cx="10" cy="10"/>
              </a:xfrm>
              <a:prstGeom prst="ellipse">
                <a:avLst/>
              </a:prstGeom>
              <a:solidFill>
                <a:srgbClr val="0078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buClrTx/>
                  <a:defRPr/>
                </a:pPr>
                <a:endParaRPr lang="en-US" sz="1350" kern="1200" dirty="0">
                  <a:latin typeface="Segoe UI"/>
                  <a:ea typeface="+mn-ea"/>
                  <a:cs typeface="+mn-cs"/>
                </a:endParaRPr>
              </a:p>
            </p:txBody>
          </p:sp>
        </p:grpSp>
        <p:sp>
          <p:nvSpPr>
            <p:cNvPr id="146" name="Freeform 271">
              <a:extLst>
                <a:ext uri="{FF2B5EF4-FFF2-40B4-BE49-F238E27FC236}">
                  <a16:creationId xmlns:a16="http://schemas.microsoft.com/office/drawing/2014/main" id="{A0BE0549-6929-4E08-BE8C-44AEF987F9AE}"/>
                </a:ext>
              </a:extLst>
            </p:cNvPr>
            <p:cNvSpPr/>
            <p:nvPr/>
          </p:nvSpPr>
          <p:spPr>
            <a:xfrm>
              <a:off x="11018423" y="2952016"/>
              <a:ext cx="307537" cy="232189"/>
            </a:xfrm>
            <a:custGeom>
              <a:avLst/>
              <a:gdLst>
                <a:gd name="connsiteX0" fmla="*/ 1765758 w 7620000"/>
                <a:gd name="connsiteY0" fmla="*/ 3905250 h 5753101"/>
                <a:gd name="connsiteX1" fmla="*/ 2193023 w 7620000"/>
                <a:gd name="connsiteY1" fmla="*/ 4332515 h 5753101"/>
                <a:gd name="connsiteX2" fmla="*/ 2193022 w 7620000"/>
                <a:gd name="connsiteY2" fmla="*/ 5325836 h 5753101"/>
                <a:gd name="connsiteX3" fmla="*/ 1765757 w 7620000"/>
                <a:gd name="connsiteY3" fmla="*/ 5753101 h 5753101"/>
                <a:gd name="connsiteX4" fmla="*/ 1765758 w 7620000"/>
                <a:gd name="connsiteY4" fmla="*/ 5753100 h 5753101"/>
                <a:gd name="connsiteX5" fmla="*/ 1338493 w 7620000"/>
                <a:gd name="connsiteY5" fmla="*/ 5325835 h 5753101"/>
                <a:gd name="connsiteX6" fmla="*/ 1338493 w 7620000"/>
                <a:gd name="connsiteY6" fmla="*/ 4332515 h 5753101"/>
                <a:gd name="connsiteX7" fmla="*/ 1765758 w 7620000"/>
                <a:gd name="connsiteY7" fmla="*/ 3905250 h 5753101"/>
                <a:gd name="connsiteX8" fmla="*/ 4501698 w 7620000"/>
                <a:gd name="connsiteY8" fmla="*/ 2990850 h 5753101"/>
                <a:gd name="connsiteX9" fmla="*/ 4928963 w 7620000"/>
                <a:gd name="connsiteY9" fmla="*/ 3418115 h 5753101"/>
                <a:gd name="connsiteX10" fmla="*/ 4928962 w 7620000"/>
                <a:gd name="connsiteY10" fmla="*/ 5325836 h 5753101"/>
                <a:gd name="connsiteX11" fmla="*/ 4501697 w 7620000"/>
                <a:gd name="connsiteY11" fmla="*/ 5753101 h 5753101"/>
                <a:gd name="connsiteX12" fmla="*/ 4501698 w 7620000"/>
                <a:gd name="connsiteY12" fmla="*/ 5753100 h 5753101"/>
                <a:gd name="connsiteX13" fmla="*/ 4074433 w 7620000"/>
                <a:gd name="connsiteY13" fmla="*/ 5325835 h 5753101"/>
                <a:gd name="connsiteX14" fmla="*/ 4074433 w 7620000"/>
                <a:gd name="connsiteY14" fmla="*/ 3418115 h 5753101"/>
                <a:gd name="connsiteX15" fmla="*/ 4501698 w 7620000"/>
                <a:gd name="connsiteY15" fmla="*/ 2990850 h 5753101"/>
                <a:gd name="connsiteX16" fmla="*/ 3133728 w 7620000"/>
                <a:gd name="connsiteY16" fmla="*/ 2352675 h 5753101"/>
                <a:gd name="connsiteX17" fmla="*/ 3560993 w 7620000"/>
                <a:gd name="connsiteY17" fmla="*/ 2779940 h 5753101"/>
                <a:gd name="connsiteX18" fmla="*/ 3560992 w 7620000"/>
                <a:gd name="connsiteY18" fmla="*/ 5325836 h 5753101"/>
                <a:gd name="connsiteX19" fmla="*/ 3133727 w 7620000"/>
                <a:gd name="connsiteY19" fmla="*/ 5753101 h 5753101"/>
                <a:gd name="connsiteX20" fmla="*/ 3133728 w 7620000"/>
                <a:gd name="connsiteY20" fmla="*/ 5753100 h 5753101"/>
                <a:gd name="connsiteX21" fmla="*/ 2706463 w 7620000"/>
                <a:gd name="connsiteY21" fmla="*/ 5325835 h 5753101"/>
                <a:gd name="connsiteX22" fmla="*/ 2706463 w 7620000"/>
                <a:gd name="connsiteY22" fmla="*/ 2779940 h 5753101"/>
                <a:gd name="connsiteX23" fmla="*/ 3133728 w 7620000"/>
                <a:gd name="connsiteY23" fmla="*/ 2352675 h 5753101"/>
                <a:gd name="connsiteX24" fmla="*/ 5846990 w 7620000"/>
                <a:gd name="connsiteY24" fmla="*/ 1247321 h 5753101"/>
                <a:gd name="connsiteX25" fmla="*/ 6274255 w 7620000"/>
                <a:gd name="connsiteY25" fmla="*/ 1674586 h 5753101"/>
                <a:gd name="connsiteX26" fmla="*/ 6274254 w 7620000"/>
                <a:gd name="connsiteY26" fmla="*/ 5325836 h 5753101"/>
                <a:gd name="connsiteX27" fmla="*/ 5846989 w 7620000"/>
                <a:gd name="connsiteY27" fmla="*/ 5753101 h 5753101"/>
                <a:gd name="connsiteX28" fmla="*/ 5846990 w 7620000"/>
                <a:gd name="connsiteY28" fmla="*/ 5753100 h 5753101"/>
                <a:gd name="connsiteX29" fmla="*/ 5419725 w 7620000"/>
                <a:gd name="connsiteY29" fmla="*/ 5325835 h 5753101"/>
                <a:gd name="connsiteX30" fmla="*/ 5419725 w 7620000"/>
                <a:gd name="connsiteY30" fmla="*/ 1674586 h 5753101"/>
                <a:gd name="connsiteX31" fmla="*/ 5846990 w 7620000"/>
                <a:gd name="connsiteY31" fmla="*/ 1247321 h 5753101"/>
                <a:gd name="connsiteX32" fmla="*/ 946184 w 7620000"/>
                <a:gd name="connsiteY32" fmla="*/ 0 h 5753101"/>
                <a:gd name="connsiteX33" fmla="*/ 6673816 w 7620000"/>
                <a:gd name="connsiteY33" fmla="*/ 0 h 5753101"/>
                <a:gd name="connsiteX34" fmla="*/ 7620000 w 7620000"/>
                <a:gd name="connsiteY34" fmla="*/ 946185 h 5753101"/>
                <a:gd name="connsiteX35" fmla="*/ 7620000 w 7620000"/>
                <a:gd name="connsiteY35" fmla="*/ 3987766 h 5753101"/>
                <a:gd name="connsiteX36" fmla="*/ 6673816 w 7620000"/>
                <a:gd name="connsiteY36" fmla="*/ 4933950 h 5753101"/>
                <a:gd name="connsiteX37" fmla="*/ 6572250 w 7620000"/>
                <a:gd name="connsiteY37" fmla="*/ 4933950 h 5753101"/>
                <a:gd name="connsiteX38" fmla="*/ 6572250 w 7620000"/>
                <a:gd name="connsiteY38" fmla="*/ 4613702 h 5753101"/>
                <a:gd name="connsiteX39" fmla="*/ 6711353 w 7620000"/>
                <a:gd name="connsiteY39" fmla="*/ 4613702 h 5753101"/>
                <a:gd name="connsiteX40" fmla="*/ 7324725 w 7620000"/>
                <a:gd name="connsiteY40" fmla="*/ 4000330 h 5753101"/>
                <a:gd name="connsiteX41" fmla="*/ 7324725 w 7620000"/>
                <a:gd name="connsiteY41" fmla="*/ 918172 h 5753101"/>
                <a:gd name="connsiteX42" fmla="*/ 6711353 w 7620000"/>
                <a:gd name="connsiteY42" fmla="*/ 304800 h 5753101"/>
                <a:gd name="connsiteX43" fmla="*/ 937223 w 7620000"/>
                <a:gd name="connsiteY43" fmla="*/ 304800 h 5753101"/>
                <a:gd name="connsiteX44" fmla="*/ 323850 w 7620000"/>
                <a:gd name="connsiteY44" fmla="*/ 918172 h 5753101"/>
                <a:gd name="connsiteX45" fmla="*/ 323850 w 7620000"/>
                <a:gd name="connsiteY45" fmla="*/ 4000330 h 5753101"/>
                <a:gd name="connsiteX46" fmla="*/ 937223 w 7620000"/>
                <a:gd name="connsiteY46" fmla="*/ 4613702 h 5753101"/>
                <a:gd name="connsiteX47" fmla="*/ 1076325 w 7620000"/>
                <a:gd name="connsiteY47" fmla="*/ 4613702 h 5753101"/>
                <a:gd name="connsiteX48" fmla="*/ 1076325 w 7620000"/>
                <a:gd name="connsiteY48" fmla="*/ 4933950 h 5753101"/>
                <a:gd name="connsiteX49" fmla="*/ 946184 w 7620000"/>
                <a:gd name="connsiteY49" fmla="*/ 4933950 h 5753101"/>
                <a:gd name="connsiteX50" fmla="*/ 0 w 7620000"/>
                <a:gd name="connsiteY50" fmla="*/ 3987766 h 5753101"/>
                <a:gd name="connsiteX51" fmla="*/ 0 w 7620000"/>
                <a:gd name="connsiteY51" fmla="*/ 946185 h 5753101"/>
                <a:gd name="connsiteX52" fmla="*/ 946184 w 7620000"/>
                <a:gd name="connsiteY52" fmla="*/ 0 h 5753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7620000" h="5753101">
                  <a:moveTo>
                    <a:pt x="1765758" y="3905250"/>
                  </a:moveTo>
                  <a:cubicBezTo>
                    <a:pt x="2001730" y="3905250"/>
                    <a:pt x="2193023" y="4096543"/>
                    <a:pt x="2193023" y="4332515"/>
                  </a:cubicBezTo>
                  <a:cubicBezTo>
                    <a:pt x="2193023" y="4663622"/>
                    <a:pt x="2193022" y="4994729"/>
                    <a:pt x="2193022" y="5325836"/>
                  </a:cubicBezTo>
                  <a:cubicBezTo>
                    <a:pt x="2193022" y="5561808"/>
                    <a:pt x="2001729" y="5753101"/>
                    <a:pt x="1765757" y="5753101"/>
                  </a:cubicBezTo>
                  <a:lnTo>
                    <a:pt x="1765758" y="5753100"/>
                  </a:lnTo>
                  <a:cubicBezTo>
                    <a:pt x="1529786" y="5753100"/>
                    <a:pt x="1338493" y="5561807"/>
                    <a:pt x="1338493" y="5325835"/>
                  </a:cubicBezTo>
                  <a:lnTo>
                    <a:pt x="1338493" y="4332515"/>
                  </a:lnTo>
                  <a:cubicBezTo>
                    <a:pt x="1338493" y="4096543"/>
                    <a:pt x="1529786" y="3905250"/>
                    <a:pt x="1765758" y="3905250"/>
                  </a:cubicBezTo>
                  <a:close/>
                  <a:moveTo>
                    <a:pt x="4501698" y="2990850"/>
                  </a:moveTo>
                  <a:cubicBezTo>
                    <a:pt x="4737670" y="2990850"/>
                    <a:pt x="4928963" y="3182143"/>
                    <a:pt x="4928963" y="3418115"/>
                  </a:cubicBezTo>
                  <a:cubicBezTo>
                    <a:pt x="4928963" y="4054022"/>
                    <a:pt x="4928962" y="4689929"/>
                    <a:pt x="4928962" y="5325836"/>
                  </a:cubicBezTo>
                  <a:cubicBezTo>
                    <a:pt x="4928962" y="5561808"/>
                    <a:pt x="4737669" y="5753101"/>
                    <a:pt x="4501697" y="5753101"/>
                  </a:cubicBezTo>
                  <a:lnTo>
                    <a:pt x="4501698" y="5753100"/>
                  </a:lnTo>
                  <a:cubicBezTo>
                    <a:pt x="4265726" y="5753100"/>
                    <a:pt x="4074433" y="5561807"/>
                    <a:pt x="4074433" y="5325835"/>
                  </a:cubicBezTo>
                  <a:lnTo>
                    <a:pt x="4074433" y="3418115"/>
                  </a:lnTo>
                  <a:cubicBezTo>
                    <a:pt x="4074433" y="3182143"/>
                    <a:pt x="4265726" y="2990850"/>
                    <a:pt x="4501698" y="2990850"/>
                  </a:cubicBezTo>
                  <a:close/>
                  <a:moveTo>
                    <a:pt x="3133728" y="2352675"/>
                  </a:moveTo>
                  <a:cubicBezTo>
                    <a:pt x="3369700" y="2352675"/>
                    <a:pt x="3560993" y="2543968"/>
                    <a:pt x="3560993" y="2779940"/>
                  </a:cubicBezTo>
                  <a:cubicBezTo>
                    <a:pt x="3560993" y="3628572"/>
                    <a:pt x="3560992" y="4477204"/>
                    <a:pt x="3560992" y="5325836"/>
                  </a:cubicBezTo>
                  <a:cubicBezTo>
                    <a:pt x="3560992" y="5561808"/>
                    <a:pt x="3369699" y="5753101"/>
                    <a:pt x="3133727" y="5753101"/>
                  </a:cubicBezTo>
                  <a:lnTo>
                    <a:pt x="3133728" y="5753100"/>
                  </a:lnTo>
                  <a:cubicBezTo>
                    <a:pt x="2897756" y="5753100"/>
                    <a:pt x="2706463" y="5561807"/>
                    <a:pt x="2706463" y="5325835"/>
                  </a:cubicBezTo>
                  <a:lnTo>
                    <a:pt x="2706463" y="2779940"/>
                  </a:lnTo>
                  <a:cubicBezTo>
                    <a:pt x="2706463" y="2543968"/>
                    <a:pt x="2897756" y="2352675"/>
                    <a:pt x="3133728" y="2352675"/>
                  </a:cubicBezTo>
                  <a:close/>
                  <a:moveTo>
                    <a:pt x="5846990" y="1247321"/>
                  </a:moveTo>
                  <a:cubicBezTo>
                    <a:pt x="6082962" y="1247321"/>
                    <a:pt x="6274255" y="1438614"/>
                    <a:pt x="6274255" y="1674586"/>
                  </a:cubicBezTo>
                  <a:cubicBezTo>
                    <a:pt x="6274255" y="2891669"/>
                    <a:pt x="6274254" y="4108753"/>
                    <a:pt x="6274254" y="5325836"/>
                  </a:cubicBezTo>
                  <a:cubicBezTo>
                    <a:pt x="6274254" y="5561808"/>
                    <a:pt x="6082961" y="5753101"/>
                    <a:pt x="5846989" y="5753101"/>
                  </a:cubicBezTo>
                  <a:lnTo>
                    <a:pt x="5846990" y="5753100"/>
                  </a:lnTo>
                  <a:cubicBezTo>
                    <a:pt x="5611018" y="5753100"/>
                    <a:pt x="5419725" y="5561807"/>
                    <a:pt x="5419725" y="5325835"/>
                  </a:cubicBezTo>
                  <a:lnTo>
                    <a:pt x="5419725" y="1674586"/>
                  </a:lnTo>
                  <a:cubicBezTo>
                    <a:pt x="5419725" y="1438614"/>
                    <a:pt x="5611018" y="1247321"/>
                    <a:pt x="5846990" y="1247321"/>
                  </a:cubicBezTo>
                  <a:close/>
                  <a:moveTo>
                    <a:pt x="946184" y="0"/>
                  </a:moveTo>
                  <a:lnTo>
                    <a:pt x="6673816" y="0"/>
                  </a:lnTo>
                  <a:cubicBezTo>
                    <a:pt x="7196379" y="0"/>
                    <a:pt x="7620000" y="423621"/>
                    <a:pt x="7620000" y="946185"/>
                  </a:cubicBezTo>
                  <a:lnTo>
                    <a:pt x="7620000" y="3987766"/>
                  </a:lnTo>
                  <a:cubicBezTo>
                    <a:pt x="7620000" y="4510329"/>
                    <a:pt x="7196379" y="4933950"/>
                    <a:pt x="6673816" y="4933950"/>
                  </a:cubicBezTo>
                  <a:lnTo>
                    <a:pt x="6572250" y="4933950"/>
                  </a:lnTo>
                  <a:lnTo>
                    <a:pt x="6572250" y="4613702"/>
                  </a:lnTo>
                  <a:lnTo>
                    <a:pt x="6711353" y="4613702"/>
                  </a:lnTo>
                  <a:cubicBezTo>
                    <a:pt x="7050109" y="4613702"/>
                    <a:pt x="7324725" y="4339086"/>
                    <a:pt x="7324725" y="4000330"/>
                  </a:cubicBezTo>
                  <a:lnTo>
                    <a:pt x="7324725" y="918172"/>
                  </a:lnTo>
                  <a:cubicBezTo>
                    <a:pt x="7324725" y="579416"/>
                    <a:pt x="7050109" y="304800"/>
                    <a:pt x="6711353" y="304800"/>
                  </a:cubicBezTo>
                  <a:lnTo>
                    <a:pt x="937223" y="304800"/>
                  </a:lnTo>
                  <a:cubicBezTo>
                    <a:pt x="598466" y="304800"/>
                    <a:pt x="323850" y="579416"/>
                    <a:pt x="323850" y="918172"/>
                  </a:cubicBezTo>
                  <a:lnTo>
                    <a:pt x="323850" y="4000330"/>
                  </a:lnTo>
                  <a:cubicBezTo>
                    <a:pt x="323850" y="4339086"/>
                    <a:pt x="598466" y="4613702"/>
                    <a:pt x="937223" y="4613702"/>
                  </a:cubicBezTo>
                  <a:lnTo>
                    <a:pt x="1076325" y="4613702"/>
                  </a:lnTo>
                  <a:lnTo>
                    <a:pt x="1076325" y="4933950"/>
                  </a:lnTo>
                  <a:lnTo>
                    <a:pt x="946184" y="4933950"/>
                  </a:lnTo>
                  <a:cubicBezTo>
                    <a:pt x="423621" y="4933950"/>
                    <a:pt x="0" y="4510329"/>
                    <a:pt x="0" y="3987766"/>
                  </a:cubicBezTo>
                  <a:lnTo>
                    <a:pt x="0" y="946185"/>
                  </a:lnTo>
                  <a:cubicBezTo>
                    <a:pt x="0" y="423621"/>
                    <a:pt x="423621" y="0"/>
                    <a:pt x="946184" y="0"/>
                  </a:cubicBezTo>
                  <a:close/>
                </a:path>
              </a:pathLst>
            </a:custGeom>
            <a:solidFill>
              <a:srgbClr val="50E6FF"/>
            </a:solidFill>
            <a:ln w="342900" cap="sq" cmpd="sng" algn="ctr">
              <a:noFill/>
              <a:prstDash val="solid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buClrTx/>
                <a:defRPr/>
              </a:pPr>
              <a:endParaRPr lang="en-US" sz="1350" kern="0" dirty="0">
                <a:solidFill>
                  <a:prstClr val="white"/>
                </a:solidFill>
                <a:latin typeface="Segoe UI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573165C-DA5C-43CE-9309-1F9382B79247}"/>
                </a:ext>
              </a:extLst>
            </p:cNvPr>
            <p:cNvGrpSpPr/>
            <p:nvPr/>
          </p:nvGrpSpPr>
          <p:grpSpPr>
            <a:xfrm>
              <a:off x="10422125" y="2688893"/>
              <a:ext cx="518882" cy="484094"/>
              <a:chOff x="10422125" y="2604849"/>
              <a:chExt cx="518882" cy="484094"/>
            </a:xfrm>
          </p:grpSpPr>
          <p:sp>
            <p:nvSpPr>
              <p:cNvPr id="118" name="Freeform 57">
                <a:extLst>
                  <a:ext uri="{FF2B5EF4-FFF2-40B4-BE49-F238E27FC236}">
                    <a16:creationId xmlns:a16="http://schemas.microsoft.com/office/drawing/2014/main" id="{77B1B72C-E657-4122-94FE-D6575F7623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0863" y="2836586"/>
                <a:ext cx="61404" cy="60217"/>
              </a:xfrm>
              <a:prstGeom prst="ellipse">
                <a:avLst/>
              </a:prstGeom>
              <a:solidFill>
                <a:srgbClr val="50E6FF"/>
              </a:solidFill>
              <a:ln w="12700" cap="sq">
                <a:solidFill>
                  <a:srgbClr val="50E6FF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685800">
                  <a:buClrTx/>
                  <a:defRPr/>
                </a:pPr>
                <a:endParaRPr lang="en-US" sz="1350" kern="0" dirty="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26" name="Freeform 59">
                <a:extLst>
                  <a:ext uri="{FF2B5EF4-FFF2-40B4-BE49-F238E27FC236}">
                    <a16:creationId xmlns:a16="http://schemas.microsoft.com/office/drawing/2014/main" id="{6DB8A2E9-B99F-492F-8A0D-3204BF9112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22125" y="3028729"/>
                <a:ext cx="61404" cy="60214"/>
              </a:xfrm>
              <a:prstGeom prst="ellipse">
                <a:avLst/>
              </a:prstGeom>
              <a:solidFill>
                <a:srgbClr val="50E6FF"/>
              </a:solidFill>
              <a:ln w="12700" cap="sq">
                <a:solidFill>
                  <a:srgbClr val="50E6FF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685800">
                  <a:buClrTx/>
                  <a:defRPr/>
                </a:pPr>
                <a:endParaRPr lang="en-US" sz="1350" kern="0" dirty="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27" name="Freeform 60">
                <a:extLst>
                  <a:ext uri="{FF2B5EF4-FFF2-40B4-BE49-F238E27FC236}">
                    <a16:creationId xmlns:a16="http://schemas.microsoft.com/office/drawing/2014/main" id="{2135526B-2B56-413A-8844-102E6B462C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36494" y="2732190"/>
                <a:ext cx="61404" cy="60214"/>
              </a:xfrm>
              <a:prstGeom prst="ellipse">
                <a:avLst/>
              </a:prstGeom>
              <a:solidFill>
                <a:srgbClr val="50E6FF"/>
              </a:solidFill>
              <a:ln w="12700" cap="sq">
                <a:solidFill>
                  <a:srgbClr val="50E6FF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685800">
                  <a:buClrTx/>
                  <a:defRPr/>
                </a:pPr>
                <a:endParaRPr lang="en-US" sz="1350" kern="0" dirty="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28" name="Freeform 61">
                <a:extLst>
                  <a:ext uri="{FF2B5EF4-FFF2-40B4-BE49-F238E27FC236}">
                    <a16:creationId xmlns:a16="http://schemas.microsoft.com/office/drawing/2014/main" id="{87BE79D2-FE92-4AF4-83ED-16589E637F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65232" y="2604849"/>
                <a:ext cx="61404" cy="60214"/>
              </a:xfrm>
              <a:prstGeom prst="ellipse">
                <a:avLst/>
              </a:prstGeom>
              <a:solidFill>
                <a:srgbClr val="50E6FF"/>
              </a:solidFill>
              <a:ln w="12700" cap="sq">
                <a:solidFill>
                  <a:srgbClr val="50E6FF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685800">
                  <a:buClrTx/>
                  <a:defRPr/>
                </a:pPr>
                <a:endParaRPr lang="en-US" sz="1350" kern="0" dirty="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48" name="Freeform 61">
                <a:extLst>
                  <a:ext uri="{FF2B5EF4-FFF2-40B4-BE49-F238E27FC236}">
                    <a16:creationId xmlns:a16="http://schemas.microsoft.com/office/drawing/2014/main" id="{FB726280-6726-4690-9EFA-8DD738982B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79603" y="2736125"/>
                <a:ext cx="61404" cy="60214"/>
              </a:xfrm>
              <a:prstGeom prst="ellipse">
                <a:avLst/>
              </a:prstGeom>
              <a:solidFill>
                <a:srgbClr val="50E6FF"/>
              </a:solidFill>
              <a:ln w="12700" cap="sq">
                <a:solidFill>
                  <a:srgbClr val="50E6FF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685800">
                  <a:buClrTx/>
                  <a:defRPr/>
                </a:pPr>
                <a:endParaRPr lang="en-US" sz="1350" kern="0" dirty="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3704FFD0-1AEB-4218-992E-2E252A47E125}"/>
                  </a:ext>
                </a:extLst>
              </p:cNvPr>
              <p:cNvSpPr/>
              <p:nvPr/>
            </p:nvSpPr>
            <p:spPr bwMode="auto">
              <a:xfrm>
                <a:off x="10451646" y="2629812"/>
                <a:ext cx="461283" cy="432707"/>
              </a:xfrm>
              <a:custGeom>
                <a:avLst/>
                <a:gdLst>
                  <a:gd name="connsiteX0" fmla="*/ 0 w 461283"/>
                  <a:gd name="connsiteY0" fmla="*/ 432707 h 432707"/>
                  <a:gd name="connsiteX1" fmla="*/ 112940 w 461283"/>
                  <a:gd name="connsiteY1" fmla="*/ 130629 h 432707"/>
                  <a:gd name="connsiteX2" fmla="*/ 229961 w 461283"/>
                  <a:gd name="connsiteY2" fmla="*/ 238125 h 432707"/>
                  <a:gd name="connsiteX3" fmla="*/ 345622 w 461283"/>
                  <a:gd name="connsiteY3" fmla="*/ 0 h 432707"/>
                  <a:gd name="connsiteX4" fmla="*/ 461283 w 461283"/>
                  <a:gd name="connsiteY4" fmla="*/ 140154 h 432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1283" h="432707">
                    <a:moveTo>
                      <a:pt x="0" y="432707"/>
                    </a:moveTo>
                    <a:lnTo>
                      <a:pt x="112940" y="130629"/>
                    </a:lnTo>
                    <a:lnTo>
                      <a:pt x="229961" y="238125"/>
                    </a:lnTo>
                    <a:lnTo>
                      <a:pt x="345622" y="0"/>
                    </a:lnTo>
                    <a:lnTo>
                      <a:pt x="461283" y="140154"/>
                    </a:lnTo>
                  </a:path>
                </a:pathLst>
              </a:custGeom>
              <a:noFill/>
              <a:ln w="19050" cap="sq">
                <a:solidFill>
                  <a:srgbClr val="50E6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defTabSz="685775">
                  <a:buClrTx/>
                  <a:defRPr/>
                </a:pPr>
                <a:endParaRPr lang="en-US" sz="1324" dirty="0">
                  <a:solidFill>
                    <a:prstClr val="black"/>
                  </a:solidFill>
                  <a:latin typeface="Arial" charset="0"/>
                  <a:ea typeface="+mn-ea"/>
                  <a:cs typeface="Arial" charset="0"/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B977719-F1B2-4A9D-8F17-7D106DE6D1F1}"/>
                </a:ext>
              </a:extLst>
            </p:cNvPr>
            <p:cNvGrpSpPr/>
            <p:nvPr/>
          </p:nvGrpSpPr>
          <p:grpSpPr>
            <a:xfrm>
              <a:off x="11047639" y="2710817"/>
              <a:ext cx="255815" cy="141476"/>
              <a:chOff x="11047639" y="2519725"/>
              <a:chExt cx="255815" cy="141476"/>
            </a:xfrm>
          </p:grpSpPr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E375684E-9667-4CC8-B757-EC726C2D5EAD}"/>
                  </a:ext>
                </a:extLst>
              </p:cNvPr>
              <p:cNvCxnSpPr/>
              <p:nvPr/>
            </p:nvCxnSpPr>
            <p:spPr>
              <a:xfrm>
                <a:off x="11047639" y="2519725"/>
                <a:ext cx="255815" cy="0"/>
              </a:xfrm>
              <a:prstGeom prst="line">
                <a:avLst/>
              </a:prstGeom>
              <a:noFill/>
              <a:ln w="19050" cap="sq">
                <a:solidFill>
                  <a:srgbClr val="50E6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9" name="Straight Connector 148">
                <a:extLst>
                  <a:ext uri="{FF2B5EF4-FFF2-40B4-BE49-F238E27FC236}">
                    <a16:creationId xmlns:a16="http://schemas.microsoft.com/office/drawing/2014/main" id="{90B3C32E-F045-484D-8309-4FEBFFB75D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047639" y="2590463"/>
                <a:ext cx="177052" cy="0"/>
              </a:xfrm>
              <a:prstGeom prst="line">
                <a:avLst/>
              </a:prstGeom>
              <a:noFill/>
              <a:ln w="19050" cap="sq">
                <a:solidFill>
                  <a:srgbClr val="50E6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07068D9A-6DB5-4FFE-AA5D-834AE74A8E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047639" y="2661201"/>
                <a:ext cx="227240" cy="0"/>
              </a:xfrm>
              <a:prstGeom prst="line">
                <a:avLst/>
              </a:prstGeom>
              <a:noFill/>
              <a:ln w="19050" cap="sq">
                <a:solidFill>
                  <a:srgbClr val="50E6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27D2C3AE-BA37-45FD-9310-2CE10D9CA79A}"/>
              </a:ext>
            </a:extLst>
          </p:cNvPr>
          <p:cNvSpPr txBox="1"/>
          <p:nvPr/>
        </p:nvSpPr>
        <p:spPr>
          <a:xfrm>
            <a:off x="5847497" y="1759846"/>
            <a:ext cx="183385" cy="1523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 defTabSz="685775">
              <a:lnSpc>
                <a:spcPct val="90000"/>
              </a:lnSpc>
              <a:spcAft>
                <a:spcPts val="450"/>
              </a:spcAft>
              <a:buClrTx/>
              <a:defRPr/>
            </a:pPr>
            <a:r>
              <a:rPr lang="en-US" sz="600" kern="1200" dirty="0">
                <a:solidFill>
                  <a:schemeClr val="bg1"/>
                </a:solidFill>
                <a:latin typeface="Montserrat" panose="020B0604020202020204" charset="0"/>
                <a:ea typeface="+mn-ea"/>
                <a:cs typeface="+mn-cs"/>
              </a:rPr>
              <a:t>+</a:t>
            </a:r>
            <a:endParaRPr lang="en-US" sz="525" kern="1200" dirty="0">
              <a:solidFill>
                <a:schemeClr val="bg1"/>
              </a:solidFill>
              <a:latin typeface="Montserrat" panose="020B0604020202020204" charset="0"/>
              <a:ea typeface="+mn-ea"/>
              <a:cs typeface="+mn-cs"/>
            </a:endParaRPr>
          </a:p>
        </p:txBody>
      </p:sp>
      <p:sp>
        <p:nvSpPr>
          <p:cNvPr id="91" name="Title 1">
            <a:extLst>
              <a:ext uri="{FF2B5EF4-FFF2-40B4-BE49-F238E27FC236}">
                <a16:creationId xmlns:a16="http://schemas.microsoft.com/office/drawing/2014/main" id="{DBE12377-C9D6-3643-A846-760E8580DF14}"/>
              </a:ext>
            </a:extLst>
          </p:cNvPr>
          <p:cNvSpPr txBox="1">
            <a:spLocks/>
          </p:cNvSpPr>
          <p:nvPr/>
        </p:nvSpPr>
        <p:spPr>
          <a:xfrm>
            <a:off x="361685" y="282028"/>
            <a:ext cx="8263890" cy="415499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defTabSz="699557">
              <a:buClrTx/>
              <a:defRPr/>
            </a:pPr>
            <a:endParaRPr lang="en-US" sz="2400" spc="-38" dirty="0">
              <a:solidFill>
                <a:srgbClr val="50E6FF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4F8B080F-D1B7-7942-8678-4123A509191C}"/>
              </a:ext>
            </a:extLst>
          </p:cNvPr>
          <p:cNvSpPr txBox="1"/>
          <p:nvPr/>
        </p:nvSpPr>
        <p:spPr>
          <a:xfrm>
            <a:off x="361685" y="723854"/>
            <a:ext cx="804324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800">
              <a:buClrTx/>
              <a:defRPr/>
            </a:pPr>
            <a:r>
              <a:rPr lang="en-US" sz="1600" kern="1200" dirty="0">
                <a:solidFill>
                  <a:srgbClr val="0078D4"/>
                </a:solidFill>
                <a:latin typeface="Montserrat" panose="020B0604020202020204" charset="0"/>
                <a:ea typeface="+mn-ea"/>
                <a:cs typeface="+mn-cs"/>
              </a:rPr>
              <a:t>Industry-leading performance and security, with intelligence over all your data</a:t>
            </a:r>
          </a:p>
        </p:txBody>
      </p:sp>
      <p:grpSp>
        <p:nvGrpSpPr>
          <p:cNvPr id="122" name="Group 121"/>
          <p:cNvGrpSpPr/>
          <p:nvPr/>
        </p:nvGrpSpPr>
        <p:grpSpPr>
          <a:xfrm>
            <a:off x="2388198" y="1822380"/>
            <a:ext cx="801455" cy="336176"/>
            <a:chOff x="6576576" y="3318209"/>
            <a:chExt cx="1224243" cy="504999"/>
          </a:xfrm>
          <a:solidFill>
            <a:srgbClr val="50E6FF"/>
          </a:solidFill>
        </p:grpSpPr>
        <p:sp>
          <p:nvSpPr>
            <p:cNvPr id="123" name="Freeform 130">
              <a:extLst>
                <a:ext uri="{FF2B5EF4-FFF2-40B4-BE49-F238E27FC236}">
                  <a16:creationId xmlns:a16="http://schemas.microsoft.com/office/drawing/2014/main" id="{FDE3F894-00DD-4719-AB59-8B21CFA219FA}"/>
                </a:ext>
              </a:extLst>
            </p:cNvPr>
            <p:cNvSpPr>
              <a:spLocks noChangeAspect="1" noEditPoints="1"/>
            </p:cNvSpPr>
            <p:nvPr/>
          </p:nvSpPr>
          <p:spPr bwMode="black">
            <a:xfrm>
              <a:off x="7320545" y="3331545"/>
              <a:ext cx="480274" cy="478324"/>
            </a:xfrm>
            <a:custGeom>
              <a:avLst/>
              <a:gdLst>
                <a:gd name="T0" fmla="*/ 112 w 246"/>
                <a:gd name="T1" fmla="*/ 19 h 245"/>
                <a:gd name="T2" fmla="*/ 246 w 246"/>
                <a:gd name="T3" fmla="*/ 0 h 245"/>
                <a:gd name="T4" fmla="*/ 246 w 246"/>
                <a:gd name="T5" fmla="*/ 116 h 245"/>
                <a:gd name="T6" fmla="*/ 112 w 246"/>
                <a:gd name="T7" fmla="*/ 116 h 245"/>
                <a:gd name="T8" fmla="*/ 112 w 246"/>
                <a:gd name="T9" fmla="*/ 19 h 245"/>
                <a:gd name="T10" fmla="*/ 102 w 246"/>
                <a:gd name="T11" fmla="*/ 116 h 245"/>
                <a:gd name="T12" fmla="*/ 102 w 246"/>
                <a:gd name="T13" fmla="*/ 19 h 245"/>
                <a:gd name="T14" fmla="*/ 0 w 246"/>
                <a:gd name="T15" fmla="*/ 34 h 245"/>
                <a:gd name="T16" fmla="*/ 0 w 246"/>
                <a:gd name="T17" fmla="*/ 116 h 245"/>
                <a:gd name="T18" fmla="*/ 102 w 246"/>
                <a:gd name="T19" fmla="*/ 116 h 245"/>
                <a:gd name="T20" fmla="*/ 102 w 246"/>
                <a:gd name="T21" fmla="*/ 126 h 245"/>
                <a:gd name="T22" fmla="*/ 0 w 246"/>
                <a:gd name="T23" fmla="*/ 126 h 245"/>
                <a:gd name="T24" fmla="*/ 0 w 246"/>
                <a:gd name="T25" fmla="*/ 211 h 245"/>
                <a:gd name="T26" fmla="*/ 102 w 246"/>
                <a:gd name="T27" fmla="*/ 226 h 245"/>
                <a:gd name="T28" fmla="*/ 102 w 246"/>
                <a:gd name="T29" fmla="*/ 126 h 245"/>
                <a:gd name="T30" fmla="*/ 112 w 246"/>
                <a:gd name="T31" fmla="*/ 126 h 245"/>
                <a:gd name="T32" fmla="*/ 112 w 246"/>
                <a:gd name="T33" fmla="*/ 226 h 245"/>
                <a:gd name="T34" fmla="*/ 246 w 246"/>
                <a:gd name="T35" fmla="*/ 245 h 245"/>
                <a:gd name="T36" fmla="*/ 246 w 246"/>
                <a:gd name="T37" fmla="*/ 126 h 245"/>
                <a:gd name="T38" fmla="*/ 112 w 246"/>
                <a:gd name="T39" fmla="*/ 126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6" h="245">
                  <a:moveTo>
                    <a:pt x="112" y="19"/>
                  </a:moveTo>
                  <a:lnTo>
                    <a:pt x="246" y="0"/>
                  </a:lnTo>
                  <a:lnTo>
                    <a:pt x="246" y="116"/>
                  </a:lnTo>
                  <a:lnTo>
                    <a:pt x="112" y="116"/>
                  </a:lnTo>
                  <a:lnTo>
                    <a:pt x="112" y="19"/>
                  </a:lnTo>
                  <a:close/>
                  <a:moveTo>
                    <a:pt x="102" y="116"/>
                  </a:moveTo>
                  <a:lnTo>
                    <a:pt x="102" y="19"/>
                  </a:lnTo>
                  <a:lnTo>
                    <a:pt x="0" y="34"/>
                  </a:lnTo>
                  <a:lnTo>
                    <a:pt x="0" y="116"/>
                  </a:lnTo>
                  <a:lnTo>
                    <a:pt x="102" y="116"/>
                  </a:lnTo>
                  <a:close/>
                  <a:moveTo>
                    <a:pt x="102" y="126"/>
                  </a:moveTo>
                  <a:lnTo>
                    <a:pt x="0" y="126"/>
                  </a:lnTo>
                  <a:lnTo>
                    <a:pt x="0" y="211"/>
                  </a:lnTo>
                  <a:lnTo>
                    <a:pt x="102" y="226"/>
                  </a:lnTo>
                  <a:lnTo>
                    <a:pt x="102" y="126"/>
                  </a:lnTo>
                  <a:close/>
                  <a:moveTo>
                    <a:pt x="112" y="126"/>
                  </a:moveTo>
                  <a:lnTo>
                    <a:pt x="112" y="226"/>
                  </a:lnTo>
                  <a:lnTo>
                    <a:pt x="246" y="245"/>
                  </a:lnTo>
                  <a:lnTo>
                    <a:pt x="246" y="126"/>
                  </a:lnTo>
                  <a:lnTo>
                    <a:pt x="112" y="1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61" tIns="34280" rIns="68561" bIns="34280" numCol="1" anchor="t" anchorCtr="0" compatLnSpc="1">
              <a:prstTxWarp prst="textNoShape">
                <a:avLst/>
              </a:prstTxWarp>
            </a:bodyPr>
            <a:lstStyle/>
            <a:p>
              <a:pPr defTabSz="699288">
                <a:buClrTx/>
                <a:defRPr/>
              </a:pPr>
              <a:endParaRPr lang="en-US" sz="1350" dirty="0">
                <a:solidFill>
                  <a:prstClr val="white"/>
                </a:solidFill>
                <a:latin typeface="Segoe UI"/>
                <a:ea typeface="+mn-ea"/>
                <a:cs typeface="+mn-cs"/>
              </a:endParaRPr>
            </a:p>
          </p:txBody>
        </p:sp>
        <p:pic>
          <p:nvPicPr>
            <p:cNvPr id="125" name="Picture 124"/>
            <p:cNvPicPr>
              <a:picLocks noChangeAspect="1"/>
            </p:cNvPicPr>
            <p:nvPr/>
          </p:nvPicPr>
          <p:blipFill>
            <a:blip r:embed="rId7"/>
            <a:srcRect/>
            <a:stretch/>
          </p:blipFill>
          <p:spPr>
            <a:xfrm>
              <a:off x="6576576" y="3318209"/>
              <a:ext cx="431354" cy="504999"/>
            </a:xfrm>
            <a:prstGeom prst="rect">
              <a:avLst/>
            </a:prstGeom>
            <a:noFill/>
          </p:spPr>
        </p:pic>
      </p:grpSp>
      <p:grpSp>
        <p:nvGrpSpPr>
          <p:cNvPr id="113" name="Graphic 192">
            <a:extLst>
              <a:ext uri="{FF2B5EF4-FFF2-40B4-BE49-F238E27FC236}">
                <a16:creationId xmlns:a16="http://schemas.microsoft.com/office/drawing/2014/main" id="{26E92596-50B6-44F8-A438-46D72409FA7E}"/>
              </a:ext>
            </a:extLst>
          </p:cNvPr>
          <p:cNvGrpSpPr/>
          <p:nvPr/>
        </p:nvGrpSpPr>
        <p:grpSpPr>
          <a:xfrm>
            <a:off x="2867276" y="2218628"/>
            <a:ext cx="290651" cy="300674"/>
            <a:chOff x="8967037" y="-894836"/>
            <a:chExt cx="1514449" cy="1566672"/>
          </a:xfrm>
          <a:solidFill>
            <a:srgbClr val="50E6FF"/>
          </a:solidFill>
        </p:grpSpPr>
        <p:sp>
          <p:nvSpPr>
            <p:cNvPr id="119" name="Freeform 19">
              <a:extLst>
                <a:ext uri="{FF2B5EF4-FFF2-40B4-BE49-F238E27FC236}">
                  <a16:creationId xmlns:a16="http://schemas.microsoft.com/office/drawing/2014/main" id="{7ACE6801-D6EA-42D9-B710-EA157849D830}"/>
                </a:ext>
              </a:extLst>
            </p:cNvPr>
            <p:cNvSpPr/>
            <p:nvPr/>
          </p:nvSpPr>
          <p:spPr>
            <a:xfrm>
              <a:off x="8967037" y="-894836"/>
              <a:ext cx="365557" cy="783336"/>
            </a:xfrm>
            <a:custGeom>
              <a:avLst/>
              <a:gdLst>
                <a:gd name="connsiteX0" fmla="*/ 0 w 365556"/>
                <a:gd name="connsiteY0" fmla="*/ 208890 h 783335"/>
                <a:gd name="connsiteX1" fmla="*/ 0 w 365556"/>
                <a:gd name="connsiteY1" fmla="*/ 783336 h 783335"/>
                <a:gd name="connsiteX2" fmla="*/ 365557 w 365556"/>
                <a:gd name="connsiteY2" fmla="*/ 626669 h 783335"/>
                <a:gd name="connsiteX3" fmla="*/ 365557 w 365556"/>
                <a:gd name="connsiteY3" fmla="*/ 0 h 783335"/>
                <a:gd name="connsiteX4" fmla="*/ 0 w 365556"/>
                <a:gd name="connsiteY4" fmla="*/ 208890 h 783335"/>
                <a:gd name="connsiteX5" fmla="*/ 313334 w 365556"/>
                <a:gd name="connsiteY5" fmla="*/ 145805 h 783335"/>
                <a:gd name="connsiteX6" fmla="*/ 313334 w 365556"/>
                <a:gd name="connsiteY6" fmla="*/ 198027 h 783335"/>
                <a:gd name="connsiteX7" fmla="*/ 313334 w 365556"/>
                <a:gd name="connsiteY7" fmla="*/ 544627 h 783335"/>
                <a:gd name="connsiteX8" fmla="*/ 235001 w 365556"/>
                <a:gd name="connsiteY8" fmla="*/ 580086 h 783335"/>
                <a:gd name="connsiteX9" fmla="*/ 235001 w 365556"/>
                <a:gd name="connsiteY9" fmla="*/ 240484 h 783335"/>
                <a:gd name="connsiteX10" fmla="*/ 130556 w 365556"/>
                <a:gd name="connsiteY10" fmla="*/ 297041 h 783335"/>
                <a:gd name="connsiteX11" fmla="*/ 130556 w 365556"/>
                <a:gd name="connsiteY11" fmla="*/ 628549 h 783335"/>
                <a:gd name="connsiteX12" fmla="*/ 52222 w 365556"/>
                <a:gd name="connsiteY12" fmla="*/ 660248 h 783335"/>
                <a:gd name="connsiteX13" fmla="*/ 52222 w 365556"/>
                <a:gd name="connsiteY13" fmla="*/ 339445 h 783335"/>
                <a:gd name="connsiteX14" fmla="*/ 52222 w 365556"/>
                <a:gd name="connsiteY14" fmla="*/ 287223 h 783335"/>
                <a:gd name="connsiteX15" fmla="*/ 235001 w 365556"/>
                <a:gd name="connsiteY15" fmla="*/ 188209 h 783335"/>
                <a:gd name="connsiteX16" fmla="*/ 235001 w 365556"/>
                <a:gd name="connsiteY16" fmla="*/ 187739 h 783335"/>
                <a:gd name="connsiteX17" fmla="*/ 313334 w 365556"/>
                <a:gd name="connsiteY17" fmla="*/ 145805 h 783335"/>
                <a:gd name="connsiteX18" fmla="*/ 313334 w 365556"/>
                <a:gd name="connsiteY18" fmla="*/ 145805 h 783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5556" h="783335">
                  <a:moveTo>
                    <a:pt x="0" y="208890"/>
                  </a:moveTo>
                  <a:lnTo>
                    <a:pt x="0" y="783336"/>
                  </a:lnTo>
                  <a:lnTo>
                    <a:pt x="365557" y="626669"/>
                  </a:lnTo>
                  <a:lnTo>
                    <a:pt x="365557" y="0"/>
                  </a:lnTo>
                  <a:lnTo>
                    <a:pt x="0" y="208890"/>
                  </a:lnTo>
                  <a:close/>
                  <a:moveTo>
                    <a:pt x="313334" y="145805"/>
                  </a:moveTo>
                  <a:lnTo>
                    <a:pt x="313334" y="198027"/>
                  </a:lnTo>
                  <a:lnTo>
                    <a:pt x="313334" y="544627"/>
                  </a:lnTo>
                  <a:lnTo>
                    <a:pt x="235001" y="580086"/>
                  </a:lnTo>
                  <a:lnTo>
                    <a:pt x="235001" y="240484"/>
                  </a:lnTo>
                  <a:lnTo>
                    <a:pt x="130556" y="297041"/>
                  </a:lnTo>
                  <a:lnTo>
                    <a:pt x="130556" y="628549"/>
                  </a:lnTo>
                  <a:lnTo>
                    <a:pt x="52222" y="660248"/>
                  </a:lnTo>
                  <a:lnTo>
                    <a:pt x="52222" y="339445"/>
                  </a:lnTo>
                  <a:lnTo>
                    <a:pt x="52222" y="287223"/>
                  </a:lnTo>
                  <a:lnTo>
                    <a:pt x="235001" y="188209"/>
                  </a:lnTo>
                  <a:lnTo>
                    <a:pt x="235001" y="187739"/>
                  </a:lnTo>
                  <a:lnTo>
                    <a:pt x="313334" y="145805"/>
                  </a:lnTo>
                  <a:lnTo>
                    <a:pt x="313334" y="145805"/>
                  </a:lnTo>
                  <a:close/>
                </a:path>
              </a:pathLst>
            </a:custGeom>
            <a:grpFill/>
            <a:ln w="521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kern="1200" dirty="0"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24" name="Freeform 20">
              <a:extLst>
                <a:ext uri="{FF2B5EF4-FFF2-40B4-BE49-F238E27FC236}">
                  <a16:creationId xmlns:a16="http://schemas.microsoft.com/office/drawing/2014/main" id="{95610E86-AB32-44A1-8A01-973F11A03F8F}"/>
                </a:ext>
              </a:extLst>
            </p:cNvPr>
            <p:cNvSpPr/>
            <p:nvPr/>
          </p:nvSpPr>
          <p:spPr>
            <a:xfrm>
              <a:off x="9332594" y="-894836"/>
              <a:ext cx="1148892" cy="835558"/>
            </a:xfrm>
            <a:custGeom>
              <a:avLst/>
              <a:gdLst>
                <a:gd name="connsiteX0" fmla="*/ 0 w 1148892"/>
                <a:gd name="connsiteY0" fmla="*/ 0 h 835558"/>
                <a:gd name="connsiteX1" fmla="*/ 0 w 1148892"/>
                <a:gd name="connsiteY1" fmla="*/ 626669 h 835558"/>
                <a:gd name="connsiteX2" fmla="*/ 1148892 w 1148892"/>
                <a:gd name="connsiteY2" fmla="*/ 874725 h 835558"/>
                <a:gd name="connsiteX3" fmla="*/ 1148892 w 1148892"/>
                <a:gd name="connsiteY3" fmla="*/ 417779 h 835558"/>
                <a:gd name="connsiteX4" fmla="*/ 0 w 1148892"/>
                <a:gd name="connsiteY4" fmla="*/ 0 h 835558"/>
                <a:gd name="connsiteX5" fmla="*/ 1044448 w 1148892"/>
                <a:gd name="connsiteY5" fmla="*/ 522224 h 835558"/>
                <a:gd name="connsiteX6" fmla="*/ 1044448 w 1148892"/>
                <a:gd name="connsiteY6" fmla="*/ 783336 h 835558"/>
                <a:gd name="connsiteX7" fmla="*/ 968464 w 1148892"/>
                <a:gd name="connsiteY7" fmla="*/ 762395 h 835558"/>
                <a:gd name="connsiteX8" fmla="*/ 968464 w 1148892"/>
                <a:gd name="connsiteY8" fmla="*/ 490838 h 835558"/>
                <a:gd name="connsiteX9" fmla="*/ 835558 w 1148892"/>
                <a:gd name="connsiteY9" fmla="*/ 449113 h 835558"/>
                <a:gd name="connsiteX10" fmla="*/ 835558 w 1148892"/>
                <a:gd name="connsiteY10" fmla="*/ 731113 h 835558"/>
                <a:gd name="connsiteX11" fmla="*/ 759574 w 1148892"/>
                <a:gd name="connsiteY11" fmla="*/ 710172 h 835558"/>
                <a:gd name="connsiteX12" fmla="*/ 759574 w 1148892"/>
                <a:gd name="connsiteY12" fmla="*/ 417727 h 835558"/>
                <a:gd name="connsiteX13" fmla="*/ 626669 w 1148892"/>
                <a:gd name="connsiteY13" fmla="*/ 376001 h 835558"/>
                <a:gd name="connsiteX14" fmla="*/ 626669 w 1148892"/>
                <a:gd name="connsiteY14" fmla="*/ 678891 h 835558"/>
                <a:gd name="connsiteX15" fmla="*/ 550685 w 1148892"/>
                <a:gd name="connsiteY15" fmla="*/ 657950 h 835558"/>
                <a:gd name="connsiteX16" fmla="*/ 550685 w 1148892"/>
                <a:gd name="connsiteY16" fmla="*/ 344616 h 835558"/>
                <a:gd name="connsiteX17" fmla="*/ 417779 w 1148892"/>
                <a:gd name="connsiteY17" fmla="*/ 302890 h 835558"/>
                <a:gd name="connsiteX18" fmla="*/ 417779 w 1148892"/>
                <a:gd name="connsiteY18" fmla="*/ 626669 h 835558"/>
                <a:gd name="connsiteX19" fmla="*/ 341795 w 1148892"/>
                <a:gd name="connsiteY19" fmla="*/ 605727 h 835558"/>
                <a:gd name="connsiteX20" fmla="*/ 341795 w 1148892"/>
                <a:gd name="connsiteY20" fmla="*/ 271504 h 835558"/>
                <a:gd name="connsiteX21" fmla="*/ 195625 w 1148892"/>
                <a:gd name="connsiteY21" fmla="*/ 224870 h 835558"/>
                <a:gd name="connsiteX22" fmla="*/ 195886 w 1148892"/>
                <a:gd name="connsiteY22" fmla="*/ 571470 h 835558"/>
                <a:gd name="connsiteX23" fmla="*/ 104445 w 1148892"/>
                <a:gd name="connsiteY23" fmla="*/ 548335 h 835558"/>
                <a:gd name="connsiteX24" fmla="*/ 104445 w 1148892"/>
                <a:gd name="connsiteY24" fmla="*/ 193223 h 835558"/>
                <a:gd name="connsiteX25" fmla="*/ 104445 w 1148892"/>
                <a:gd name="connsiteY25" fmla="*/ 141000 h 835558"/>
                <a:gd name="connsiteX26" fmla="*/ 313334 w 1148892"/>
                <a:gd name="connsiteY26" fmla="*/ 214112 h 835558"/>
                <a:gd name="connsiteX27" fmla="*/ 313334 w 1148892"/>
                <a:gd name="connsiteY27" fmla="*/ 214112 h 835558"/>
                <a:gd name="connsiteX28" fmla="*/ 417779 w 1148892"/>
                <a:gd name="connsiteY28" fmla="*/ 250667 h 835558"/>
                <a:gd name="connsiteX29" fmla="*/ 522224 w 1148892"/>
                <a:gd name="connsiteY29" fmla="*/ 287223 h 835558"/>
                <a:gd name="connsiteX30" fmla="*/ 574446 w 1148892"/>
                <a:gd name="connsiteY30" fmla="*/ 305501 h 835558"/>
                <a:gd name="connsiteX31" fmla="*/ 775868 w 1148892"/>
                <a:gd name="connsiteY31" fmla="*/ 376001 h 835558"/>
                <a:gd name="connsiteX32" fmla="*/ 835558 w 1148892"/>
                <a:gd name="connsiteY32" fmla="*/ 396890 h 835558"/>
                <a:gd name="connsiteX33" fmla="*/ 940003 w 1148892"/>
                <a:gd name="connsiteY33" fmla="*/ 433446 h 835558"/>
                <a:gd name="connsiteX34" fmla="*/ 1044448 w 1148892"/>
                <a:gd name="connsiteY34" fmla="*/ 470001 h 835558"/>
                <a:gd name="connsiteX35" fmla="*/ 1044448 w 1148892"/>
                <a:gd name="connsiteY35" fmla="*/ 522224 h 835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148892" h="835558">
                  <a:moveTo>
                    <a:pt x="0" y="0"/>
                  </a:moveTo>
                  <a:lnTo>
                    <a:pt x="0" y="626669"/>
                  </a:lnTo>
                  <a:lnTo>
                    <a:pt x="1148892" y="874725"/>
                  </a:lnTo>
                  <a:lnTo>
                    <a:pt x="1148892" y="417779"/>
                  </a:lnTo>
                  <a:lnTo>
                    <a:pt x="0" y="0"/>
                  </a:lnTo>
                  <a:close/>
                  <a:moveTo>
                    <a:pt x="1044448" y="522224"/>
                  </a:moveTo>
                  <a:lnTo>
                    <a:pt x="1044448" y="783336"/>
                  </a:lnTo>
                  <a:lnTo>
                    <a:pt x="968464" y="762395"/>
                  </a:lnTo>
                  <a:lnTo>
                    <a:pt x="968464" y="490838"/>
                  </a:lnTo>
                  <a:lnTo>
                    <a:pt x="835558" y="449113"/>
                  </a:lnTo>
                  <a:lnTo>
                    <a:pt x="835558" y="731113"/>
                  </a:lnTo>
                  <a:lnTo>
                    <a:pt x="759574" y="710172"/>
                  </a:lnTo>
                  <a:lnTo>
                    <a:pt x="759574" y="417727"/>
                  </a:lnTo>
                  <a:lnTo>
                    <a:pt x="626669" y="376001"/>
                  </a:lnTo>
                  <a:lnTo>
                    <a:pt x="626669" y="678891"/>
                  </a:lnTo>
                  <a:lnTo>
                    <a:pt x="550685" y="657950"/>
                  </a:lnTo>
                  <a:lnTo>
                    <a:pt x="550685" y="344616"/>
                  </a:lnTo>
                  <a:lnTo>
                    <a:pt x="417779" y="302890"/>
                  </a:lnTo>
                  <a:lnTo>
                    <a:pt x="417779" y="626669"/>
                  </a:lnTo>
                  <a:lnTo>
                    <a:pt x="341795" y="605727"/>
                  </a:lnTo>
                  <a:lnTo>
                    <a:pt x="341795" y="271504"/>
                  </a:lnTo>
                  <a:lnTo>
                    <a:pt x="195625" y="224870"/>
                  </a:lnTo>
                  <a:lnTo>
                    <a:pt x="195886" y="571470"/>
                  </a:lnTo>
                  <a:lnTo>
                    <a:pt x="104445" y="548335"/>
                  </a:lnTo>
                  <a:lnTo>
                    <a:pt x="104445" y="193223"/>
                  </a:lnTo>
                  <a:lnTo>
                    <a:pt x="104445" y="141000"/>
                  </a:lnTo>
                  <a:lnTo>
                    <a:pt x="313334" y="214112"/>
                  </a:lnTo>
                  <a:lnTo>
                    <a:pt x="313334" y="214112"/>
                  </a:lnTo>
                  <a:lnTo>
                    <a:pt x="417779" y="250667"/>
                  </a:lnTo>
                  <a:lnTo>
                    <a:pt x="522224" y="287223"/>
                  </a:lnTo>
                  <a:lnTo>
                    <a:pt x="574446" y="305501"/>
                  </a:lnTo>
                  <a:lnTo>
                    <a:pt x="775868" y="376001"/>
                  </a:lnTo>
                  <a:lnTo>
                    <a:pt x="835558" y="396890"/>
                  </a:lnTo>
                  <a:lnTo>
                    <a:pt x="940003" y="433446"/>
                  </a:lnTo>
                  <a:lnTo>
                    <a:pt x="1044448" y="470001"/>
                  </a:lnTo>
                  <a:lnTo>
                    <a:pt x="1044448" y="522224"/>
                  </a:lnTo>
                  <a:close/>
                </a:path>
              </a:pathLst>
            </a:custGeom>
            <a:grpFill/>
            <a:ln w="521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kern="1200" dirty="0"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29" name="Freeform 21">
              <a:extLst>
                <a:ext uri="{FF2B5EF4-FFF2-40B4-BE49-F238E27FC236}">
                  <a16:creationId xmlns:a16="http://schemas.microsoft.com/office/drawing/2014/main" id="{8016F1AE-F9BF-484B-9B60-80706428C3E6}"/>
                </a:ext>
              </a:extLst>
            </p:cNvPr>
            <p:cNvSpPr/>
            <p:nvPr/>
          </p:nvSpPr>
          <p:spPr>
            <a:xfrm>
              <a:off x="9332594" y="-163722"/>
              <a:ext cx="1148892" cy="835558"/>
            </a:xfrm>
            <a:custGeom>
              <a:avLst/>
              <a:gdLst>
                <a:gd name="connsiteX0" fmla="*/ 0 w 1148892"/>
                <a:gd name="connsiteY0" fmla="*/ 0 h 835558"/>
                <a:gd name="connsiteX1" fmla="*/ 0 w 1148892"/>
                <a:gd name="connsiteY1" fmla="*/ 835558 h 835558"/>
                <a:gd name="connsiteX2" fmla="*/ 1148892 w 1148892"/>
                <a:gd name="connsiteY2" fmla="*/ 574446 h 835558"/>
                <a:gd name="connsiteX3" fmla="*/ 1148892 w 1148892"/>
                <a:gd name="connsiteY3" fmla="*/ 221945 h 835558"/>
                <a:gd name="connsiteX4" fmla="*/ 0 w 1148892"/>
                <a:gd name="connsiteY4" fmla="*/ 0 h 835558"/>
                <a:gd name="connsiteX5" fmla="*/ 1044448 w 1148892"/>
                <a:gd name="connsiteY5" fmla="*/ 517472 h 835558"/>
                <a:gd name="connsiteX6" fmla="*/ 968516 w 1148892"/>
                <a:gd name="connsiteY6" fmla="*/ 530214 h 835558"/>
                <a:gd name="connsiteX7" fmla="*/ 968516 w 1148892"/>
                <a:gd name="connsiteY7" fmla="*/ 303517 h 835558"/>
                <a:gd name="connsiteX8" fmla="*/ 835558 w 1148892"/>
                <a:gd name="connsiteY8" fmla="*/ 286022 h 835558"/>
                <a:gd name="connsiteX9" fmla="*/ 835558 w 1148892"/>
                <a:gd name="connsiteY9" fmla="*/ 560242 h 835558"/>
                <a:gd name="connsiteX10" fmla="*/ 759627 w 1148892"/>
                <a:gd name="connsiteY10" fmla="*/ 572984 h 835558"/>
                <a:gd name="connsiteX11" fmla="*/ 759627 w 1148892"/>
                <a:gd name="connsiteY11" fmla="*/ 276256 h 835558"/>
                <a:gd name="connsiteX12" fmla="*/ 626669 w 1148892"/>
                <a:gd name="connsiteY12" fmla="*/ 258657 h 835558"/>
                <a:gd name="connsiteX13" fmla="*/ 626669 w 1148892"/>
                <a:gd name="connsiteY13" fmla="*/ 602907 h 835558"/>
                <a:gd name="connsiteX14" fmla="*/ 550737 w 1148892"/>
                <a:gd name="connsiteY14" fmla="*/ 615650 h 835558"/>
                <a:gd name="connsiteX15" fmla="*/ 550737 w 1148892"/>
                <a:gd name="connsiteY15" fmla="*/ 248840 h 835558"/>
                <a:gd name="connsiteX16" fmla="*/ 417779 w 1148892"/>
                <a:gd name="connsiteY16" fmla="*/ 231345 h 835558"/>
                <a:gd name="connsiteX17" fmla="*/ 417779 w 1148892"/>
                <a:gd name="connsiteY17" fmla="*/ 645677 h 835558"/>
                <a:gd name="connsiteX18" fmla="*/ 341848 w 1148892"/>
                <a:gd name="connsiteY18" fmla="*/ 658420 h 835558"/>
                <a:gd name="connsiteX19" fmla="*/ 341848 w 1148892"/>
                <a:gd name="connsiteY19" fmla="*/ 221580 h 835558"/>
                <a:gd name="connsiteX20" fmla="*/ 195834 w 1148892"/>
                <a:gd name="connsiteY20" fmla="*/ 204712 h 835558"/>
                <a:gd name="connsiteX21" fmla="*/ 195573 w 1148892"/>
                <a:gd name="connsiteY21" fmla="*/ 693983 h 835558"/>
                <a:gd name="connsiteX22" fmla="*/ 104445 w 1148892"/>
                <a:gd name="connsiteY22" fmla="*/ 709754 h 835558"/>
                <a:gd name="connsiteX23" fmla="*/ 104445 w 1148892"/>
                <a:gd name="connsiteY23" fmla="*/ 131600 h 835558"/>
                <a:gd name="connsiteX24" fmla="*/ 1044448 w 1148892"/>
                <a:gd name="connsiteY24" fmla="*/ 274168 h 835558"/>
                <a:gd name="connsiteX25" fmla="*/ 1044448 w 1148892"/>
                <a:gd name="connsiteY25" fmla="*/ 517472 h 835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148892" h="835558">
                  <a:moveTo>
                    <a:pt x="0" y="0"/>
                  </a:moveTo>
                  <a:lnTo>
                    <a:pt x="0" y="835558"/>
                  </a:lnTo>
                  <a:lnTo>
                    <a:pt x="1148892" y="574446"/>
                  </a:lnTo>
                  <a:lnTo>
                    <a:pt x="1148892" y="221945"/>
                  </a:lnTo>
                  <a:lnTo>
                    <a:pt x="0" y="0"/>
                  </a:lnTo>
                  <a:close/>
                  <a:moveTo>
                    <a:pt x="1044448" y="517472"/>
                  </a:moveTo>
                  <a:lnTo>
                    <a:pt x="968516" y="530214"/>
                  </a:lnTo>
                  <a:lnTo>
                    <a:pt x="968516" y="303517"/>
                  </a:lnTo>
                  <a:lnTo>
                    <a:pt x="835558" y="286022"/>
                  </a:lnTo>
                  <a:lnTo>
                    <a:pt x="835558" y="560242"/>
                  </a:lnTo>
                  <a:lnTo>
                    <a:pt x="759627" y="572984"/>
                  </a:lnTo>
                  <a:lnTo>
                    <a:pt x="759627" y="276256"/>
                  </a:lnTo>
                  <a:lnTo>
                    <a:pt x="626669" y="258657"/>
                  </a:lnTo>
                  <a:lnTo>
                    <a:pt x="626669" y="602907"/>
                  </a:lnTo>
                  <a:lnTo>
                    <a:pt x="550737" y="615650"/>
                  </a:lnTo>
                  <a:lnTo>
                    <a:pt x="550737" y="248840"/>
                  </a:lnTo>
                  <a:lnTo>
                    <a:pt x="417779" y="231345"/>
                  </a:lnTo>
                  <a:lnTo>
                    <a:pt x="417779" y="645677"/>
                  </a:lnTo>
                  <a:lnTo>
                    <a:pt x="341848" y="658420"/>
                  </a:lnTo>
                  <a:lnTo>
                    <a:pt x="341848" y="221580"/>
                  </a:lnTo>
                  <a:lnTo>
                    <a:pt x="195834" y="204712"/>
                  </a:lnTo>
                  <a:lnTo>
                    <a:pt x="195573" y="693983"/>
                  </a:lnTo>
                  <a:lnTo>
                    <a:pt x="104445" y="709754"/>
                  </a:lnTo>
                  <a:lnTo>
                    <a:pt x="104445" y="131600"/>
                  </a:lnTo>
                  <a:lnTo>
                    <a:pt x="1044448" y="274168"/>
                  </a:lnTo>
                  <a:lnTo>
                    <a:pt x="1044448" y="517472"/>
                  </a:lnTo>
                  <a:close/>
                </a:path>
              </a:pathLst>
            </a:custGeom>
            <a:grpFill/>
            <a:ln w="521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kern="1200" dirty="0"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30" name="Freeform 24">
              <a:extLst>
                <a:ext uri="{FF2B5EF4-FFF2-40B4-BE49-F238E27FC236}">
                  <a16:creationId xmlns:a16="http://schemas.microsoft.com/office/drawing/2014/main" id="{221C79BE-3AA5-46E4-AF7B-E82FB42996E1}"/>
                </a:ext>
              </a:extLst>
            </p:cNvPr>
            <p:cNvSpPr/>
            <p:nvPr/>
          </p:nvSpPr>
          <p:spPr>
            <a:xfrm>
              <a:off x="8967037" y="-163722"/>
              <a:ext cx="365557" cy="835558"/>
            </a:xfrm>
            <a:custGeom>
              <a:avLst/>
              <a:gdLst>
                <a:gd name="connsiteX0" fmla="*/ 0 w 365556"/>
                <a:gd name="connsiteY0" fmla="*/ 143612 h 835558"/>
                <a:gd name="connsiteX1" fmla="*/ 0 w 365556"/>
                <a:gd name="connsiteY1" fmla="*/ 626669 h 835558"/>
                <a:gd name="connsiteX2" fmla="*/ 365557 w 365556"/>
                <a:gd name="connsiteY2" fmla="*/ 835558 h 835558"/>
                <a:gd name="connsiteX3" fmla="*/ 365557 w 365556"/>
                <a:gd name="connsiteY3" fmla="*/ 0 h 835558"/>
                <a:gd name="connsiteX4" fmla="*/ 0 w 365556"/>
                <a:gd name="connsiteY4" fmla="*/ 143612 h 835558"/>
                <a:gd name="connsiteX5" fmla="*/ 313334 w 365556"/>
                <a:gd name="connsiteY5" fmla="*/ 199960 h 835558"/>
                <a:gd name="connsiteX6" fmla="*/ 313334 w 365556"/>
                <a:gd name="connsiteY6" fmla="*/ 705002 h 835558"/>
                <a:gd name="connsiteX7" fmla="*/ 235001 w 365556"/>
                <a:gd name="connsiteY7" fmla="*/ 665835 h 835558"/>
                <a:gd name="connsiteX8" fmla="*/ 235001 w 365556"/>
                <a:gd name="connsiteY8" fmla="*/ 225757 h 835558"/>
                <a:gd name="connsiteX9" fmla="*/ 130556 w 365556"/>
                <a:gd name="connsiteY9" fmla="*/ 260120 h 835558"/>
                <a:gd name="connsiteX10" fmla="*/ 130556 w 365556"/>
                <a:gd name="connsiteY10" fmla="*/ 613456 h 835558"/>
                <a:gd name="connsiteX11" fmla="*/ 52222 w 365556"/>
                <a:gd name="connsiteY11" fmla="*/ 574446 h 835558"/>
                <a:gd name="connsiteX12" fmla="*/ 52222 w 365556"/>
                <a:gd name="connsiteY12" fmla="*/ 285917 h 835558"/>
                <a:gd name="connsiteX13" fmla="*/ 52222 w 365556"/>
                <a:gd name="connsiteY13" fmla="*/ 233695 h 835558"/>
                <a:gd name="connsiteX14" fmla="*/ 235001 w 365556"/>
                <a:gd name="connsiteY14" fmla="*/ 173535 h 835558"/>
                <a:gd name="connsiteX15" fmla="*/ 313334 w 365556"/>
                <a:gd name="connsiteY15" fmla="*/ 147737 h 835558"/>
                <a:gd name="connsiteX16" fmla="*/ 313334 w 365556"/>
                <a:gd name="connsiteY16" fmla="*/ 199960 h 835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65556" h="835558">
                  <a:moveTo>
                    <a:pt x="0" y="143612"/>
                  </a:moveTo>
                  <a:lnTo>
                    <a:pt x="0" y="626669"/>
                  </a:lnTo>
                  <a:lnTo>
                    <a:pt x="365557" y="835558"/>
                  </a:lnTo>
                  <a:lnTo>
                    <a:pt x="365557" y="0"/>
                  </a:lnTo>
                  <a:lnTo>
                    <a:pt x="0" y="143612"/>
                  </a:lnTo>
                  <a:close/>
                  <a:moveTo>
                    <a:pt x="313334" y="199960"/>
                  </a:moveTo>
                  <a:lnTo>
                    <a:pt x="313334" y="705002"/>
                  </a:lnTo>
                  <a:lnTo>
                    <a:pt x="235001" y="665835"/>
                  </a:lnTo>
                  <a:lnTo>
                    <a:pt x="235001" y="225757"/>
                  </a:lnTo>
                  <a:lnTo>
                    <a:pt x="130556" y="260120"/>
                  </a:lnTo>
                  <a:lnTo>
                    <a:pt x="130556" y="613456"/>
                  </a:lnTo>
                  <a:lnTo>
                    <a:pt x="52222" y="574446"/>
                  </a:lnTo>
                  <a:lnTo>
                    <a:pt x="52222" y="285917"/>
                  </a:lnTo>
                  <a:lnTo>
                    <a:pt x="52222" y="233695"/>
                  </a:lnTo>
                  <a:lnTo>
                    <a:pt x="235001" y="173535"/>
                  </a:lnTo>
                  <a:lnTo>
                    <a:pt x="313334" y="147737"/>
                  </a:lnTo>
                  <a:lnTo>
                    <a:pt x="313334" y="199960"/>
                  </a:lnTo>
                  <a:close/>
                </a:path>
              </a:pathLst>
            </a:custGeom>
            <a:grpFill/>
            <a:ln w="521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kern="1200" dirty="0">
                <a:latin typeface="Segoe UI"/>
                <a:ea typeface="+mn-ea"/>
                <a:cs typeface="+mn-cs"/>
              </a:endParaRPr>
            </a:p>
          </p:txBody>
        </p:sp>
      </p:grpSp>
      <p:pic>
        <p:nvPicPr>
          <p:cNvPr id="132" name="Picture 131">
            <a:extLst>
              <a:ext uri="{FF2B5EF4-FFF2-40B4-BE49-F238E27FC236}">
                <a16:creationId xmlns:a16="http://schemas.microsoft.com/office/drawing/2014/main" id="{1DEF20BF-EBF5-4FA7-8C2C-FAC5F99A0C4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67" b="67"/>
          <a:stretch/>
        </p:blipFill>
        <p:spPr>
          <a:xfrm>
            <a:off x="2278438" y="2224976"/>
            <a:ext cx="517018" cy="302756"/>
          </a:xfrm>
          <a:prstGeom prst="rect">
            <a:avLst/>
          </a:prstGeom>
        </p:spPr>
      </p:pic>
      <p:sp>
        <p:nvSpPr>
          <p:cNvPr id="143" name="TextBox 142">
            <a:extLst>
              <a:ext uri="{FF2B5EF4-FFF2-40B4-BE49-F238E27FC236}">
                <a16:creationId xmlns:a16="http://schemas.microsoft.com/office/drawing/2014/main" id="{339F7D80-07C9-4C37-BBD1-BAAD6E73FC70}"/>
              </a:ext>
            </a:extLst>
          </p:cNvPr>
          <p:cNvSpPr txBox="1"/>
          <p:nvPr/>
        </p:nvSpPr>
        <p:spPr>
          <a:xfrm>
            <a:off x="752109" y="4396122"/>
            <a:ext cx="342900" cy="16158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685800">
              <a:buClrTx/>
              <a:defRPr/>
            </a:pPr>
            <a:r>
              <a:rPr lang="en-US" sz="788" dirty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Edge</a:t>
            </a:r>
          </a:p>
        </p:txBody>
      </p: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2085AB83-E7C7-8F45-AAC7-EE275B79A027}"/>
              </a:ext>
            </a:extLst>
          </p:cNvPr>
          <p:cNvGrpSpPr/>
          <p:nvPr/>
        </p:nvGrpSpPr>
        <p:grpSpPr>
          <a:xfrm>
            <a:off x="745759" y="3989409"/>
            <a:ext cx="356566" cy="377225"/>
            <a:chOff x="4379814" y="3378398"/>
            <a:chExt cx="504934" cy="504934"/>
          </a:xfrm>
        </p:grpSpPr>
        <p:sp>
          <p:nvSpPr>
            <p:cNvPr id="160" name="Freeform: Shape 56">
              <a:extLst>
                <a:ext uri="{FF2B5EF4-FFF2-40B4-BE49-F238E27FC236}">
                  <a16:creationId xmlns:a16="http://schemas.microsoft.com/office/drawing/2014/main" id="{3C5451DA-5B2C-8B44-B1A2-2F1F581A771F}"/>
                </a:ext>
              </a:extLst>
            </p:cNvPr>
            <p:cNvSpPr/>
            <p:nvPr/>
          </p:nvSpPr>
          <p:spPr>
            <a:xfrm>
              <a:off x="4379814" y="3378398"/>
              <a:ext cx="504934" cy="504934"/>
            </a:xfrm>
            <a:custGeom>
              <a:avLst/>
              <a:gdLst>
                <a:gd name="connsiteX0" fmla="*/ 253446 w 504934"/>
                <a:gd name="connsiteY0" fmla="*/ 10764 h 504934"/>
                <a:gd name="connsiteX1" fmla="*/ 496127 w 504934"/>
                <a:gd name="connsiteY1" fmla="*/ 253446 h 504934"/>
                <a:gd name="connsiteX2" fmla="*/ 253446 w 504934"/>
                <a:gd name="connsiteY2" fmla="*/ 496127 h 504934"/>
                <a:gd name="connsiteX3" fmla="*/ 10764 w 504934"/>
                <a:gd name="connsiteY3" fmla="*/ 253446 h 504934"/>
                <a:gd name="connsiteX4" fmla="*/ 253446 w 504934"/>
                <a:gd name="connsiteY4" fmla="*/ 10764 h 504934"/>
                <a:gd name="connsiteX5" fmla="*/ 253446 w 504934"/>
                <a:gd name="connsiteY5" fmla="*/ 2936 h 504934"/>
                <a:gd name="connsiteX6" fmla="*/ 2936 w 504934"/>
                <a:gd name="connsiteY6" fmla="*/ 253446 h 504934"/>
                <a:gd name="connsiteX7" fmla="*/ 253446 w 504934"/>
                <a:gd name="connsiteY7" fmla="*/ 503955 h 504934"/>
                <a:gd name="connsiteX8" fmla="*/ 503956 w 504934"/>
                <a:gd name="connsiteY8" fmla="*/ 253446 h 504934"/>
                <a:gd name="connsiteX9" fmla="*/ 253446 w 504934"/>
                <a:gd name="connsiteY9" fmla="*/ 2936 h 504934"/>
                <a:gd name="connsiteX10" fmla="*/ 253446 w 504934"/>
                <a:gd name="connsiteY10" fmla="*/ 2936 h 504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04934" h="504934">
                  <a:moveTo>
                    <a:pt x="253446" y="10764"/>
                  </a:moveTo>
                  <a:cubicBezTo>
                    <a:pt x="387272" y="10764"/>
                    <a:pt x="496127" y="119618"/>
                    <a:pt x="496127" y="253446"/>
                  </a:cubicBezTo>
                  <a:cubicBezTo>
                    <a:pt x="496127" y="387273"/>
                    <a:pt x="387272" y="496127"/>
                    <a:pt x="253446" y="496127"/>
                  </a:cubicBezTo>
                  <a:cubicBezTo>
                    <a:pt x="119618" y="496127"/>
                    <a:pt x="10764" y="387273"/>
                    <a:pt x="10764" y="253446"/>
                  </a:cubicBezTo>
                  <a:cubicBezTo>
                    <a:pt x="10764" y="119618"/>
                    <a:pt x="119658" y="10764"/>
                    <a:pt x="253446" y="10764"/>
                  </a:cubicBezTo>
                  <a:moveTo>
                    <a:pt x="253446" y="2936"/>
                  </a:moveTo>
                  <a:cubicBezTo>
                    <a:pt x="115078" y="2936"/>
                    <a:pt x="2936" y="115078"/>
                    <a:pt x="2936" y="253446"/>
                  </a:cubicBezTo>
                  <a:cubicBezTo>
                    <a:pt x="2936" y="391813"/>
                    <a:pt x="115078" y="503955"/>
                    <a:pt x="253446" y="503955"/>
                  </a:cubicBezTo>
                  <a:cubicBezTo>
                    <a:pt x="391813" y="503955"/>
                    <a:pt x="503956" y="391813"/>
                    <a:pt x="503956" y="253446"/>
                  </a:cubicBezTo>
                  <a:cubicBezTo>
                    <a:pt x="503956" y="115078"/>
                    <a:pt x="391813" y="2936"/>
                    <a:pt x="253446" y="2936"/>
                  </a:cubicBezTo>
                  <a:lnTo>
                    <a:pt x="253446" y="2936"/>
                  </a:lnTo>
                  <a:close/>
                </a:path>
              </a:pathLst>
            </a:custGeom>
            <a:solidFill>
              <a:srgbClr val="0078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dirty="0">
                <a:solidFill>
                  <a:prstClr val="black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61" name="Freeform: Shape 57">
              <a:extLst>
                <a:ext uri="{FF2B5EF4-FFF2-40B4-BE49-F238E27FC236}">
                  <a16:creationId xmlns:a16="http://schemas.microsoft.com/office/drawing/2014/main" id="{D11F43DF-7D26-AF42-A558-B344D8AC757B}"/>
                </a:ext>
              </a:extLst>
            </p:cNvPr>
            <p:cNvSpPr/>
            <p:nvPr/>
          </p:nvSpPr>
          <p:spPr>
            <a:xfrm>
              <a:off x="4438527" y="3437111"/>
              <a:ext cx="387508" cy="387507"/>
            </a:xfrm>
            <a:custGeom>
              <a:avLst/>
              <a:gdLst>
                <a:gd name="connsiteX0" fmla="*/ 194732 w 387507"/>
                <a:gd name="connsiteY0" fmla="*/ 10764 h 387507"/>
                <a:gd name="connsiteX1" fmla="*/ 378701 w 387507"/>
                <a:gd name="connsiteY1" fmla="*/ 194732 h 387507"/>
                <a:gd name="connsiteX2" fmla="*/ 194732 w 387507"/>
                <a:gd name="connsiteY2" fmla="*/ 378700 h 387507"/>
                <a:gd name="connsiteX3" fmla="*/ 10764 w 387507"/>
                <a:gd name="connsiteY3" fmla="*/ 194732 h 387507"/>
                <a:gd name="connsiteX4" fmla="*/ 194732 w 387507"/>
                <a:gd name="connsiteY4" fmla="*/ 10764 h 387507"/>
                <a:gd name="connsiteX5" fmla="*/ 194732 w 387507"/>
                <a:gd name="connsiteY5" fmla="*/ 2936 h 387507"/>
                <a:gd name="connsiteX6" fmla="*/ 2936 w 387507"/>
                <a:gd name="connsiteY6" fmla="*/ 194732 h 387507"/>
                <a:gd name="connsiteX7" fmla="*/ 194732 w 387507"/>
                <a:gd name="connsiteY7" fmla="*/ 386529 h 387507"/>
                <a:gd name="connsiteX8" fmla="*/ 386529 w 387507"/>
                <a:gd name="connsiteY8" fmla="*/ 194732 h 387507"/>
                <a:gd name="connsiteX9" fmla="*/ 194732 w 387507"/>
                <a:gd name="connsiteY9" fmla="*/ 2936 h 387507"/>
                <a:gd name="connsiteX10" fmla="*/ 194732 w 387507"/>
                <a:gd name="connsiteY10" fmla="*/ 2936 h 387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7507" h="387507">
                  <a:moveTo>
                    <a:pt x="194732" y="10764"/>
                  </a:moveTo>
                  <a:cubicBezTo>
                    <a:pt x="296189" y="10764"/>
                    <a:pt x="378701" y="93276"/>
                    <a:pt x="378701" y="194732"/>
                  </a:cubicBezTo>
                  <a:cubicBezTo>
                    <a:pt x="378701" y="296189"/>
                    <a:pt x="296189" y="378700"/>
                    <a:pt x="194732" y="378700"/>
                  </a:cubicBezTo>
                  <a:cubicBezTo>
                    <a:pt x="93276" y="378700"/>
                    <a:pt x="10764" y="296189"/>
                    <a:pt x="10764" y="194732"/>
                  </a:cubicBezTo>
                  <a:cubicBezTo>
                    <a:pt x="10764" y="93276"/>
                    <a:pt x="93315" y="10764"/>
                    <a:pt x="194732" y="10764"/>
                  </a:cubicBezTo>
                  <a:moveTo>
                    <a:pt x="194732" y="2936"/>
                  </a:moveTo>
                  <a:cubicBezTo>
                    <a:pt x="88814" y="2936"/>
                    <a:pt x="2936" y="88814"/>
                    <a:pt x="2936" y="194732"/>
                  </a:cubicBezTo>
                  <a:cubicBezTo>
                    <a:pt x="2936" y="300651"/>
                    <a:pt x="88814" y="386529"/>
                    <a:pt x="194732" y="386529"/>
                  </a:cubicBezTo>
                  <a:cubicBezTo>
                    <a:pt x="300651" y="386529"/>
                    <a:pt x="386529" y="300651"/>
                    <a:pt x="386529" y="194732"/>
                  </a:cubicBezTo>
                  <a:cubicBezTo>
                    <a:pt x="386529" y="88814"/>
                    <a:pt x="300690" y="2936"/>
                    <a:pt x="194732" y="2936"/>
                  </a:cubicBezTo>
                  <a:lnTo>
                    <a:pt x="194732" y="2936"/>
                  </a:lnTo>
                  <a:close/>
                </a:path>
              </a:pathLst>
            </a:custGeom>
            <a:solidFill>
              <a:srgbClr val="0078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dirty="0">
                <a:solidFill>
                  <a:prstClr val="black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62" name="Freeform: Shape 70">
              <a:extLst>
                <a:ext uri="{FF2B5EF4-FFF2-40B4-BE49-F238E27FC236}">
                  <a16:creationId xmlns:a16="http://schemas.microsoft.com/office/drawing/2014/main" id="{D4C416F7-9E80-5543-822E-C9286D26801E}"/>
                </a:ext>
              </a:extLst>
            </p:cNvPr>
            <p:cNvSpPr/>
            <p:nvPr/>
          </p:nvSpPr>
          <p:spPr>
            <a:xfrm>
              <a:off x="4493326" y="3495825"/>
              <a:ext cx="273995" cy="273995"/>
            </a:xfrm>
            <a:custGeom>
              <a:avLst/>
              <a:gdLst>
                <a:gd name="connsiteX0" fmla="*/ 137976 w 273995"/>
                <a:gd name="connsiteY0" fmla="*/ 10764 h 273995"/>
                <a:gd name="connsiteX1" fmla="*/ 265188 w 273995"/>
                <a:gd name="connsiteY1" fmla="*/ 137976 h 273995"/>
                <a:gd name="connsiteX2" fmla="*/ 137976 w 273995"/>
                <a:gd name="connsiteY2" fmla="*/ 265188 h 273995"/>
                <a:gd name="connsiteX3" fmla="*/ 10764 w 273995"/>
                <a:gd name="connsiteY3" fmla="*/ 137976 h 273995"/>
                <a:gd name="connsiteX4" fmla="*/ 137976 w 273995"/>
                <a:gd name="connsiteY4" fmla="*/ 10764 h 273995"/>
                <a:gd name="connsiteX5" fmla="*/ 137976 w 273995"/>
                <a:gd name="connsiteY5" fmla="*/ 2936 h 273995"/>
                <a:gd name="connsiteX6" fmla="*/ 2936 w 273995"/>
                <a:gd name="connsiteY6" fmla="*/ 137976 h 273995"/>
                <a:gd name="connsiteX7" fmla="*/ 137976 w 273995"/>
                <a:gd name="connsiteY7" fmla="*/ 273017 h 273995"/>
                <a:gd name="connsiteX8" fmla="*/ 273017 w 273995"/>
                <a:gd name="connsiteY8" fmla="*/ 137976 h 273995"/>
                <a:gd name="connsiteX9" fmla="*/ 137976 w 273995"/>
                <a:gd name="connsiteY9" fmla="*/ 2936 h 273995"/>
                <a:gd name="connsiteX10" fmla="*/ 137976 w 273995"/>
                <a:gd name="connsiteY10" fmla="*/ 2936 h 273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3995" h="273995">
                  <a:moveTo>
                    <a:pt x="137976" y="10764"/>
                  </a:moveTo>
                  <a:cubicBezTo>
                    <a:pt x="208119" y="10764"/>
                    <a:pt x="265188" y="67833"/>
                    <a:pt x="265188" y="137976"/>
                  </a:cubicBezTo>
                  <a:cubicBezTo>
                    <a:pt x="265188" y="208119"/>
                    <a:pt x="208119" y="265188"/>
                    <a:pt x="137976" y="265188"/>
                  </a:cubicBezTo>
                  <a:cubicBezTo>
                    <a:pt x="67833" y="265188"/>
                    <a:pt x="10764" y="208119"/>
                    <a:pt x="10764" y="137976"/>
                  </a:cubicBezTo>
                  <a:cubicBezTo>
                    <a:pt x="10764" y="67833"/>
                    <a:pt x="67833" y="10764"/>
                    <a:pt x="137976" y="10764"/>
                  </a:cubicBezTo>
                  <a:moveTo>
                    <a:pt x="137976" y="2936"/>
                  </a:moveTo>
                  <a:cubicBezTo>
                    <a:pt x="63410" y="2936"/>
                    <a:pt x="2936" y="63410"/>
                    <a:pt x="2936" y="137976"/>
                  </a:cubicBezTo>
                  <a:cubicBezTo>
                    <a:pt x="2936" y="212542"/>
                    <a:pt x="63410" y="273017"/>
                    <a:pt x="137976" y="273017"/>
                  </a:cubicBezTo>
                  <a:cubicBezTo>
                    <a:pt x="212542" y="273017"/>
                    <a:pt x="273017" y="212542"/>
                    <a:pt x="273017" y="137976"/>
                  </a:cubicBezTo>
                  <a:cubicBezTo>
                    <a:pt x="273017" y="63410"/>
                    <a:pt x="212581" y="2936"/>
                    <a:pt x="137976" y="2936"/>
                  </a:cubicBezTo>
                  <a:lnTo>
                    <a:pt x="137976" y="2936"/>
                  </a:lnTo>
                  <a:close/>
                </a:path>
              </a:pathLst>
            </a:custGeom>
            <a:solidFill>
              <a:srgbClr val="0078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dirty="0">
                <a:solidFill>
                  <a:prstClr val="black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63" name="Freeform: Shape 71">
              <a:extLst>
                <a:ext uri="{FF2B5EF4-FFF2-40B4-BE49-F238E27FC236}">
                  <a16:creationId xmlns:a16="http://schemas.microsoft.com/office/drawing/2014/main" id="{099D3D66-4FA0-BD4A-A985-D335523884B5}"/>
                </a:ext>
              </a:extLst>
            </p:cNvPr>
            <p:cNvSpPr/>
            <p:nvPr/>
          </p:nvSpPr>
          <p:spPr>
            <a:xfrm>
              <a:off x="4583353" y="3581937"/>
              <a:ext cx="97855" cy="97855"/>
            </a:xfrm>
            <a:custGeom>
              <a:avLst/>
              <a:gdLst>
                <a:gd name="connsiteX0" fmla="*/ 96877 w 97855"/>
                <a:gd name="connsiteY0" fmla="*/ 49906 h 97855"/>
                <a:gd name="connsiteX1" fmla="*/ 49906 w 97855"/>
                <a:gd name="connsiteY1" fmla="*/ 96877 h 97855"/>
                <a:gd name="connsiteX2" fmla="*/ 2936 w 97855"/>
                <a:gd name="connsiteY2" fmla="*/ 49906 h 97855"/>
                <a:gd name="connsiteX3" fmla="*/ 49906 w 97855"/>
                <a:gd name="connsiteY3" fmla="*/ 2936 h 97855"/>
                <a:gd name="connsiteX4" fmla="*/ 96877 w 97855"/>
                <a:gd name="connsiteY4" fmla="*/ 49906 h 97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855" h="97855">
                  <a:moveTo>
                    <a:pt x="96877" y="49906"/>
                  </a:moveTo>
                  <a:cubicBezTo>
                    <a:pt x="96877" y="75847"/>
                    <a:pt x="75848" y="96877"/>
                    <a:pt x="49906" y="96877"/>
                  </a:cubicBezTo>
                  <a:cubicBezTo>
                    <a:pt x="23965" y="96877"/>
                    <a:pt x="2936" y="75847"/>
                    <a:pt x="2936" y="49906"/>
                  </a:cubicBezTo>
                  <a:cubicBezTo>
                    <a:pt x="2936" y="23965"/>
                    <a:pt x="23965" y="2936"/>
                    <a:pt x="49906" y="2936"/>
                  </a:cubicBezTo>
                  <a:cubicBezTo>
                    <a:pt x="75848" y="2936"/>
                    <a:pt x="96877" y="23965"/>
                    <a:pt x="96877" y="49906"/>
                  </a:cubicBezTo>
                  <a:close/>
                </a:path>
              </a:pathLst>
            </a:custGeom>
            <a:solidFill>
              <a:srgbClr val="50E6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dirty="0">
                <a:solidFill>
                  <a:prstClr val="black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64" name="Freeform: Shape 72">
              <a:extLst>
                <a:ext uri="{FF2B5EF4-FFF2-40B4-BE49-F238E27FC236}">
                  <a16:creationId xmlns:a16="http://schemas.microsoft.com/office/drawing/2014/main" id="{9F8C38EA-6C05-CA43-9C08-EE9EF0D34025}"/>
                </a:ext>
              </a:extLst>
            </p:cNvPr>
            <p:cNvSpPr/>
            <p:nvPr/>
          </p:nvSpPr>
          <p:spPr>
            <a:xfrm>
              <a:off x="4716437" y="3675879"/>
              <a:ext cx="50885" cy="50885"/>
            </a:xfrm>
            <a:custGeom>
              <a:avLst/>
              <a:gdLst>
                <a:gd name="connsiteX0" fmla="*/ 49906 w 50884"/>
                <a:gd name="connsiteY0" fmla="*/ 26421 h 50884"/>
                <a:gd name="connsiteX1" fmla="*/ 26421 w 50884"/>
                <a:gd name="connsiteY1" fmla="*/ 49906 h 50884"/>
                <a:gd name="connsiteX2" fmla="*/ 2936 w 50884"/>
                <a:gd name="connsiteY2" fmla="*/ 26421 h 50884"/>
                <a:gd name="connsiteX3" fmla="*/ 26421 w 50884"/>
                <a:gd name="connsiteY3" fmla="*/ 2936 h 50884"/>
                <a:gd name="connsiteX4" fmla="*/ 49906 w 50884"/>
                <a:gd name="connsiteY4" fmla="*/ 26421 h 50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884" h="50884">
                  <a:moveTo>
                    <a:pt x="49906" y="26421"/>
                  </a:moveTo>
                  <a:cubicBezTo>
                    <a:pt x="49906" y="39392"/>
                    <a:pt x="39392" y="49906"/>
                    <a:pt x="26421" y="49906"/>
                  </a:cubicBezTo>
                  <a:cubicBezTo>
                    <a:pt x="13450" y="49906"/>
                    <a:pt x="2936" y="39392"/>
                    <a:pt x="2936" y="26421"/>
                  </a:cubicBezTo>
                  <a:cubicBezTo>
                    <a:pt x="2936" y="13450"/>
                    <a:pt x="13450" y="2936"/>
                    <a:pt x="26421" y="2936"/>
                  </a:cubicBezTo>
                  <a:cubicBezTo>
                    <a:pt x="39392" y="2936"/>
                    <a:pt x="49906" y="13450"/>
                    <a:pt x="49906" y="26421"/>
                  </a:cubicBezTo>
                  <a:close/>
                </a:path>
              </a:pathLst>
            </a:custGeom>
            <a:solidFill>
              <a:srgbClr val="50E6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dirty="0">
                <a:solidFill>
                  <a:prstClr val="black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65" name="Freeform: Shape 73">
              <a:extLst>
                <a:ext uri="{FF2B5EF4-FFF2-40B4-BE49-F238E27FC236}">
                  <a16:creationId xmlns:a16="http://schemas.microsoft.com/office/drawing/2014/main" id="{C247697B-2430-F347-A421-1B1A45679F70}"/>
                </a:ext>
              </a:extLst>
            </p:cNvPr>
            <p:cNvSpPr/>
            <p:nvPr/>
          </p:nvSpPr>
          <p:spPr>
            <a:xfrm>
              <a:off x="4473755" y="3613251"/>
              <a:ext cx="50885" cy="50885"/>
            </a:xfrm>
            <a:custGeom>
              <a:avLst/>
              <a:gdLst>
                <a:gd name="connsiteX0" fmla="*/ 49906 w 50884"/>
                <a:gd name="connsiteY0" fmla="*/ 26421 h 50884"/>
                <a:gd name="connsiteX1" fmla="*/ 26421 w 50884"/>
                <a:gd name="connsiteY1" fmla="*/ 49906 h 50884"/>
                <a:gd name="connsiteX2" fmla="*/ 2936 w 50884"/>
                <a:gd name="connsiteY2" fmla="*/ 26421 h 50884"/>
                <a:gd name="connsiteX3" fmla="*/ 26421 w 50884"/>
                <a:gd name="connsiteY3" fmla="*/ 2936 h 50884"/>
                <a:gd name="connsiteX4" fmla="*/ 49906 w 50884"/>
                <a:gd name="connsiteY4" fmla="*/ 26421 h 50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884" h="50884">
                  <a:moveTo>
                    <a:pt x="49906" y="26421"/>
                  </a:moveTo>
                  <a:cubicBezTo>
                    <a:pt x="49906" y="39392"/>
                    <a:pt x="39392" y="49906"/>
                    <a:pt x="26421" y="49906"/>
                  </a:cubicBezTo>
                  <a:cubicBezTo>
                    <a:pt x="13450" y="49906"/>
                    <a:pt x="2936" y="39392"/>
                    <a:pt x="2936" y="26421"/>
                  </a:cubicBezTo>
                  <a:cubicBezTo>
                    <a:pt x="2936" y="13450"/>
                    <a:pt x="13450" y="2936"/>
                    <a:pt x="26421" y="2936"/>
                  </a:cubicBezTo>
                  <a:cubicBezTo>
                    <a:pt x="39392" y="2936"/>
                    <a:pt x="49906" y="13450"/>
                    <a:pt x="49906" y="26421"/>
                  </a:cubicBezTo>
                  <a:close/>
                </a:path>
              </a:pathLst>
            </a:custGeom>
            <a:solidFill>
              <a:srgbClr val="0078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dirty="0">
                <a:solidFill>
                  <a:prstClr val="black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66" name="Freeform: Shape 74">
              <a:extLst>
                <a:ext uri="{FF2B5EF4-FFF2-40B4-BE49-F238E27FC236}">
                  <a16:creationId xmlns:a16="http://schemas.microsoft.com/office/drawing/2014/main" id="{7D9E5658-AF21-8B4E-9DC5-0E8115F00DC5}"/>
                </a:ext>
              </a:extLst>
            </p:cNvPr>
            <p:cNvSpPr/>
            <p:nvPr/>
          </p:nvSpPr>
          <p:spPr>
            <a:xfrm>
              <a:off x="4645981" y="3425369"/>
              <a:ext cx="50885" cy="50885"/>
            </a:xfrm>
            <a:custGeom>
              <a:avLst/>
              <a:gdLst>
                <a:gd name="connsiteX0" fmla="*/ 49906 w 50884"/>
                <a:gd name="connsiteY0" fmla="*/ 26421 h 50884"/>
                <a:gd name="connsiteX1" fmla="*/ 26421 w 50884"/>
                <a:gd name="connsiteY1" fmla="*/ 49906 h 50884"/>
                <a:gd name="connsiteX2" fmla="*/ 2936 w 50884"/>
                <a:gd name="connsiteY2" fmla="*/ 26421 h 50884"/>
                <a:gd name="connsiteX3" fmla="*/ 26421 w 50884"/>
                <a:gd name="connsiteY3" fmla="*/ 2936 h 50884"/>
                <a:gd name="connsiteX4" fmla="*/ 49906 w 50884"/>
                <a:gd name="connsiteY4" fmla="*/ 26421 h 50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884" h="50884">
                  <a:moveTo>
                    <a:pt x="49906" y="26421"/>
                  </a:moveTo>
                  <a:cubicBezTo>
                    <a:pt x="49906" y="39392"/>
                    <a:pt x="39392" y="49906"/>
                    <a:pt x="26421" y="49906"/>
                  </a:cubicBezTo>
                  <a:cubicBezTo>
                    <a:pt x="13450" y="49906"/>
                    <a:pt x="2936" y="39392"/>
                    <a:pt x="2936" y="26421"/>
                  </a:cubicBezTo>
                  <a:cubicBezTo>
                    <a:pt x="2936" y="13450"/>
                    <a:pt x="13450" y="2936"/>
                    <a:pt x="26421" y="2936"/>
                  </a:cubicBezTo>
                  <a:cubicBezTo>
                    <a:pt x="39392" y="2936"/>
                    <a:pt x="49906" y="13450"/>
                    <a:pt x="49906" y="26421"/>
                  </a:cubicBezTo>
                  <a:close/>
                </a:path>
              </a:pathLst>
            </a:custGeom>
            <a:solidFill>
              <a:srgbClr val="50E6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dirty="0">
                <a:solidFill>
                  <a:prstClr val="black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67" name="Freeform: Shape 75">
              <a:extLst>
                <a:ext uri="{FF2B5EF4-FFF2-40B4-BE49-F238E27FC236}">
                  <a16:creationId xmlns:a16="http://schemas.microsoft.com/office/drawing/2014/main" id="{F66DF4D4-9F5B-3443-8DE7-59C93F78A5B4}"/>
                </a:ext>
              </a:extLst>
            </p:cNvPr>
            <p:cNvSpPr/>
            <p:nvPr/>
          </p:nvSpPr>
          <p:spPr>
            <a:xfrm>
              <a:off x="4739922" y="3816790"/>
              <a:ext cx="50885" cy="50885"/>
            </a:xfrm>
            <a:custGeom>
              <a:avLst/>
              <a:gdLst>
                <a:gd name="connsiteX0" fmla="*/ 49906 w 50884"/>
                <a:gd name="connsiteY0" fmla="*/ 26421 h 50884"/>
                <a:gd name="connsiteX1" fmla="*/ 26421 w 50884"/>
                <a:gd name="connsiteY1" fmla="*/ 49906 h 50884"/>
                <a:gd name="connsiteX2" fmla="*/ 2936 w 50884"/>
                <a:gd name="connsiteY2" fmla="*/ 26421 h 50884"/>
                <a:gd name="connsiteX3" fmla="*/ 26421 w 50884"/>
                <a:gd name="connsiteY3" fmla="*/ 2936 h 50884"/>
                <a:gd name="connsiteX4" fmla="*/ 49906 w 50884"/>
                <a:gd name="connsiteY4" fmla="*/ 26421 h 50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884" h="50884">
                  <a:moveTo>
                    <a:pt x="49906" y="26421"/>
                  </a:moveTo>
                  <a:cubicBezTo>
                    <a:pt x="49906" y="39392"/>
                    <a:pt x="39392" y="49906"/>
                    <a:pt x="26421" y="49906"/>
                  </a:cubicBezTo>
                  <a:cubicBezTo>
                    <a:pt x="13450" y="49906"/>
                    <a:pt x="2936" y="39392"/>
                    <a:pt x="2936" y="26421"/>
                  </a:cubicBezTo>
                  <a:cubicBezTo>
                    <a:pt x="2936" y="13450"/>
                    <a:pt x="13450" y="2936"/>
                    <a:pt x="26421" y="2936"/>
                  </a:cubicBezTo>
                  <a:cubicBezTo>
                    <a:pt x="39392" y="2936"/>
                    <a:pt x="49906" y="13450"/>
                    <a:pt x="49906" y="26421"/>
                  </a:cubicBezTo>
                  <a:close/>
                </a:path>
              </a:pathLst>
            </a:custGeom>
            <a:solidFill>
              <a:srgbClr val="50E6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dirty="0">
                <a:solidFill>
                  <a:prstClr val="black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68" name="Freeform: Shape 76">
              <a:extLst>
                <a:ext uri="{FF2B5EF4-FFF2-40B4-BE49-F238E27FC236}">
                  <a16:creationId xmlns:a16="http://schemas.microsoft.com/office/drawing/2014/main" id="{884658FF-9EE6-C940-963F-ADB7770D0733}"/>
                </a:ext>
              </a:extLst>
            </p:cNvPr>
            <p:cNvSpPr/>
            <p:nvPr/>
          </p:nvSpPr>
          <p:spPr>
            <a:xfrm>
              <a:off x="4411128" y="3754163"/>
              <a:ext cx="50885" cy="50885"/>
            </a:xfrm>
            <a:custGeom>
              <a:avLst/>
              <a:gdLst>
                <a:gd name="connsiteX0" fmla="*/ 49906 w 50884"/>
                <a:gd name="connsiteY0" fmla="*/ 26421 h 50884"/>
                <a:gd name="connsiteX1" fmla="*/ 26421 w 50884"/>
                <a:gd name="connsiteY1" fmla="*/ 49906 h 50884"/>
                <a:gd name="connsiteX2" fmla="*/ 2936 w 50884"/>
                <a:gd name="connsiteY2" fmla="*/ 26421 h 50884"/>
                <a:gd name="connsiteX3" fmla="*/ 26421 w 50884"/>
                <a:gd name="connsiteY3" fmla="*/ 2936 h 50884"/>
                <a:gd name="connsiteX4" fmla="*/ 49906 w 50884"/>
                <a:gd name="connsiteY4" fmla="*/ 26421 h 50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884" h="50884">
                  <a:moveTo>
                    <a:pt x="49906" y="26421"/>
                  </a:moveTo>
                  <a:cubicBezTo>
                    <a:pt x="49906" y="39392"/>
                    <a:pt x="39392" y="49906"/>
                    <a:pt x="26421" y="49906"/>
                  </a:cubicBezTo>
                  <a:cubicBezTo>
                    <a:pt x="13450" y="49906"/>
                    <a:pt x="2936" y="39392"/>
                    <a:pt x="2936" y="26421"/>
                  </a:cubicBezTo>
                  <a:cubicBezTo>
                    <a:pt x="2936" y="13450"/>
                    <a:pt x="13450" y="2936"/>
                    <a:pt x="26421" y="2936"/>
                  </a:cubicBezTo>
                  <a:cubicBezTo>
                    <a:pt x="39392" y="2936"/>
                    <a:pt x="49906" y="13450"/>
                    <a:pt x="49906" y="26421"/>
                  </a:cubicBezTo>
                  <a:close/>
                </a:path>
              </a:pathLst>
            </a:custGeom>
            <a:solidFill>
              <a:srgbClr val="54C8E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dirty="0">
                <a:solidFill>
                  <a:prstClr val="black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69" name="Freeform: Shape 77">
              <a:extLst>
                <a:ext uri="{FF2B5EF4-FFF2-40B4-BE49-F238E27FC236}">
                  <a16:creationId xmlns:a16="http://schemas.microsoft.com/office/drawing/2014/main" id="{DC6B581C-E77F-9845-8FCE-3D3A84740387}"/>
                </a:ext>
              </a:extLst>
            </p:cNvPr>
            <p:cNvSpPr/>
            <p:nvPr/>
          </p:nvSpPr>
          <p:spPr>
            <a:xfrm>
              <a:off x="4802550" y="3456682"/>
              <a:ext cx="50885" cy="50885"/>
            </a:xfrm>
            <a:custGeom>
              <a:avLst/>
              <a:gdLst>
                <a:gd name="connsiteX0" fmla="*/ 49906 w 50884"/>
                <a:gd name="connsiteY0" fmla="*/ 26421 h 50884"/>
                <a:gd name="connsiteX1" fmla="*/ 26421 w 50884"/>
                <a:gd name="connsiteY1" fmla="*/ 49906 h 50884"/>
                <a:gd name="connsiteX2" fmla="*/ 2936 w 50884"/>
                <a:gd name="connsiteY2" fmla="*/ 26421 h 50884"/>
                <a:gd name="connsiteX3" fmla="*/ 26421 w 50884"/>
                <a:gd name="connsiteY3" fmla="*/ 2936 h 50884"/>
                <a:gd name="connsiteX4" fmla="*/ 49906 w 50884"/>
                <a:gd name="connsiteY4" fmla="*/ 26421 h 50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884" h="50884">
                  <a:moveTo>
                    <a:pt x="49906" y="26421"/>
                  </a:moveTo>
                  <a:cubicBezTo>
                    <a:pt x="49906" y="39392"/>
                    <a:pt x="39392" y="49906"/>
                    <a:pt x="26421" y="49906"/>
                  </a:cubicBezTo>
                  <a:cubicBezTo>
                    <a:pt x="13450" y="49906"/>
                    <a:pt x="2936" y="39392"/>
                    <a:pt x="2936" y="26421"/>
                  </a:cubicBezTo>
                  <a:cubicBezTo>
                    <a:pt x="2936" y="13450"/>
                    <a:pt x="13450" y="2936"/>
                    <a:pt x="26421" y="2936"/>
                  </a:cubicBezTo>
                  <a:cubicBezTo>
                    <a:pt x="39392" y="2936"/>
                    <a:pt x="49906" y="13450"/>
                    <a:pt x="49906" y="26421"/>
                  </a:cubicBezTo>
                  <a:close/>
                </a:path>
              </a:pathLst>
            </a:custGeom>
            <a:solidFill>
              <a:srgbClr val="0078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dirty="0">
                <a:solidFill>
                  <a:prstClr val="black"/>
                </a:solidFill>
                <a:latin typeface="Segoe UI"/>
                <a:ea typeface="+mn-ea"/>
                <a:cs typeface="+mn-cs"/>
              </a:endParaRP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F7A80B07-E55C-714F-B1E0-B9A0F1AD0586}"/>
              </a:ext>
            </a:extLst>
          </p:cNvPr>
          <p:cNvGrpSpPr/>
          <p:nvPr/>
        </p:nvGrpSpPr>
        <p:grpSpPr>
          <a:xfrm>
            <a:off x="4557677" y="3942885"/>
            <a:ext cx="362217" cy="374275"/>
            <a:chOff x="650875" y="4414838"/>
            <a:chExt cx="495300" cy="495301"/>
          </a:xfrm>
        </p:grpSpPr>
        <p:sp>
          <p:nvSpPr>
            <p:cNvPr id="171" name="AutoShape 134">
              <a:extLst>
                <a:ext uri="{FF2B5EF4-FFF2-40B4-BE49-F238E27FC236}">
                  <a16:creationId xmlns:a16="http://schemas.microsoft.com/office/drawing/2014/main" id="{19B02240-816F-0F40-BA75-42ADA250489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650875" y="4414838"/>
              <a:ext cx="495300" cy="49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  <a:defRPr/>
              </a:pPr>
              <a:endParaRPr lang="en-US" sz="1350" kern="1200" dirty="0">
                <a:solidFill>
                  <a:prstClr val="black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72" name="Rectangle 137">
              <a:extLst>
                <a:ext uri="{FF2B5EF4-FFF2-40B4-BE49-F238E27FC236}">
                  <a16:creationId xmlns:a16="http://schemas.microsoft.com/office/drawing/2014/main" id="{02A84E6E-9E13-3E49-A858-8019DBBE4D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0875" y="4414838"/>
              <a:ext cx="247650" cy="495300"/>
            </a:xfrm>
            <a:prstGeom prst="rect">
              <a:avLst/>
            </a:prstGeom>
            <a:solidFill>
              <a:srgbClr val="0078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  <a:defRPr/>
              </a:pPr>
              <a:endParaRPr lang="en-US" sz="1350" kern="1200" dirty="0">
                <a:solidFill>
                  <a:prstClr val="black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73" name="Rectangle 138">
              <a:extLst>
                <a:ext uri="{FF2B5EF4-FFF2-40B4-BE49-F238E27FC236}">
                  <a16:creationId xmlns:a16="http://schemas.microsoft.com/office/drawing/2014/main" id="{C41FCB7E-8CDC-0E42-AB9F-35ECE0DDDF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525" y="4662488"/>
              <a:ext cx="247650" cy="247650"/>
            </a:xfrm>
            <a:prstGeom prst="rect">
              <a:avLst/>
            </a:prstGeom>
            <a:solidFill>
              <a:srgbClr val="50E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  <a:defRPr/>
              </a:pPr>
              <a:endParaRPr lang="en-US" sz="1350" kern="1200" dirty="0">
                <a:solidFill>
                  <a:prstClr val="black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74" name="Rectangle 139">
              <a:extLst>
                <a:ext uri="{FF2B5EF4-FFF2-40B4-BE49-F238E27FC236}">
                  <a16:creationId xmlns:a16="http://schemas.microsoft.com/office/drawing/2014/main" id="{06724309-4AA7-C349-B736-17DDB469B0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2788" y="4492626"/>
              <a:ext cx="46038" cy="46038"/>
            </a:xfrm>
            <a:prstGeom prst="rect">
              <a:avLst/>
            </a:prstGeom>
            <a:solidFill>
              <a:srgbClr val="50E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  <a:defRPr/>
              </a:pPr>
              <a:endParaRPr lang="en-US" sz="1350" kern="1200" dirty="0">
                <a:solidFill>
                  <a:prstClr val="black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75" name="Rectangle 140">
              <a:extLst>
                <a:ext uri="{FF2B5EF4-FFF2-40B4-BE49-F238E27FC236}">
                  <a16:creationId xmlns:a16="http://schemas.microsoft.com/office/drawing/2014/main" id="{9807BC31-1660-D544-9F74-BCE3D6D6A0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0575" y="4492626"/>
              <a:ext cx="46038" cy="46038"/>
            </a:xfrm>
            <a:prstGeom prst="rect">
              <a:avLst/>
            </a:prstGeom>
            <a:solidFill>
              <a:srgbClr val="50E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  <a:defRPr/>
              </a:pPr>
              <a:endParaRPr lang="en-US" sz="1350" kern="1200" dirty="0">
                <a:solidFill>
                  <a:prstClr val="black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76" name="Rectangle 141">
              <a:extLst>
                <a:ext uri="{FF2B5EF4-FFF2-40B4-BE49-F238E27FC236}">
                  <a16:creationId xmlns:a16="http://schemas.microsoft.com/office/drawing/2014/main" id="{A0ACA3DC-0C2D-004A-8610-21A0A81118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2788" y="4568826"/>
              <a:ext cx="46038" cy="47625"/>
            </a:xfrm>
            <a:prstGeom prst="rect">
              <a:avLst/>
            </a:prstGeom>
            <a:solidFill>
              <a:srgbClr val="50E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  <a:defRPr/>
              </a:pPr>
              <a:endParaRPr lang="en-US" sz="1350" kern="1200" dirty="0">
                <a:solidFill>
                  <a:prstClr val="black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78" name="Rectangle 142">
              <a:extLst>
                <a:ext uri="{FF2B5EF4-FFF2-40B4-BE49-F238E27FC236}">
                  <a16:creationId xmlns:a16="http://schemas.microsoft.com/office/drawing/2014/main" id="{70904F03-96BF-404E-B39C-77908F9A0E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0575" y="4568826"/>
              <a:ext cx="46038" cy="47625"/>
            </a:xfrm>
            <a:prstGeom prst="rect">
              <a:avLst/>
            </a:prstGeom>
            <a:solidFill>
              <a:srgbClr val="50E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  <a:defRPr/>
              </a:pPr>
              <a:endParaRPr lang="en-US" sz="1350" kern="1200" dirty="0">
                <a:solidFill>
                  <a:prstClr val="black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80" name="Rectangle 143">
              <a:extLst>
                <a:ext uri="{FF2B5EF4-FFF2-40B4-BE49-F238E27FC236}">
                  <a16:creationId xmlns:a16="http://schemas.microsoft.com/office/drawing/2014/main" id="{7C14CEC9-B180-5C4B-919E-908A66CDD8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2788" y="4646613"/>
              <a:ext cx="46038" cy="47625"/>
            </a:xfrm>
            <a:prstGeom prst="rect">
              <a:avLst/>
            </a:prstGeom>
            <a:solidFill>
              <a:srgbClr val="50E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  <a:defRPr/>
              </a:pPr>
              <a:endParaRPr lang="en-US" sz="1350" kern="1200" dirty="0">
                <a:solidFill>
                  <a:prstClr val="black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82" name="Rectangle 144">
              <a:extLst>
                <a:ext uri="{FF2B5EF4-FFF2-40B4-BE49-F238E27FC236}">
                  <a16:creationId xmlns:a16="http://schemas.microsoft.com/office/drawing/2014/main" id="{99E15ECD-00B3-5542-99F0-70561EFA00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0575" y="4646613"/>
              <a:ext cx="46038" cy="47625"/>
            </a:xfrm>
            <a:prstGeom prst="rect">
              <a:avLst/>
            </a:prstGeom>
            <a:solidFill>
              <a:srgbClr val="50E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  <a:defRPr/>
              </a:pPr>
              <a:endParaRPr lang="en-US" sz="1350" kern="1200" dirty="0">
                <a:solidFill>
                  <a:prstClr val="black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83" name="Rectangle 145">
              <a:extLst>
                <a:ext uri="{FF2B5EF4-FFF2-40B4-BE49-F238E27FC236}">
                  <a16:creationId xmlns:a16="http://schemas.microsoft.com/office/drawing/2014/main" id="{AF5BF68F-D541-434F-96EE-CAA2D53736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2788" y="4724401"/>
              <a:ext cx="46038" cy="46038"/>
            </a:xfrm>
            <a:prstGeom prst="rect">
              <a:avLst/>
            </a:prstGeom>
            <a:solidFill>
              <a:srgbClr val="50E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  <a:defRPr/>
              </a:pPr>
              <a:endParaRPr lang="en-US" sz="1350" kern="1200" dirty="0">
                <a:solidFill>
                  <a:prstClr val="black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84" name="Rectangle 146">
              <a:extLst>
                <a:ext uri="{FF2B5EF4-FFF2-40B4-BE49-F238E27FC236}">
                  <a16:creationId xmlns:a16="http://schemas.microsoft.com/office/drawing/2014/main" id="{82049699-F57B-7B4A-8717-2CB1D0474F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0575" y="4724401"/>
              <a:ext cx="46038" cy="46038"/>
            </a:xfrm>
            <a:prstGeom prst="rect">
              <a:avLst/>
            </a:prstGeom>
            <a:solidFill>
              <a:srgbClr val="50E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  <a:defRPr/>
              </a:pPr>
              <a:endParaRPr lang="en-US" sz="1350" kern="1200" dirty="0">
                <a:solidFill>
                  <a:prstClr val="black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86" name="Rectangle 147">
              <a:extLst>
                <a:ext uri="{FF2B5EF4-FFF2-40B4-BE49-F238E27FC236}">
                  <a16:creationId xmlns:a16="http://schemas.microsoft.com/office/drawing/2014/main" id="{7FA5C9DF-6634-1F4D-A0AD-0E6D7E9645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4538" y="4848226"/>
              <a:ext cx="61913" cy="619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  <a:defRPr/>
              </a:pPr>
              <a:endParaRPr lang="en-US" sz="1350" kern="1200" dirty="0">
                <a:solidFill>
                  <a:prstClr val="black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90" name="Rectangle 148">
              <a:extLst>
                <a:ext uri="{FF2B5EF4-FFF2-40B4-BE49-F238E27FC236}">
                  <a16:creationId xmlns:a16="http://schemas.microsoft.com/office/drawing/2014/main" id="{1BB43E7D-BC84-8242-B121-34D6ADFB3A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438" y="4724401"/>
              <a:ext cx="46038" cy="46038"/>
            </a:xfrm>
            <a:prstGeom prst="rect">
              <a:avLst/>
            </a:prstGeom>
            <a:solidFill>
              <a:srgbClr val="0078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  <a:defRPr/>
              </a:pPr>
              <a:endParaRPr lang="en-US" sz="1350" kern="1200" dirty="0">
                <a:solidFill>
                  <a:prstClr val="black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91" name="Rectangle 149">
              <a:extLst>
                <a:ext uri="{FF2B5EF4-FFF2-40B4-BE49-F238E27FC236}">
                  <a16:creationId xmlns:a16="http://schemas.microsoft.com/office/drawing/2014/main" id="{F57B53D3-324C-7240-9596-6D2C95E7F0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8225" y="4724401"/>
              <a:ext cx="46038" cy="46038"/>
            </a:xfrm>
            <a:prstGeom prst="rect">
              <a:avLst/>
            </a:prstGeom>
            <a:solidFill>
              <a:srgbClr val="0078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  <a:defRPr/>
              </a:pPr>
              <a:endParaRPr lang="en-US" sz="1350" kern="1200" dirty="0">
                <a:solidFill>
                  <a:prstClr val="black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92" name="Rectangle 150">
              <a:extLst>
                <a:ext uri="{FF2B5EF4-FFF2-40B4-BE49-F238E27FC236}">
                  <a16:creationId xmlns:a16="http://schemas.microsoft.com/office/drawing/2014/main" id="{8AA1FAB3-3BF5-1B4D-AF1B-DA530643B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2188" y="4848226"/>
              <a:ext cx="61913" cy="619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  <a:defRPr/>
              </a:pPr>
              <a:endParaRPr lang="en-US" sz="1350" kern="1200" dirty="0">
                <a:solidFill>
                  <a:prstClr val="black"/>
                </a:solidFill>
                <a:latin typeface="Segoe UI"/>
                <a:ea typeface="+mn-ea"/>
                <a:cs typeface="+mn-cs"/>
              </a:endParaRPr>
            </a:p>
          </p:txBody>
        </p: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0EEEE1E9-3F24-F34B-AFA1-6F08A07CBE9B}"/>
              </a:ext>
            </a:extLst>
          </p:cNvPr>
          <p:cNvGrpSpPr/>
          <p:nvPr/>
        </p:nvGrpSpPr>
        <p:grpSpPr>
          <a:xfrm>
            <a:off x="8170955" y="3975304"/>
            <a:ext cx="523304" cy="320021"/>
            <a:chOff x="10877275" y="5746868"/>
            <a:chExt cx="606933" cy="371164"/>
          </a:xfrm>
        </p:grpSpPr>
        <p:sp>
          <p:nvSpPr>
            <p:cNvPr id="197" name="Freeform 196">
              <a:extLst>
                <a:ext uri="{FF2B5EF4-FFF2-40B4-BE49-F238E27FC236}">
                  <a16:creationId xmlns:a16="http://schemas.microsoft.com/office/drawing/2014/main" id="{438ECD3A-BBF2-1141-B46A-EDEF128A10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77275" y="5746868"/>
              <a:ext cx="452865" cy="343152"/>
            </a:xfrm>
            <a:custGeom>
              <a:avLst/>
              <a:gdLst>
                <a:gd name="T0" fmla="*/ 35 w 329"/>
                <a:gd name="T1" fmla="*/ 124 h 236"/>
                <a:gd name="T2" fmla="*/ 35 w 329"/>
                <a:gd name="T3" fmla="*/ 124 h 236"/>
                <a:gd name="T4" fmla="*/ 9 w 329"/>
                <a:gd name="T5" fmla="*/ 146 h 236"/>
                <a:gd name="T6" fmla="*/ 0 w 329"/>
                <a:gd name="T7" fmla="*/ 179 h 236"/>
                <a:gd name="T8" fmla="*/ 5 w 329"/>
                <a:gd name="T9" fmla="*/ 201 h 236"/>
                <a:gd name="T10" fmla="*/ 17 w 329"/>
                <a:gd name="T11" fmla="*/ 219 h 236"/>
                <a:gd name="T12" fmla="*/ 36 w 329"/>
                <a:gd name="T13" fmla="*/ 232 h 236"/>
                <a:gd name="T14" fmla="*/ 57 w 329"/>
                <a:gd name="T15" fmla="*/ 236 h 236"/>
                <a:gd name="T16" fmla="*/ 85 w 329"/>
                <a:gd name="T17" fmla="*/ 236 h 236"/>
                <a:gd name="T18" fmla="*/ 80 w 329"/>
                <a:gd name="T19" fmla="*/ 219 h 236"/>
                <a:gd name="T20" fmla="*/ 79 w 329"/>
                <a:gd name="T21" fmla="*/ 202 h 236"/>
                <a:gd name="T22" fmla="*/ 83 w 329"/>
                <a:gd name="T23" fmla="*/ 176 h 236"/>
                <a:gd name="T24" fmla="*/ 96 w 329"/>
                <a:gd name="T25" fmla="*/ 155 h 236"/>
                <a:gd name="T26" fmla="*/ 115 w 329"/>
                <a:gd name="T27" fmla="*/ 139 h 236"/>
                <a:gd name="T28" fmla="*/ 140 w 329"/>
                <a:gd name="T29" fmla="*/ 130 h 236"/>
                <a:gd name="T30" fmla="*/ 140 w 329"/>
                <a:gd name="T31" fmla="*/ 130 h 236"/>
                <a:gd name="T32" fmla="*/ 153 w 329"/>
                <a:gd name="T33" fmla="*/ 100 h 236"/>
                <a:gd name="T34" fmla="*/ 174 w 329"/>
                <a:gd name="T35" fmla="*/ 76 h 236"/>
                <a:gd name="T36" fmla="*/ 201 w 329"/>
                <a:gd name="T37" fmla="*/ 61 h 236"/>
                <a:gd name="T38" fmla="*/ 233 w 329"/>
                <a:gd name="T39" fmla="*/ 55 h 236"/>
                <a:gd name="T40" fmla="*/ 252 w 329"/>
                <a:gd name="T41" fmla="*/ 58 h 236"/>
                <a:gd name="T42" fmla="*/ 270 w 329"/>
                <a:gd name="T43" fmla="*/ 64 h 236"/>
                <a:gd name="T44" fmla="*/ 286 w 329"/>
                <a:gd name="T45" fmla="*/ 74 h 236"/>
                <a:gd name="T46" fmla="*/ 299 w 329"/>
                <a:gd name="T47" fmla="*/ 89 h 236"/>
                <a:gd name="T48" fmla="*/ 314 w 329"/>
                <a:gd name="T49" fmla="*/ 83 h 236"/>
                <a:gd name="T50" fmla="*/ 329 w 329"/>
                <a:gd name="T51" fmla="*/ 82 h 236"/>
                <a:gd name="T52" fmla="*/ 319 w 329"/>
                <a:gd name="T53" fmla="*/ 50 h 236"/>
                <a:gd name="T54" fmla="*/ 298 w 329"/>
                <a:gd name="T55" fmla="*/ 24 h 236"/>
                <a:gd name="T56" fmla="*/ 269 w 329"/>
                <a:gd name="T57" fmla="*/ 6 h 236"/>
                <a:gd name="T58" fmla="*/ 235 w 329"/>
                <a:gd name="T59" fmla="*/ 0 h 236"/>
                <a:gd name="T60" fmla="*/ 211 w 329"/>
                <a:gd name="T61" fmla="*/ 3 h 236"/>
                <a:gd name="T62" fmla="*/ 190 w 329"/>
                <a:gd name="T63" fmla="*/ 13 h 236"/>
                <a:gd name="T64" fmla="*/ 171 w 329"/>
                <a:gd name="T65" fmla="*/ 28 h 236"/>
                <a:gd name="T66" fmla="*/ 157 w 329"/>
                <a:gd name="T67" fmla="*/ 47 h 236"/>
                <a:gd name="T68" fmla="*/ 149 w 329"/>
                <a:gd name="T69" fmla="*/ 44 h 236"/>
                <a:gd name="T70" fmla="*/ 140 w 329"/>
                <a:gd name="T71" fmla="*/ 41 h 236"/>
                <a:gd name="T72" fmla="*/ 131 w 329"/>
                <a:gd name="T73" fmla="*/ 39 h 236"/>
                <a:gd name="T74" fmla="*/ 123 w 329"/>
                <a:gd name="T75" fmla="*/ 38 h 236"/>
                <a:gd name="T76" fmla="*/ 95 w 329"/>
                <a:gd name="T77" fmla="*/ 44 h 236"/>
                <a:gd name="T78" fmla="*/ 72 w 329"/>
                <a:gd name="T79" fmla="*/ 60 h 236"/>
                <a:gd name="T80" fmla="*/ 57 w 329"/>
                <a:gd name="T81" fmla="*/ 84 h 236"/>
                <a:gd name="T82" fmla="*/ 52 w 329"/>
                <a:gd name="T83" fmla="*/ 112 h 236"/>
                <a:gd name="T84" fmla="*/ 52 w 329"/>
                <a:gd name="T85" fmla="*/ 116 h 236"/>
                <a:gd name="T86" fmla="*/ 52 w 329"/>
                <a:gd name="T87" fmla="*/ 120 h 236"/>
                <a:gd name="T88" fmla="*/ 43 w 329"/>
                <a:gd name="T89" fmla="*/ 121 h 236"/>
                <a:gd name="T90" fmla="*/ 35 w 329"/>
                <a:gd name="T91" fmla="*/ 12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9" h="236">
                  <a:moveTo>
                    <a:pt x="35" y="124"/>
                  </a:moveTo>
                  <a:lnTo>
                    <a:pt x="35" y="124"/>
                  </a:lnTo>
                  <a:cubicBezTo>
                    <a:pt x="23" y="129"/>
                    <a:pt x="14" y="136"/>
                    <a:pt x="9" y="146"/>
                  </a:cubicBezTo>
                  <a:cubicBezTo>
                    <a:pt x="3" y="155"/>
                    <a:pt x="0" y="166"/>
                    <a:pt x="0" y="179"/>
                  </a:cubicBezTo>
                  <a:cubicBezTo>
                    <a:pt x="0" y="186"/>
                    <a:pt x="2" y="194"/>
                    <a:pt x="5" y="201"/>
                  </a:cubicBezTo>
                  <a:cubicBezTo>
                    <a:pt x="8" y="207"/>
                    <a:pt x="12" y="214"/>
                    <a:pt x="17" y="219"/>
                  </a:cubicBezTo>
                  <a:cubicBezTo>
                    <a:pt x="23" y="224"/>
                    <a:pt x="29" y="228"/>
                    <a:pt x="36" y="232"/>
                  </a:cubicBezTo>
                  <a:cubicBezTo>
                    <a:pt x="43" y="235"/>
                    <a:pt x="50" y="236"/>
                    <a:pt x="57" y="236"/>
                  </a:cubicBezTo>
                  <a:lnTo>
                    <a:pt x="85" y="236"/>
                  </a:lnTo>
                  <a:cubicBezTo>
                    <a:pt x="83" y="231"/>
                    <a:pt x="81" y="225"/>
                    <a:pt x="80" y="219"/>
                  </a:cubicBezTo>
                  <a:cubicBezTo>
                    <a:pt x="79" y="214"/>
                    <a:pt x="79" y="208"/>
                    <a:pt x="79" y="202"/>
                  </a:cubicBezTo>
                  <a:cubicBezTo>
                    <a:pt x="79" y="192"/>
                    <a:pt x="80" y="184"/>
                    <a:pt x="83" y="176"/>
                  </a:cubicBezTo>
                  <a:cubicBezTo>
                    <a:pt x="86" y="168"/>
                    <a:pt x="90" y="161"/>
                    <a:pt x="96" y="155"/>
                  </a:cubicBezTo>
                  <a:cubicBezTo>
                    <a:pt x="101" y="148"/>
                    <a:pt x="108" y="143"/>
                    <a:pt x="115" y="139"/>
                  </a:cubicBezTo>
                  <a:cubicBezTo>
                    <a:pt x="123" y="135"/>
                    <a:pt x="131" y="132"/>
                    <a:pt x="140" y="130"/>
                  </a:cubicBezTo>
                  <a:lnTo>
                    <a:pt x="140" y="130"/>
                  </a:lnTo>
                  <a:cubicBezTo>
                    <a:pt x="143" y="119"/>
                    <a:pt x="147" y="109"/>
                    <a:pt x="153" y="100"/>
                  </a:cubicBezTo>
                  <a:cubicBezTo>
                    <a:pt x="159" y="91"/>
                    <a:pt x="166" y="83"/>
                    <a:pt x="174" y="76"/>
                  </a:cubicBezTo>
                  <a:cubicBezTo>
                    <a:pt x="182" y="70"/>
                    <a:pt x="191" y="65"/>
                    <a:pt x="201" y="61"/>
                  </a:cubicBezTo>
                  <a:cubicBezTo>
                    <a:pt x="211" y="57"/>
                    <a:pt x="222" y="55"/>
                    <a:pt x="233" y="55"/>
                  </a:cubicBezTo>
                  <a:cubicBezTo>
                    <a:pt x="240" y="55"/>
                    <a:pt x="246" y="56"/>
                    <a:pt x="252" y="58"/>
                  </a:cubicBezTo>
                  <a:cubicBezTo>
                    <a:pt x="259" y="59"/>
                    <a:pt x="265" y="61"/>
                    <a:pt x="270" y="64"/>
                  </a:cubicBezTo>
                  <a:cubicBezTo>
                    <a:pt x="276" y="67"/>
                    <a:pt x="281" y="70"/>
                    <a:pt x="286" y="74"/>
                  </a:cubicBezTo>
                  <a:cubicBezTo>
                    <a:pt x="291" y="78"/>
                    <a:pt x="295" y="83"/>
                    <a:pt x="299" y="89"/>
                  </a:cubicBezTo>
                  <a:cubicBezTo>
                    <a:pt x="303" y="86"/>
                    <a:pt x="308" y="84"/>
                    <a:pt x="314" y="83"/>
                  </a:cubicBezTo>
                  <a:cubicBezTo>
                    <a:pt x="319" y="83"/>
                    <a:pt x="324" y="82"/>
                    <a:pt x="329" y="82"/>
                  </a:cubicBezTo>
                  <a:cubicBezTo>
                    <a:pt x="328" y="71"/>
                    <a:pt x="324" y="60"/>
                    <a:pt x="319" y="50"/>
                  </a:cubicBezTo>
                  <a:cubicBezTo>
                    <a:pt x="313" y="40"/>
                    <a:pt x="306" y="31"/>
                    <a:pt x="298" y="24"/>
                  </a:cubicBezTo>
                  <a:cubicBezTo>
                    <a:pt x="289" y="16"/>
                    <a:pt x="280" y="10"/>
                    <a:pt x="269" y="6"/>
                  </a:cubicBezTo>
                  <a:cubicBezTo>
                    <a:pt x="258" y="2"/>
                    <a:pt x="247" y="0"/>
                    <a:pt x="235" y="0"/>
                  </a:cubicBezTo>
                  <a:cubicBezTo>
                    <a:pt x="227" y="0"/>
                    <a:pt x="219" y="1"/>
                    <a:pt x="211" y="3"/>
                  </a:cubicBezTo>
                  <a:cubicBezTo>
                    <a:pt x="204" y="5"/>
                    <a:pt x="196" y="9"/>
                    <a:pt x="190" y="13"/>
                  </a:cubicBezTo>
                  <a:cubicBezTo>
                    <a:pt x="183" y="17"/>
                    <a:pt x="177" y="22"/>
                    <a:pt x="171" y="28"/>
                  </a:cubicBezTo>
                  <a:cubicBezTo>
                    <a:pt x="166" y="34"/>
                    <a:pt x="161" y="40"/>
                    <a:pt x="157" y="47"/>
                  </a:cubicBezTo>
                  <a:cubicBezTo>
                    <a:pt x="155" y="46"/>
                    <a:pt x="152" y="45"/>
                    <a:pt x="149" y="44"/>
                  </a:cubicBezTo>
                  <a:cubicBezTo>
                    <a:pt x="146" y="42"/>
                    <a:pt x="143" y="41"/>
                    <a:pt x="140" y="41"/>
                  </a:cubicBezTo>
                  <a:cubicBezTo>
                    <a:pt x="137" y="40"/>
                    <a:pt x="134" y="39"/>
                    <a:pt x="131" y="39"/>
                  </a:cubicBezTo>
                  <a:cubicBezTo>
                    <a:pt x="128" y="39"/>
                    <a:pt x="125" y="38"/>
                    <a:pt x="123" y="38"/>
                  </a:cubicBezTo>
                  <a:cubicBezTo>
                    <a:pt x="113" y="38"/>
                    <a:pt x="103" y="40"/>
                    <a:pt x="95" y="44"/>
                  </a:cubicBezTo>
                  <a:cubicBezTo>
                    <a:pt x="86" y="48"/>
                    <a:pt x="79" y="54"/>
                    <a:pt x="72" y="60"/>
                  </a:cubicBezTo>
                  <a:cubicBezTo>
                    <a:pt x="66" y="67"/>
                    <a:pt x="61" y="75"/>
                    <a:pt x="57" y="84"/>
                  </a:cubicBezTo>
                  <a:cubicBezTo>
                    <a:pt x="54" y="93"/>
                    <a:pt x="52" y="102"/>
                    <a:pt x="52" y="112"/>
                  </a:cubicBezTo>
                  <a:cubicBezTo>
                    <a:pt x="52" y="113"/>
                    <a:pt x="52" y="114"/>
                    <a:pt x="52" y="116"/>
                  </a:cubicBezTo>
                  <a:cubicBezTo>
                    <a:pt x="52" y="117"/>
                    <a:pt x="52" y="118"/>
                    <a:pt x="52" y="120"/>
                  </a:cubicBezTo>
                  <a:cubicBezTo>
                    <a:pt x="49" y="120"/>
                    <a:pt x="46" y="120"/>
                    <a:pt x="43" y="121"/>
                  </a:cubicBezTo>
                  <a:cubicBezTo>
                    <a:pt x="40" y="122"/>
                    <a:pt x="38" y="123"/>
                    <a:pt x="35" y="124"/>
                  </a:cubicBezTo>
                  <a:close/>
                </a:path>
              </a:pathLst>
            </a:custGeom>
            <a:solidFill>
              <a:srgbClr val="50E6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  <a:defRPr/>
              </a:pPr>
              <a:endParaRPr lang="en-US" sz="1350" dirty="0">
                <a:solidFill>
                  <a:prstClr val="black"/>
                </a:solidFill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98" name="Freeform 197">
              <a:extLst>
                <a:ext uri="{FF2B5EF4-FFF2-40B4-BE49-F238E27FC236}">
                  <a16:creationId xmlns:a16="http://schemas.microsoft.com/office/drawing/2014/main" id="{38A102BF-33D5-1D46-A56F-E823336A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31343" y="5868255"/>
              <a:ext cx="452865" cy="249777"/>
            </a:xfrm>
            <a:custGeom>
              <a:avLst/>
              <a:gdLst>
                <a:gd name="T0" fmla="*/ 270 w 313"/>
                <a:gd name="T1" fmla="*/ 60 h 172"/>
                <a:gd name="T2" fmla="*/ 270 w 313"/>
                <a:gd name="T3" fmla="*/ 60 h 172"/>
                <a:gd name="T4" fmla="*/ 260 w 313"/>
                <a:gd name="T5" fmla="*/ 43 h 172"/>
                <a:gd name="T6" fmla="*/ 243 w 313"/>
                <a:gd name="T7" fmla="*/ 31 h 172"/>
                <a:gd name="T8" fmla="*/ 207 w 313"/>
                <a:gd name="T9" fmla="*/ 29 h 172"/>
                <a:gd name="T10" fmla="*/ 193 w 313"/>
                <a:gd name="T11" fmla="*/ 34 h 172"/>
                <a:gd name="T12" fmla="*/ 187 w 313"/>
                <a:gd name="T13" fmla="*/ 37 h 172"/>
                <a:gd name="T14" fmla="*/ 183 w 313"/>
                <a:gd name="T15" fmla="*/ 31 h 172"/>
                <a:gd name="T16" fmla="*/ 159 w 313"/>
                <a:gd name="T17" fmla="*/ 8 h 172"/>
                <a:gd name="T18" fmla="*/ 127 w 313"/>
                <a:gd name="T19" fmla="*/ 0 h 172"/>
                <a:gd name="T20" fmla="*/ 108 w 313"/>
                <a:gd name="T21" fmla="*/ 3 h 172"/>
                <a:gd name="T22" fmla="*/ 89 w 313"/>
                <a:gd name="T23" fmla="*/ 11 h 172"/>
                <a:gd name="T24" fmla="*/ 74 w 313"/>
                <a:gd name="T25" fmla="*/ 25 h 172"/>
                <a:gd name="T26" fmla="*/ 63 w 313"/>
                <a:gd name="T27" fmla="*/ 44 h 172"/>
                <a:gd name="T28" fmla="*/ 58 w 313"/>
                <a:gd name="T29" fmla="*/ 65 h 172"/>
                <a:gd name="T30" fmla="*/ 58 w 313"/>
                <a:gd name="T31" fmla="*/ 71 h 172"/>
                <a:gd name="T32" fmla="*/ 51 w 313"/>
                <a:gd name="T33" fmla="*/ 72 h 172"/>
                <a:gd name="T34" fmla="*/ 31 w 313"/>
                <a:gd name="T35" fmla="*/ 75 h 172"/>
                <a:gd name="T36" fmla="*/ 15 w 313"/>
                <a:gd name="T37" fmla="*/ 85 h 172"/>
                <a:gd name="T38" fmla="*/ 4 w 313"/>
                <a:gd name="T39" fmla="*/ 99 h 172"/>
                <a:gd name="T40" fmla="*/ 0 w 313"/>
                <a:gd name="T41" fmla="*/ 118 h 172"/>
                <a:gd name="T42" fmla="*/ 4 w 313"/>
                <a:gd name="T43" fmla="*/ 141 h 172"/>
                <a:gd name="T44" fmla="*/ 14 w 313"/>
                <a:gd name="T45" fmla="*/ 158 h 172"/>
                <a:gd name="T46" fmla="*/ 30 w 313"/>
                <a:gd name="T47" fmla="*/ 168 h 172"/>
                <a:gd name="T48" fmla="*/ 53 w 313"/>
                <a:gd name="T49" fmla="*/ 172 h 172"/>
                <a:gd name="T50" fmla="*/ 279 w 313"/>
                <a:gd name="T51" fmla="*/ 172 h 172"/>
                <a:gd name="T52" fmla="*/ 292 w 313"/>
                <a:gd name="T53" fmla="*/ 169 h 172"/>
                <a:gd name="T54" fmla="*/ 303 w 313"/>
                <a:gd name="T55" fmla="*/ 160 h 172"/>
                <a:gd name="T56" fmla="*/ 311 w 313"/>
                <a:gd name="T57" fmla="*/ 147 h 172"/>
                <a:gd name="T58" fmla="*/ 313 w 313"/>
                <a:gd name="T59" fmla="*/ 133 h 172"/>
                <a:gd name="T60" fmla="*/ 311 w 313"/>
                <a:gd name="T61" fmla="*/ 119 h 172"/>
                <a:gd name="T62" fmla="*/ 304 w 313"/>
                <a:gd name="T63" fmla="*/ 107 h 172"/>
                <a:gd name="T64" fmla="*/ 294 w 313"/>
                <a:gd name="T65" fmla="*/ 98 h 172"/>
                <a:gd name="T66" fmla="*/ 281 w 313"/>
                <a:gd name="T67" fmla="*/ 94 h 172"/>
                <a:gd name="T68" fmla="*/ 273 w 313"/>
                <a:gd name="T69" fmla="*/ 94 h 172"/>
                <a:gd name="T70" fmla="*/ 274 w 313"/>
                <a:gd name="T71" fmla="*/ 82 h 172"/>
                <a:gd name="T72" fmla="*/ 270 w 313"/>
                <a:gd name="T73" fmla="*/ 6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13" h="172">
                  <a:moveTo>
                    <a:pt x="270" y="60"/>
                  </a:moveTo>
                  <a:lnTo>
                    <a:pt x="270" y="60"/>
                  </a:lnTo>
                  <a:cubicBezTo>
                    <a:pt x="268" y="53"/>
                    <a:pt x="264" y="47"/>
                    <a:pt x="260" y="43"/>
                  </a:cubicBezTo>
                  <a:cubicBezTo>
                    <a:pt x="255" y="38"/>
                    <a:pt x="250" y="34"/>
                    <a:pt x="243" y="31"/>
                  </a:cubicBezTo>
                  <a:cubicBezTo>
                    <a:pt x="233" y="27"/>
                    <a:pt x="222" y="25"/>
                    <a:pt x="207" y="29"/>
                  </a:cubicBezTo>
                  <a:cubicBezTo>
                    <a:pt x="201" y="30"/>
                    <a:pt x="197" y="32"/>
                    <a:pt x="193" y="34"/>
                  </a:cubicBezTo>
                  <a:lnTo>
                    <a:pt x="187" y="37"/>
                  </a:lnTo>
                  <a:lnTo>
                    <a:pt x="183" y="31"/>
                  </a:lnTo>
                  <a:cubicBezTo>
                    <a:pt x="176" y="21"/>
                    <a:pt x="168" y="14"/>
                    <a:pt x="159" y="8"/>
                  </a:cubicBezTo>
                  <a:cubicBezTo>
                    <a:pt x="150" y="3"/>
                    <a:pt x="139" y="0"/>
                    <a:pt x="127" y="0"/>
                  </a:cubicBezTo>
                  <a:cubicBezTo>
                    <a:pt x="121" y="0"/>
                    <a:pt x="114" y="1"/>
                    <a:pt x="108" y="3"/>
                  </a:cubicBezTo>
                  <a:cubicBezTo>
                    <a:pt x="101" y="4"/>
                    <a:pt x="94" y="7"/>
                    <a:pt x="89" y="11"/>
                  </a:cubicBezTo>
                  <a:cubicBezTo>
                    <a:pt x="83" y="15"/>
                    <a:pt x="78" y="20"/>
                    <a:pt x="74" y="25"/>
                  </a:cubicBezTo>
                  <a:cubicBezTo>
                    <a:pt x="69" y="31"/>
                    <a:pt x="66" y="37"/>
                    <a:pt x="63" y="44"/>
                  </a:cubicBezTo>
                  <a:cubicBezTo>
                    <a:pt x="60" y="50"/>
                    <a:pt x="59" y="57"/>
                    <a:pt x="58" y="65"/>
                  </a:cubicBezTo>
                  <a:lnTo>
                    <a:pt x="58" y="71"/>
                  </a:lnTo>
                  <a:lnTo>
                    <a:pt x="51" y="72"/>
                  </a:lnTo>
                  <a:cubicBezTo>
                    <a:pt x="44" y="72"/>
                    <a:pt x="37" y="73"/>
                    <a:pt x="31" y="75"/>
                  </a:cubicBezTo>
                  <a:cubicBezTo>
                    <a:pt x="25" y="77"/>
                    <a:pt x="20" y="81"/>
                    <a:pt x="15" y="85"/>
                  </a:cubicBezTo>
                  <a:cubicBezTo>
                    <a:pt x="11" y="89"/>
                    <a:pt x="7" y="93"/>
                    <a:pt x="4" y="99"/>
                  </a:cubicBezTo>
                  <a:cubicBezTo>
                    <a:pt x="2" y="104"/>
                    <a:pt x="0" y="111"/>
                    <a:pt x="0" y="118"/>
                  </a:cubicBezTo>
                  <a:cubicBezTo>
                    <a:pt x="0" y="127"/>
                    <a:pt x="2" y="134"/>
                    <a:pt x="4" y="141"/>
                  </a:cubicBezTo>
                  <a:cubicBezTo>
                    <a:pt x="6" y="147"/>
                    <a:pt x="10" y="153"/>
                    <a:pt x="14" y="158"/>
                  </a:cubicBezTo>
                  <a:cubicBezTo>
                    <a:pt x="18" y="162"/>
                    <a:pt x="24" y="166"/>
                    <a:pt x="30" y="168"/>
                  </a:cubicBezTo>
                  <a:cubicBezTo>
                    <a:pt x="37" y="171"/>
                    <a:pt x="44" y="172"/>
                    <a:pt x="53" y="172"/>
                  </a:cubicBezTo>
                  <a:lnTo>
                    <a:pt x="279" y="172"/>
                  </a:lnTo>
                  <a:cubicBezTo>
                    <a:pt x="284" y="172"/>
                    <a:pt x="288" y="171"/>
                    <a:pt x="292" y="169"/>
                  </a:cubicBezTo>
                  <a:cubicBezTo>
                    <a:pt x="296" y="166"/>
                    <a:pt x="300" y="164"/>
                    <a:pt x="303" y="160"/>
                  </a:cubicBezTo>
                  <a:cubicBezTo>
                    <a:pt x="306" y="156"/>
                    <a:pt x="309" y="152"/>
                    <a:pt x="311" y="147"/>
                  </a:cubicBezTo>
                  <a:cubicBezTo>
                    <a:pt x="312" y="143"/>
                    <a:pt x="313" y="138"/>
                    <a:pt x="313" y="133"/>
                  </a:cubicBezTo>
                  <a:cubicBezTo>
                    <a:pt x="313" y="128"/>
                    <a:pt x="312" y="123"/>
                    <a:pt x="311" y="119"/>
                  </a:cubicBezTo>
                  <a:cubicBezTo>
                    <a:pt x="309" y="114"/>
                    <a:pt x="307" y="110"/>
                    <a:pt x="304" y="107"/>
                  </a:cubicBezTo>
                  <a:cubicBezTo>
                    <a:pt x="302" y="103"/>
                    <a:pt x="298" y="100"/>
                    <a:pt x="294" y="98"/>
                  </a:cubicBezTo>
                  <a:cubicBezTo>
                    <a:pt x="290" y="96"/>
                    <a:pt x="286" y="95"/>
                    <a:pt x="281" y="94"/>
                  </a:cubicBezTo>
                  <a:lnTo>
                    <a:pt x="273" y="94"/>
                  </a:lnTo>
                  <a:lnTo>
                    <a:pt x="274" y="82"/>
                  </a:lnTo>
                  <a:cubicBezTo>
                    <a:pt x="274" y="74"/>
                    <a:pt x="273" y="67"/>
                    <a:pt x="270" y="60"/>
                  </a:cubicBezTo>
                  <a:close/>
                </a:path>
              </a:pathLst>
            </a:custGeom>
            <a:solidFill>
              <a:srgbClr val="0078D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  <a:defRPr/>
              </a:pPr>
              <a:endParaRPr lang="en-US" sz="1350" dirty="0">
                <a:solidFill>
                  <a:prstClr val="black"/>
                </a:solidFill>
                <a:latin typeface="Segoe UI"/>
                <a:ea typeface="+mn-ea"/>
                <a:cs typeface="+mn-cs"/>
              </a:endParaRPr>
            </a:p>
          </p:txBody>
        </p:sp>
      </p:grpSp>
      <p:sp>
        <p:nvSpPr>
          <p:cNvPr id="108" name="TextBox 107">
            <a:extLst>
              <a:ext uri="{FF2B5EF4-FFF2-40B4-BE49-F238E27FC236}">
                <a16:creationId xmlns:a16="http://schemas.microsoft.com/office/drawing/2014/main" id="{516D1ACE-D0E0-496A-954E-A96784C96ACE}"/>
              </a:ext>
            </a:extLst>
          </p:cNvPr>
          <p:cNvSpPr txBox="1"/>
          <p:nvPr/>
        </p:nvSpPr>
        <p:spPr>
          <a:xfrm>
            <a:off x="59827" y="4774346"/>
            <a:ext cx="7682696" cy="299559"/>
          </a:xfrm>
          <a:prstGeom prst="rect">
            <a:avLst/>
          </a:prstGeom>
          <a:noFill/>
        </p:spPr>
        <p:txBody>
          <a:bodyPr wrap="square" lIns="68570" tIns="34285" rIns="68570" bIns="34285" rtlCol="0">
            <a:spAutoFit/>
          </a:bodyPr>
          <a:lstStyle/>
          <a:p>
            <a:pPr defTabSz="685669">
              <a:lnSpc>
                <a:spcPct val="90000"/>
              </a:lnSpc>
              <a:spcAft>
                <a:spcPts val="450"/>
              </a:spcAft>
              <a:buClrTx/>
              <a:defRPr/>
            </a:pPr>
            <a:r>
              <a:rPr lang="en-US" sz="600" kern="1200" dirty="0">
                <a:solidFill>
                  <a:srgbClr val="757575"/>
                </a:solidFill>
                <a:latin typeface="Segoe UI"/>
                <a:ea typeface="+mn-ea"/>
                <a:cs typeface="+mn-cs"/>
              </a:rPr>
              <a:t>All TPC Claims as 11/3/2019.</a:t>
            </a:r>
          </a:p>
          <a:p>
            <a:pPr defTabSz="685669">
              <a:lnSpc>
                <a:spcPct val="90000"/>
              </a:lnSpc>
              <a:spcAft>
                <a:spcPts val="450"/>
              </a:spcAft>
              <a:defRPr/>
            </a:pPr>
            <a:r>
              <a:rPr lang="en-US" sz="600" kern="1200" baseline="30000" dirty="0">
                <a:solidFill>
                  <a:srgbClr val="757575"/>
                </a:solidFill>
                <a:latin typeface="Segoe UI"/>
                <a:ea typeface="+mn-ea"/>
                <a:cs typeface="+mn-cs"/>
              </a:rPr>
              <a:t>1 </a:t>
            </a:r>
            <a:r>
              <a:rPr lang="en-US" sz="600" kern="1200" dirty="0">
                <a:solidFill>
                  <a:srgbClr val="757575"/>
                </a:solidFill>
                <a:latin typeface="Segoe UI"/>
                <a:ea typeface="+mn-ea"/>
                <a:cs typeface="+mn-cs"/>
                <a:hlinkClick r:id="rId9"/>
              </a:rPr>
              <a:t>http://www.tpc.org/4081</a:t>
            </a:r>
            <a:r>
              <a:rPr lang="en-US" sz="600" kern="1200" dirty="0">
                <a:solidFill>
                  <a:srgbClr val="757575"/>
                </a:solidFill>
                <a:latin typeface="Segoe UI"/>
                <a:ea typeface="+mn-ea"/>
                <a:cs typeface="+mn-cs"/>
              </a:rPr>
              <a:t>; </a:t>
            </a:r>
            <a:r>
              <a:rPr lang="en-US" sz="600" kern="1200" baseline="30000" dirty="0">
                <a:solidFill>
                  <a:srgbClr val="757575"/>
                </a:solidFill>
                <a:latin typeface="Segoe UI"/>
                <a:ea typeface="+mn-ea"/>
                <a:cs typeface="+mn-cs"/>
              </a:rPr>
              <a:t>2 </a:t>
            </a:r>
            <a:r>
              <a:rPr lang="en-US" sz="600" kern="1200" dirty="0">
                <a:solidFill>
                  <a:srgbClr val="757575"/>
                </a:solidFill>
                <a:latin typeface="Segoe UI"/>
                <a:ea typeface="+mn-ea"/>
                <a:cs typeface="+mn-cs"/>
                <a:hlinkClick r:id="rId10"/>
              </a:rPr>
              <a:t>http://www.tpc.org/3331</a:t>
            </a:r>
            <a:r>
              <a:rPr lang="en-US" sz="600" kern="1200" dirty="0">
                <a:solidFill>
                  <a:srgbClr val="757575"/>
                </a:solidFill>
                <a:latin typeface="Segoe UI"/>
                <a:ea typeface="+mn-ea"/>
                <a:cs typeface="+mn-cs"/>
              </a:rPr>
              <a:t>; </a:t>
            </a:r>
            <a:r>
              <a:rPr lang="en-US" sz="600" baseline="30000" dirty="0">
                <a:solidFill>
                  <a:srgbClr val="757575"/>
                </a:solidFill>
                <a:latin typeface="Segoe UI"/>
              </a:rPr>
              <a:t>3</a:t>
            </a:r>
            <a:r>
              <a:rPr lang="en-US" sz="600" kern="1200" baseline="30000" dirty="0">
                <a:solidFill>
                  <a:srgbClr val="757575"/>
                </a:solidFill>
                <a:latin typeface="Segoe UI"/>
                <a:ea typeface="+mn-ea"/>
                <a:cs typeface="+mn-cs"/>
              </a:rPr>
              <a:t> </a:t>
            </a:r>
            <a:r>
              <a:rPr lang="en-US" sz="600" dirty="0">
                <a:solidFill>
                  <a:srgbClr val="757575"/>
                </a:solidFill>
                <a:latin typeface="Segoe UI"/>
                <a:hlinkClick r:id="rId11"/>
              </a:rPr>
              <a:t>http://www.tpc.org/3336</a:t>
            </a:r>
            <a:r>
              <a:rPr lang="en-US" sz="600" dirty="0">
                <a:solidFill>
                  <a:srgbClr val="757575"/>
                </a:solidFill>
                <a:latin typeface="Segoe UI"/>
              </a:rPr>
              <a:t> </a:t>
            </a:r>
            <a:r>
              <a:rPr lang="en-US" sz="600" kern="1200" baseline="30000" dirty="0">
                <a:solidFill>
                  <a:srgbClr val="757575"/>
                </a:solidFill>
                <a:latin typeface="Segoe UI"/>
                <a:ea typeface="+mn-ea"/>
                <a:cs typeface="+mn-cs"/>
              </a:rPr>
              <a:t>4</a:t>
            </a:r>
            <a:r>
              <a:rPr lang="en-US" sz="600" baseline="30000" dirty="0">
                <a:solidFill>
                  <a:srgbClr val="757575"/>
                </a:solidFill>
              </a:rPr>
              <a:t> </a:t>
            </a:r>
            <a:r>
              <a:rPr lang="en-US" sz="600" dirty="0">
                <a:solidFill>
                  <a:srgbClr val="757575"/>
                </a:solidFill>
                <a:hlinkClick r:id="rId12"/>
              </a:rPr>
              <a:t>http://www.tpc.org/3337 </a:t>
            </a:r>
            <a:r>
              <a:rPr lang="en-US" sz="600" baseline="30000" dirty="0">
                <a:solidFill>
                  <a:srgbClr val="757575"/>
                </a:solidFill>
                <a:latin typeface="Segoe UI"/>
              </a:rPr>
              <a:t>5</a:t>
            </a:r>
            <a:r>
              <a:rPr lang="en-US" sz="600" kern="1200" baseline="30000" dirty="0">
                <a:solidFill>
                  <a:srgbClr val="757575"/>
                </a:solidFill>
                <a:latin typeface="Segoe UI"/>
                <a:ea typeface="+mn-ea"/>
                <a:cs typeface="+mn-cs"/>
              </a:rPr>
              <a:t> </a:t>
            </a:r>
            <a:r>
              <a:rPr lang="en-US" sz="600" dirty="0">
                <a:solidFill>
                  <a:srgbClr val="757575"/>
                </a:solidFill>
                <a:latin typeface="Segoe UI"/>
                <a:hlinkClick r:id="rId13"/>
              </a:rPr>
              <a:t>http://www.tpc.org/3345</a:t>
            </a:r>
            <a:r>
              <a:rPr lang="en-US" sz="600" dirty="0">
                <a:solidFill>
                  <a:srgbClr val="757575"/>
                </a:solidFill>
                <a:latin typeface="Segoe UI"/>
              </a:rPr>
              <a:t> </a:t>
            </a:r>
            <a:r>
              <a:rPr lang="en-US" sz="600" kern="1200" dirty="0">
                <a:solidFill>
                  <a:srgbClr val="757575"/>
                </a:solidFill>
                <a:latin typeface="Segoe UI"/>
                <a:ea typeface="+mn-ea"/>
                <a:cs typeface="+mn-cs"/>
              </a:rPr>
              <a:t>; </a:t>
            </a:r>
            <a:r>
              <a:rPr lang="en-US" sz="600" baseline="30000" dirty="0">
                <a:solidFill>
                  <a:srgbClr val="757575"/>
                </a:solidFill>
                <a:latin typeface="Segoe UI"/>
              </a:rPr>
              <a:t>6</a:t>
            </a:r>
            <a:r>
              <a:rPr lang="en-US" sz="600" kern="1200" baseline="30000" dirty="0">
                <a:solidFill>
                  <a:srgbClr val="757575"/>
                </a:solidFill>
                <a:latin typeface="Segoe UI"/>
                <a:ea typeface="+mn-ea"/>
                <a:cs typeface="+mn-cs"/>
              </a:rPr>
              <a:t> </a:t>
            </a:r>
            <a:r>
              <a:rPr lang="en-US" sz="600" kern="1200" dirty="0">
                <a:solidFill>
                  <a:srgbClr val="757575"/>
                </a:solidFill>
                <a:latin typeface="Segoe UI"/>
                <a:ea typeface="+mn-ea"/>
                <a:cs typeface="+mn-cs"/>
              </a:rPr>
              <a:t>National Institute of Standards and Technology Comprehensive Vulnerability Database</a:t>
            </a:r>
          </a:p>
        </p:txBody>
      </p:sp>
      <p:sp>
        <p:nvSpPr>
          <p:cNvPr id="21" name="Espaço Reservado para Texto 20">
            <a:extLst>
              <a:ext uri="{FF2B5EF4-FFF2-40B4-BE49-F238E27FC236}">
                <a16:creationId xmlns:a16="http://schemas.microsoft.com/office/drawing/2014/main" id="{BCC6DC31-8984-4110-8EB9-F50240C7A1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1901" y="133270"/>
            <a:ext cx="8543108" cy="502922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  <a:latin typeface="Montserrat" panose="020B0604020202020204" charset="0"/>
              </a:rPr>
              <a:t>SQL Server 2019</a:t>
            </a:r>
          </a:p>
        </p:txBody>
      </p:sp>
      <p:sp>
        <p:nvSpPr>
          <p:cNvPr id="152" name="Rectangle 119">
            <a:extLst>
              <a:ext uri="{FF2B5EF4-FFF2-40B4-BE49-F238E27FC236}">
                <a16:creationId xmlns:a16="http://schemas.microsoft.com/office/drawing/2014/main" id="{A8BB9476-56EE-4DB9-96EB-D0E18BA45292}"/>
              </a:ext>
            </a:extLst>
          </p:cNvPr>
          <p:cNvSpPr/>
          <p:nvPr/>
        </p:nvSpPr>
        <p:spPr>
          <a:xfrm>
            <a:off x="2470751" y="2806127"/>
            <a:ext cx="687174" cy="480644"/>
          </a:xfrm>
          <a:prstGeom prst="rect">
            <a:avLst/>
          </a:prstGeom>
          <a:ln>
            <a:noFill/>
          </a:ln>
        </p:spPr>
        <p:txBody>
          <a:bodyPr wrap="square" lIns="68580" tIns="34290" rIns="68580" bIns="34290" anchor="b">
            <a:spAutoFit/>
          </a:bodyPr>
          <a:lstStyle/>
          <a:p>
            <a:pPr algn="l">
              <a:spcAft>
                <a:spcPts val="150"/>
              </a:spcAft>
            </a:pPr>
            <a:r>
              <a:rPr lang="pt-BR" sz="780" dirty="0">
                <a:solidFill>
                  <a:srgbClr val="F0F2F4"/>
                </a:solidFill>
                <a:effectLst/>
                <a:latin typeface="Montserrat Light" panose="020B0604020202020204" charset="0"/>
              </a:rPr>
              <a:t>PHP</a:t>
            </a:r>
            <a:endParaRPr lang="pt-BR" sz="780" dirty="0">
              <a:effectLst/>
              <a:latin typeface="Montserrat Light" panose="020B0604020202020204" charset="0"/>
            </a:endParaRPr>
          </a:p>
          <a:p>
            <a:pPr algn="l">
              <a:spcAft>
                <a:spcPts val="150"/>
              </a:spcAft>
            </a:pPr>
            <a:r>
              <a:rPr lang="pt-BR" sz="780" dirty="0">
                <a:solidFill>
                  <a:srgbClr val="F0F2F4"/>
                </a:solidFill>
                <a:effectLst/>
                <a:latin typeface="Montserrat Light" panose="020B0604020202020204" charset="0"/>
              </a:rPr>
              <a:t>Node.js</a:t>
            </a:r>
            <a:endParaRPr lang="pt-BR" sz="780" dirty="0">
              <a:effectLst/>
              <a:latin typeface="Montserrat Light" panose="020B0604020202020204" charset="0"/>
            </a:endParaRPr>
          </a:p>
          <a:p>
            <a:pPr algn="l">
              <a:spcAft>
                <a:spcPts val="150"/>
              </a:spcAft>
            </a:pPr>
            <a:r>
              <a:rPr lang="pt-BR" sz="780" dirty="0">
                <a:solidFill>
                  <a:srgbClr val="F0F2F4"/>
                </a:solidFill>
                <a:effectLst/>
                <a:latin typeface="Montserrat Light" panose="020B0604020202020204" charset="0"/>
              </a:rPr>
              <a:t>C#/VB.NET</a:t>
            </a:r>
            <a:endParaRPr lang="pt-BR" sz="780" dirty="0">
              <a:effectLst/>
              <a:latin typeface="Montserrat Light" panose="020B0604020202020204" charset="0"/>
            </a:endParaRPr>
          </a:p>
        </p:txBody>
      </p:sp>
      <p:pic>
        <p:nvPicPr>
          <p:cNvPr id="156" name="Google Shape;570;p56">
            <a:extLst>
              <a:ext uri="{FF2B5EF4-FFF2-40B4-BE49-F238E27FC236}">
                <a16:creationId xmlns:a16="http://schemas.microsoft.com/office/drawing/2014/main" id="{C59EFF76-6FC6-4904-8BF8-B8526134BD2E}"/>
              </a:ext>
            </a:extLst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443880" y="-263654"/>
            <a:ext cx="2189435" cy="12589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3093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1"/>
          <p:cNvSpPr txBox="1"/>
          <p:nvPr/>
        </p:nvSpPr>
        <p:spPr>
          <a:xfrm>
            <a:off x="3957078" y="2281348"/>
            <a:ext cx="6227100" cy="5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0" dirty="0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rPr>
              <a:t>SQL Server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0" dirty="0">
                <a:solidFill>
                  <a:schemeClr val="accen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rPr>
              <a:t>Linux</a:t>
            </a:r>
            <a:endParaRPr sz="5000" dirty="0">
              <a:solidFill>
                <a:schemeClr val="accent1"/>
              </a:solidFill>
              <a:latin typeface="Montserrat ExtraLight"/>
              <a:ea typeface="Montserrat ExtraLight"/>
              <a:cs typeface="Montserrat ExtraLight"/>
              <a:sym typeface="Montserrat ExtraLight"/>
            </a:endParaRPr>
          </a:p>
        </p:txBody>
      </p:sp>
      <p:pic>
        <p:nvPicPr>
          <p:cNvPr id="5" name="Espaço Reservado para Imagem 4">
            <a:extLst>
              <a:ext uri="{FF2B5EF4-FFF2-40B4-BE49-F238E27FC236}">
                <a16:creationId xmlns:a16="http://schemas.microsoft.com/office/drawing/2014/main" id="{C2120E51-796E-49FB-8824-F6C4D1B423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0" r="11790"/>
          <a:stretch>
            <a:fillRect/>
          </a:stretch>
        </p:blipFill>
        <p:spPr>
          <a:xfrm>
            <a:off x="1482514" y="1727577"/>
            <a:ext cx="1935865" cy="1688345"/>
          </a:xfrm>
          <a:custGeom>
            <a:avLst/>
            <a:gdLst>
              <a:gd name="connsiteX0" fmla="*/ 0 w 4851871"/>
              <a:gd name="connsiteY0" fmla="*/ 2173905 h 4231510"/>
              <a:gd name="connsiteX1" fmla="*/ 2216168 w 4851871"/>
              <a:gd name="connsiteY1" fmla="*/ 2173905 h 4231510"/>
              <a:gd name="connsiteX2" fmla="*/ 3545871 w 4851871"/>
              <a:gd name="connsiteY2" fmla="*/ 4230867 h 4231510"/>
              <a:gd name="connsiteX3" fmla="*/ 1167843 w 4851871"/>
              <a:gd name="connsiteY3" fmla="*/ 4210244 h 4231510"/>
              <a:gd name="connsiteX4" fmla="*/ 3647542 w 4851871"/>
              <a:gd name="connsiteY4" fmla="*/ 62257 h 4231510"/>
              <a:gd name="connsiteX5" fmla="*/ 3790614 w 4851871"/>
              <a:gd name="connsiteY5" fmla="*/ 295070 h 4231510"/>
              <a:gd name="connsiteX6" fmla="*/ 4851871 w 4851871"/>
              <a:gd name="connsiteY6" fmla="*/ 2130232 h 4231510"/>
              <a:gd name="connsiteX7" fmla="*/ 3620056 w 4851871"/>
              <a:gd name="connsiteY7" fmla="*/ 4231510 h 4231510"/>
              <a:gd name="connsiteX8" fmla="*/ 3590179 w 4851871"/>
              <a:gd name="connsiteY8" fmla="*/ 4231251 h 4231510"/>
              <a:gd name="connsiteX9" fmla="*/ 3625741 w 4851871"/>
              <a:gd name="connsiteY9" fmla="*/ 4208262 h 4231510"/>
              <a:gd name="connsiteX10" fmla="*/ 3630454 w 4851871"/>
              <a:gd name="connsiteY10" fmla="*/ 4186318 h 4231510"/>
              <a:gd name="connsiteX11" fmla="*/ 2295026 w 4851871"/>
              <a:gd name="connsiteY11" fmla="*/ 2120500 h 4231510"/>
              <a:gd name="connsiteX12" fmla="*/ 3646033 w 4851871"/>
              <a:gd name="connsiteY12" fmla="*/ 70105 h 4231510"/>
              <a:gd name="connsiteX13" fmla="*/ 1220117 w 4851871"/>
              <a:gd name="connsiteY13" fmla="*/ 0 h 4231510"/>
              <a:gd name="connsiteX14" fmla="*/ 3609283 w 4851871"/>
              <a:gd name="connsiteY14" fmla="*/ 0 h 4231510"/>
              <a:gd name="connsiteX15" fmla="*/ 3637048 w 4851871"/>
              <a:gd name="connsiteY15" fmla="*/ 45180 h 4231510"/>
              <a:gd name="connsiteX16" fmla="*/ 3588507 w 4851871"/>
              <a:gd name="connsiteY16" fmla="*/ 13196 h 4231510"/>
              <a:gd name="connsiteX17" fmla="*/ 3566523 w 4851871"/>
              <a:gd name="connsiteY17" fmla="*/ 17716 h 4231510"/>
              <a:gd name="connsiteX18" fmla="*/ 2220358 w 4851871"/>
              <a:gd name="connsiteY18" fmla="*/ 2060762 h 4231510"/>
              <a:gd name="connsiteX19" fmla="*/ 4225 w 4851871"/>
              <a:gd name="connsiteY19" fmla="*/ 2060762 h 4231510"/>
              <a:gd name="connsiteX20" fmla="*/ 6765 w 4851871"/>
              <a:gd name="connsiteY20" fmla="*/ 2055865 h 4231510"/>
              <a:gd name="connsiteX21" fmla="*/ 1220117 w 4851871"/>
              <a:gd name="connsiteY21" fmla="*/ 0 h 4231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851871" h="4231510">
                <a:moveTo>
                  <a:pt x="0" y="2173905"/>
                </a:moveTo>
                <a:lnTo>
                  <a:pt x="2216168" y="2173905"/>
                </a:lnTo>
                <a:lnTo>
                  <a:pt x="3545871" y="4230867"/>
                </a:lnTo>
                <a:lnTo>
                  <a:pt x="1167843" y="4210244"/>
                </a:lnTo>
                <a:close/>
                <a:moveTo>
                  <a:pt x="3647542" y="62257"/>
                </a:moveTo>
                <a:lnTo>
                  <a:pt x="3790614" y="295070"/>
                </a:lnTo>
                <a:cubicBezTo>
                  <a:pt x="4191086" y="960176"/>
                  <a:pt x="4447101" y="1475337"/>
                  <a:pt x="4851871" y="2130232"/>
                </a:cubicBezTo>
                <a:cubicBezTo>
                  <a:pt x="3606559" y="4250832"/>
                  <a:pt x="4240061" y="3282441"/>
                  <a:pt x="3620056" y="4231510"/>
                </a:cubicBezTo>
                <a:lnTo>
                  <a:pt x="3590179" y="4231251"/>
                </a:lnTo>
                <a:lnTo>
                  <a:pt x="3625741" y="4208262"/>
                </a:lnTo>
                <a:cubicBezTo>
                  <a:pt x="3633102" y="4203503"/>
                  <a:pt x="3635212" y="4193679"/>
                  <a:pt x="3630454" y="4186318"/>
                </a:cubicBezTo>
                <a:lnTo>
                  <a:pt x="2295026" y="2120500"/>
                </a:lnTo>
                <a:lnTo>
                  <a:pt x="3646033" y="70105"/>
                </a:lnTo>
                <a:close/>
                <a:moveTo>
                  <a:pt x="1220117" y="0"/>
                </a:moveTo>
                <a:lnTo>
                  <a:pt x="3609283" y="0"/>
                </a:lnTo>
                <a:lnTo>
                  <a:pt x="3637048" y="45180"/>
                </a:lnTo>
                <a:lnTo>
                  <a:pt x="3588507" y="13196"/>
                </a:lnTo>
                <a:cubicBezTo>
                  <a:pt x="3581188" y="8373"/>
                  <a:pt x="3571346" y="10397"/>
                  <a:pt x="3566523" y="17716"/>
                </a:cubicBezTo>
                <a:lnTo>
                  <a:pt x="2220358" y="2060762"/>
                </a:lnTo>
                <a:lnTo>
                  <a:pt x="4225" y="2060762"/>
                </a:lnTo>
                <a:lnTo>
                  <a:pt x="6765" y="2055865"/>
                </a:lnTo>
                <a:cubicBezTo>
                  <a:pt x="201914" y="1684690"/>
                  <a:pt x="1152790" y="0"/>
                  <a:pt x="1220117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8" name="Google Shape;574;p56">
            <a:extLst>
              <a:ext uri="{FF2B5EF4-FFF2-40B4-BE49-F238E27FC236}">
                <a16:creationId xmlns:a16="http://schemas.microsoft.com/office/drawing/2014/main" id="{D00574B5-2054-46EA-AB35-91CE27F978CC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46750" y="3978491"/>
            <a:ext cx="2597250" cy="1358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0015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itle 1">
            <a:extLst>
              <a:ext uri="{FF2B5EF4-FFF2-40B4-BE49-F238E27FC236}">
                <a16:creationId xmlns:a16="http://schemas.microsoft.com/office/drawing/2014/main" id="{E5A6EE23-99E1-4597-B8C5-EFC1D3A4463A}"/>
              </a:ext>
            </a:extLst>
          </p:cNvPr>
          <p:cNvSpPr txBox="1">
            <a:spLocks/>
          </p:cNvSpPr>
          <p:nvPr/>
        </p:nvSpPr>
        <p:spPr>
          <a:xfrm>
            <a:off x="963815" y="400250"/>
            <a:ext cx="10536951" cy="529785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-50" normalizeH="0" baseline="0" noProof="0" dirty="0">
              <a:ln w="3175">
                <a:noFill/>
              </a:ln>
              <a:solidFill>
                <a:srgbClr val="50E6FF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sp>
        <p:nvSpPr>
          <p:cNvPr id="7" name="Rectangle 63">
            <a:extLst>
              <a:ext uri="{FF2B5EF4-FFF2-40B4-BE49-F238E27FC236}">
                <a16:creationId xmlns:a16="http://schemas.microsoft.com/office/drawing/2014/main" id="{268A0FA3-EABA-44D4-9656-571741DDB8FD}"/>
              </a:ext>
            </a:extLst>
          </p:cNvPr>
          <p:cNvSpPr/>
          <p:nvPr/>
        </p:nvSpPr>
        <p:spPr bwMode="auto">
          <a:xfrm>
            <a:off x="3101932" y="740440"/>
            <a:ext cx="2332174" cy="4124306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243745" tIns="194996" rIns="243745" bIns="194996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371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32742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99113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65484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1856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98226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64597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30969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017" indent="-457017" algn="ctr" defTabSz="1242799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 3" panose="05040102010807070707" pitchFamily="18" charset="2"/>
              <a:buChar char="Æ"/>
              <a:defRPr/>
            </a:pPr>
            <a:endParaRPr lang="en-US" sz="2666" b="1" kern="0" dirty="0">
              <a:solidFill>
                <a:srgbClr val="FFFFFF"/>
              </a:solidFill>
              <a:latin typeface="Segoe UI Light"/>
              <a:cs typeface="Segoe UI" pitchFamily="34" charset="0"/>
            </a:endParaRPr>
          </a:p>
        </p:txBody>
      </p:sp>
      <p:sp>
        <p:nvSpPr>
          <p:cNvPr id="8" name="Rectangle 64">
            <a:extLst>
              <a:ext uri="{FF2B5EF4-FFF2-40B4-BE49-F238E27FC236}">
                <a16:creationId xmlns:a16="http://schemas.microsoft.com/office/drawing/2014/main" id="{6A0DA269-FA4A-47BE-83B3-B36B7297D33F}"/>
              </a:ext>
            </a:extLst>
          </p:cNvPr>
          <p:cNvSpPr/>
          <p:nvPr/>
        </p:nvSpPr>
        <p:spPr bwMode="auto">
          <a:xfrm>
            <a:off x="418019" y="740440"/>
            <a:ext cx="2190124" cy="1649305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243745" tIns="194996" rIns="243745" bIns="194996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371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32742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99113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65484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1856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98226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64597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30969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017" indent="-457017" algn="ctr" defTabSz="1242799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 3" panose="05040102010807070707" pitchFamily="18" charset="2"/>
              <a:buChar char="Æ"/>
              <a:defRPr/>
            </a:pPr>
            <a:endParaRPr lang="en-US" sz="2666" b="1" kern="0" dirty="0">
              <a:solidFill>
                <a:srgbClr val="FFFFFF"/>
              </a:solidFill>
              <a:latin typeface="Segoe UI Light"/>
              <a:cs typeface="Segoe UI" pitchFamily="34" charset="0"/>
            </a:endParaRPr>
          </a:p>
        </p:txBody>
      </p:sp>
      <p:sp>
        <p:nvSpPr>
          <p:cNvPr id="9" name="Freeform 130">
            <a:extLst>
              <a:ext uri="{FF2B5EF4-FFF2-40B4-BE49-F238E27FC236}">
                <a16:creationId xmlns:a16="http://schemas.microsoft.com/office/drawing/2014/main" id="{6C80F44C-E9FE-4CF9-A3E7-5E69165906FB}"/>
              </a:ext>
            </a:extLst>
          </p:cNvPr>
          <p:cNvSpPr>
            <a:spLocks noChangeAspect="1" noEditPoints="1"/>
          </p:cNvSpPr>
          <p:nvPr/>
        </p:nvSpPr>
        <p:spPr bwMode="black">
          <a:xfrm>
            <a:off x="955947" y="1012146"/>
            <a:ext cx="1110403" cy="1105892"/>
          </a:xfrm>
          <a:custGeom>
            <a:avLst/>
            <a:gdLst>
              <a:gd name="T0" fmla="*/ 112 w 246"/>
              <a:gd name="T1" fmla="*/ 19 h 245"/>
              <a:gd name="T2" fmla="*/ 246 w 246"/>
              <a:gd name="T3" fmla="*/ 0 h 245"/>
              <a:gd name="T4" fmla="*/ 246 w 246"/>
              <a:gd name="T5" fmla="*/ 116 h 245"/>
              <a:gd name="T6" fmla="*/ 112 w 246"/>
              <a:gd name="T7" fmla="*/ 116 h 245"/>
              <a:gd name="T8" fmla="*/ 112 w 246"/>
              <a:gd name="T9" fmla="*/ 19 h 245"/>
              <a:gd name="T10" fmla="*/ 102 w 246"/>
              <a:gd name="T11" fmla="*/ 116 h 245"/>
              <a:gd name="T12" fmla="*/ 102 w 246"/>
              <a:gd name="T13" fmla="*/ 19 h 245"/>
              <a:gd name="T14" fmla="*/ 0 w 246"/>
              <a:gd name="T15" fmla="*/ 34 h 245"/>
              <a:gd name="T16" fmla="*/ 0 w 246"/>
              <a:gd name="T17" fmla="*/ 116 h 245"/>
              <a:gd name="T18" fmla="*/ 102 w 246"/>
              <a:gd name="T19" fmla="*/ 116 h 245"/>
              <a:gd name="T20" fmla="*/ 102 w 246"/>
              <a:gd name="T21" fmla="*/ 126 h 245"/>
              <a:gd name="T22" fmla="*/ 0 w 246"/>
              <a:gd name="T23" fmla="*/ 126 h 245"/>
              <a:gd name="T24" fmla="*/ 0 w 246"/>
              <a:gd name="T25" fmla="*/ 211 h 245"/>
              <a:gd name="T26" fmla="*/ 102 w 246"/>
              <a:gd name="T27" fmla="*/ 226 h 245"/>
              <a:gd name="T28" fmla="*/ 102 w 246"/>
              <a:gd name="T29" fmla="*/ 126 h 245"/>
              <a:gd name="T30" fmla="*/ 112 w 246"/>
              <a:gd name="T31" fmla="*/ 126 h 245"/>
              <a:gd name="T32" fmla="*/ 112 w 246"/>
              <a:gd name="T33" fmla="*/ 226 h 245"/>
              <a:gd name="T34" fmla="*/ 246 w 246"/>
              <a:gd name="T35" fmla="*/ 245 h 245"/>
              <a:gd name="T36" fmla="*/ 246 w 246"/>
              <a:gd name="T37" fmla="*/ 126 h 245"/>
              <a:gd name="T38" fmla="*/ 112 w 246"/>
              <a:gd name="T39" fmla="*/ 126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245">
                <a:moveTo>
                  <a:pt x="112" y="19"/>
                </a:moveTo>
                <a:lnTo>
                  <a:pt x="246" y="0"/>
                </a:lnTo>
                <a:lnTo>
                  <a:pt x="246" y="116"/>
                </a:lnTo>
                <a:lnTo>
                  <a:pt x="112" y="116"/>
                </a:lnTo>
                <a:lnTo>
                  <a:pt x="112" y="19"/>
                </a:lnTo>
                <a:close/>
                <a:moveTo>
                  <a:pt x="102" y="116"/>
                </a:moveTo>
                <a:lnTo>
                  <a:pt x="102" y="19"/>
                </a:lnTo>
                <a:lnTo>
                  <a:pt x="0" y="34"/>
                </a:lnTo>
                <a:lnTo>
                  <a:pt x="0" y="116"/>
                </a:lnTo>
                <a:lnTo>
                  <a:pt x="102" y="116"/>
                </a:lnTo>
                <a:close/>
                <a:moveTo>
                  <a:pt x="102" y="126"/>
                </a:moveTo>
                <a:lnTo>
                  <a:pt x="0" y="126"/>
                </a:lnTo>
                <a:lnTo>
                  <a:pt x="0" y="211"/>
                </a:lnTo>
                <a:lnTo>
                  <a:pt x="102" y="226"/>
                </a:lnTo>
                <a:lnTo>
                  <a:pt x="102" y="126"/>
                </a:lnTo>
                <a:close/>
                <a:moveTo>
                  <a:pt x="112" y="126"/>
                </a:moveTo>
                <a:lnTo>
                  <a:pt x="112" y="226"/>
                </a:lnTo>
                <a:lnTo>
                  <a:pt x="246" y="245"/>
                </a:lnTo>
                <a:lnTo>
                  <a:pt x="246" y="126"/>
                </a:lnTo>
                <a:lnTo>
                  <a:pt x="112" y="126"/>
                </a:lnTo>
                <a:close/>
              </a:path>
            </a:pathLst>
          </a:custGeom>
          <a:solidFill>
            <a:srgbClr val="00C7FF"/>
          </a:solidFill>
          <a:ln>
            <a:noFill/>
          </a:ln>
        </p:spPr>
        <p:txBody>
          <a:bodyPr vert="horz" wrap="square" lIns="117128" tIns="58564" rIns="117128" bIns="58564" numCol="1" anchor="t" anchorCtr="0" compatLnSpc="1">
            <a:prstTxWarp prst="textNoShape">
              <a:avLst/>
            </a:prstTxWarp>
          </a:bodyPr>
          <a:lstStyle/>
          <a:p>
            <a:pPr defTabSz="119466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306" kern="0" dirty="0">
              <a:solidFill>
                <a:srgbClr val="FFFFFF"/>
              </a:solidFill>
              <a:latin typeface="Segoe UI Semilight"/>
              <a:ea typeface="+mn-ea"/>
            </a:endParaRPr>
          </a:p>
        </p:txBody>
      </p:sp>
      <p:sp>
        <p:nvSpPr>
          <p:cNvPr id="10" name="Rectangle 66">
            <a:extLst>
              <a:ext uri="{FF2B5EF4-FFF2-40B4-BE49-F238E27FC236}">
                <a16:creationId xmlns:a16="http://schemas.microsoft.com/office/drawing/2014/main" id="{9F18FBC7-70F3-46AD-8F15-727AF7DA6A8B}"/>
              </a:ext>
            </a:extLst>
          </p:cNvPr>
          <p:cNvSpPr/>
          <p:nvPr/>
        </p:nvSpPr>
        <p:spPr bwMode="auto">
          <a:xfrm>
            <a:off x="414033" y="3120299"/>
            <a:ext cx="2194855" cy="1705892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243745" tIns="194996" rIns="243745" bIns="194996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371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32742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99113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65484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1856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98226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64597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30969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017" indent="-457017" algn="ctr" defTabSz="1242799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 3" panose="05040102010807070707" pitchFamily="18" charset="2"/>
              <a:buChar char="Æ"/>
              <a:defRPr/>
            </a:pPr>
            <a:endParaRPr lang="en-US" sz="2666" b="1" kern="0" dirty="0">
              <a:solidFill>
                <a:srgbClr val="FFFFFF"/>
              </a:solidFill>
              <a:latin typeface="Segoe UI Light"/>
              <a:cs typeface="Segoe UI" pitchFamily="34" charset="0"/>
            </a:endParaRPr>
          </a:p>
        </p:txBody>
      </p:sp>
      <p:grpSp>
        <p:nvGrpSpPr>
          <p:cNvPr id="11" name="Group 67">
            <a:extLst>
              <a:ext uri="{FF2B5EF4-FFF2-40B4-BE49-F238E27FC236}">
                <a16:creationId xmlns:a16="http://schemas.microsoft.com/office/drawing/2014/main" id="{BB58556F-0805-4683-9788-6938BDA2772E}"/>
              </a:ext>
            </a:extLst>
          </p:cNvPr>
          <p:cNvGrpSpPr/>
          <p:nvPr/>
        </p:nvGrpSpPr>
        <p:grpSpPr>
          <a:xfrm>
            <a:off x="980208" y="3386027"/>
            <a:ext cx="1064663" cy="658668"/>
            <a:chOff x="8505290" y="2547131"/>
            <a:chExt cx="2822872" cy="1786236"/>
          </a:xfrm>
          <a:solidFill>
            <a:srgbClr val="00C7FF"/>
          </a:solidFill>
        </p:grpSpPr>
        <p:sp>
          <p:nvSpPr>
            <p:cNvPr id="12" name="Freeform: Shape 68">
              <a:extLst>
                <a:ext uri="{FF2B5EF4-FFF2-40B4-BE49-F238E27FC236}">
                  <a16:creationId xmlns:a16="http://schemas.microsoft.com/office/drawing/2014/main" id="{D1515856-40B7-49C2-A6B4-852C9AFC1FDD}"/>
                </a:ext>
              </a:extLst>
            </p:cNvPr>
            <p:cNvSpPr/>
            <p:nvPr/>
          </p:nvSpPr>
          <p:spPr bwMode="auto">
            <a:xfrm>
              <a:off x="9668506" y="2547131"/>
              <a:ext cx="262396" cy="262397"/>
            </a:xfrm>
            <a:custGeom>
              <a:avLst/>
              <a:gdLst>
                <a:gd name="connsiteX0" fmla="*/ 0 w 262396"/>
                <a:gd name="connsiteY0" fmla="*/ 0 h 262397"/>
                <a:gd name="connsiteX1" fmla="*/ 262396 w 262396"/>
                <a:gd name="connsiteY1" fmla="*/ 0 h 262397"/>
                <a:gd name="connsiteX2" fmla="*/ 262396 w 262396"/>
                <a:gd name="connsiteY2" fmla="*/ 262397 h 262397"/>
                <a:gd name="connsiteX3" fmla="*/ 0 w 262396"/>
                <a:gd name="connsiteY3" fmla="*/ 262397 h 262397"/>
                <a:gd name="connsiteX4" fmla="*/ 0 w 262396"/>
                <a:gd name="connsiteY4" fmla="*/ 0 h 262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396" h="262397">
                  <a:moveTo>
                    <a:pt x="0" y="0"/>
                  </a:moveTo>
                  <a:lnTo>
                    <a:pt x="262396" y="0"/>
                  </a:lnTo>
                  <a:lnTo>
                    <a:pt x="262396" y="262397"/>
                  </a:lnTo>
                  <a:lnTo>
                    <a:pt x="0" y="26239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243745" tIns="194996" rIns="243745" bIns="19499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42799">
                <a:lnSpc>
                  <a:spcPct val="90000"/>
                </a:lnSpc>
                <a:defRPr/>
              </a:pPr>
              <a:endParaRPr lang="en-US" sz="3199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ligh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3" name="Freeform: Shape 69">
              <a:extLst>
                <a:ext uri="{FF2B5EF4-FFF2-40B4-BE49-F238E27FC236}">
                  <a16:creationId xmlns:a16="http://schemas.microsoft.com/office/drawing/2014/main" id="{4B02BD46-AE64-48B3-9B5F-B954F710F5D9}"/>
                </a:ext>
              </a:extLst>
            </p:cNvPr>
            <p:cNvSpPr/>
            <p:nvPr/>
          </p:nvSpPr>
          <p:spPr bwMode="auto">
            <a:xfrm>
              <a:off x="9071552" y="2844267"/>
              <a:ext cx="262396" cy="262396"/>
            </a:xfrm>
            <a:custGeom>
              <a:avLst/>
              <a:gdLst>
                <a:gd name="connsiteX0" fmla="*/ 0 w 262396"/>
                <a:gd name="connsiteY0" fmla="*/ 0 h 262396"/>
                <a:gd name="connsiteX1" fmla="*/ 262396 w 262396"/>
                <a:gd name="connsiteY1" fmla="*/ 0 h 262396"/>
                <a:gd name="connsiteX2" fmla="*/ 262396 w 262396"/>
                <a:gd name="connsiteY2" fmla="*/ 262396 h 262396"/>
                <a:gd name="connsiteX3" fmla="*/ 0 w 262396"/>
                <a:gd name="connsiteY3" fmla="*/ 262396 h 262396"/>
                <a:gd name="connsiteX4" fmla="*/ 0 w 262396"/>
                <a:gd name="connsiteY4" fmla="*/ 0 h 262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396" h="262396">
                  <a:moveTo>
                    <a:pt x="0" y="0"/>
                  </a:moveTo>
                  <a:lnTo>
                    <a:pt x="262396" y="0"/>
                  </a:lnTo>
                  <a:lnTo>
                    <a:pt x="262396" y="262396"/>
                  </a:lnTo>
                  <a:lnTo>
                    <a:pt x="0" y="26239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243745" tIns="194996" rIns="243745" bIns="19499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42799">
                <a:lnSpc>
                  <a:spcPct val="90000"/>
                </a:lnSpc>
                <a:defRPr/>
              </a:pPr>
              <a:endParaRPr lang="en-US" sz="3199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ligh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4" name="Freeform: Shape 70">
              <a:extLst>
                <a:ext uri="{FF2B5EF4-FFF2-40B4-BE49-F238E27FC236}">
                  <a16:creationId xmlns:a16="http://schemas.microsoft.com/office/drawing/2014/main" id="{49D5E1BF-3B63-4C05-8CF7-FF629A182F48}"/>
                </a:ext>
              </a:extLst>
            </p:cNvPr>
            <p:cNvSpPr/>
            <p:nvPr/>
          </p:nvSpPr>
          <p:spPr bwMode="auto">
            <a:xfrm>
              <a:off x="9373308" y="2844269"/>
              <a:ext cx="262395" cy="262395"/>
            </a:xfrm>
            <a:custGeom>
              <a:avLst/>
              <a:gdLst>
                <a:gd name="connsiteX0" fmla="*/ 0 w 262396"/>
                <a:gd name="connsiteY0" fmla="*/ 0 h 262396"/>
                <a:gd name="connsiteX1" fmla="*/ 262396 w 262396"/>
                <a:gd name="connsiteY1" fmla="*/ 0 h 262396"/>
                <a:gd name="connsiteX2" fmla="*/ 262396 w 262396"/>
                <a:gd name="connsiteY2" fmla="*/ 262396 h 262396"/>
                <a:gd name="connsiteX3" fmla="*/ 0 w 262396"/>
                <a:gd name="connsiteY3" fmla="*/ 262396 h 262396"/>
                <a:gd name="connsiteX4" fmla="*/ 0 w 262396"/>
                <a:gd name="connsiteY4" fmla="*/ 0 h 262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396" h="262396">
                  <a:moveTo>
                    <a:pt x="0" y="0"/>
                  </a:moveTo>
                  <a:lnTo>
                    <a:pt x="262396" y="0"/>
                  </a:lnTo>
                  <a:lnTo>
                    <a:pt x="262396" y="262396"/>
                  </a:lnTo>
                  <a:lnTo>
                    <a:pt x="0" y="26239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243745" tIns="194996" rIns="243745" bIns="19499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42799">
                <a:lnSpc>
                  <a:spcPct val="90000"/>
                </a:lnSpc>
                <a:defRPr/>
              </a:pPr>
              <a:endParaRPr lang="en-US" sz="3199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ligh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5" name="Freeform: Shape 71">
              <a:extLst>
                <a:ext uri="{FF2B5EF4-FFF2-40B4-BE49-F238E27FC236}">
                  <a16:creationId xmlns:a16="http://schemas.microsoft.com/office/drawing/2014/main" id="{73ACBDC8-4646-4A6E-97EF-394323FBC883}"/>
                </a:ext>
              </a:extLst>
            </p:cNvPr>
            <p:cNvSpPr/>
            <p:nvPr/>
          </p:nvSpPr>
          <p:spPr bwMode="auto">
            <a:xfrm>
              <a:off x="9668506" y="2844267"/>
              <a:ext cx="262396" cy="262396"/>
            </a:xfrm>
            <a:custGeom>
              <a:avLst/>
              <a:gdLst>
                <a:gd name="connsiteX0" fmla="*/ 0 w 262396"/>
                <a:gd name="connsiteY0" fmla="*/ 0 h 262396"/>
                <a:gd name="connsiteX1" fmla="*/ 262396 w 262396"/>
                <a:gd name="connsiteY1" fmla="*/ 0 h 262396"/>
                <a:gd name="connsiteX2" fmla="*/ 262396 w 262396"/>
                <a:gd name="connsiteY2" fmla="*/ 262396 h 262396"/>
                <a:gd name="connsiteX3" fmla="*/ 0 w 262396"/>
                <a:gd name="connsiteY3" fmla="*/ 262396 h 262396"/>
                <a:gd name="connsiteX4" fmla="*/ 0 w 262396"/>
                <a:gd name="connsiteY4" fmla="*/ 0 h 262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396" h="262396">
                  <a:moveTo>
                    <a:pt x="0" y="0"/>
                  </a:moveTo>
                  <a:lnTo>
                    <a:pt x="262396" y="0"/>
                  </a:lnTo>
                  <a:lnTo>
                    <a:pt x="262396" y="262396"/>
                  </a:lnTo>
                  <a:lnTo>
                    <a:pt x="0" y="26239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243745" tIns="194996" rIns="243745" bIns="19499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42799">
                <a:lnSpc>
                  <a:spcPct val="90000"/>
                </a:lnSpc>
                <a:defRPr/>
              </a:pPr>
              <a:endParaRPr lang="en-US" sz="3199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ligh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6" name="Freeform: Shape 72">
              <a:extLst>
                <a:ext uri="{FF2B5EF4-FFF2-40B4-BE49-F238E27FC236}">
                  <a16:creationId xmlns:a16="http://schemas.microsoft.com/office/drawing/2014/main" id="{C3B2938D-7D99-4554-BDBD-A1ECBBD945DD}"/>
                </a:ext>
              </a:extLst>
            </p:cNvPr>
            <p:cNvSpPr/>
            <p:nvPr/>
          </p:nvSpPr>
          <p:spPr bwMode="auto">
            <a:xfrm>
              <a:off x="8505290" y="2870508"/>
              <a:ext cx="2822872" cy="1462859"/>
            </a:xfrm>
            <a:custGeom>
              <a:avLst/>
              <a:gdLst>
                <a:gd name="connsiteX0" fmla="*/ 2280270 w 2822872"/>
                <a:gd name="connsiteY0" fmla="*/ 0 h 1462859"/>
                <a:gd name="connsiteX1" fmla="*/ 2450221 w 2822872"/>
                <a:gd name="connsiteY1" fmla="*/ 334263 h 1462859"/>
                <a:gd name="connsiteX2" fmla="*/ 2822872 w 2822872"/>
                <a:gd name="connsiteY2" fmla="*/ 337189 h 1462859"/>
                <a:gd name="connsiteX3" fmla="*/ 2397429 w 2822872"/>
                <a:gd name="connsiteY3" fmla="*/ 515950 h 1462859"/>
                <a:gd name="connsiteX4" fmla="*/ 918965 w 2822872"/>
                <a:gd name="connsiteY4" fmla="*/ 1462859 h 1462859"/>
                <a:gd name="connsiteX5" fmla="*/ 194554 w 2822872"/>
                <a:gd name="connsiteY5" fmla="*/ 1178479 h 1462859"/>
                <a:gd name="connsiteX6" fmla="*/ 194554 w 2822872"/>
                <a:gd name="connsiteY6" fmla="*/ 1175554 h 1462859"/>
                <a:gd name="connsiteX7" fmla="*/ 150231 w 2822872"/>
                <a:gd name="connsiteY7" fmla="*/ 1128596 h 1462859"/>
                <a:gd name="connsiteX8" fmla="*/ 106191 w 2822872"/>
                <a:gd name="connsiteY8" fmla="*/ 1061304 h 1462859"/>
                <a:gd name="connsiteX9" fmla="*/ 82759 w 2822872"/>
                <a:gd name="connsiteY9" fmla="*/ 1020198 h 1462859"/>
                <a:gd name="connsiteX10" fmla="*/ 3712 w 2822872"/>
                <a:gd name="connsiteY10" fmla="*/ 577537 h 1462859"/>
                <a:gd name="connsiteX11" fmla="*/ 1928227 w 2822872"/>
                <a:gd name="connsiteY11" fmla="*/ 577537 h 1462859"/>
                <a:gd name="connsiteX12" fmla="*/ 2315276 w 2822872"/>
                <a:gd name="connsiteY12" fmla="*/ 454364 h 1462859"/>
                <a:gd name="connsiteX13" fmla="*/ 2280270 w 2822872"/>
                <a:gd name="connsiteY13" fmla="*/ 0 h 1462859"/>
                <a:gd name="connsiteX14" fmla="*/ 808980 w 2822872"/>
                <a:gd name="connsiteY14" fmla="*/ 951187 h 1462859"/>
                <a:gd name="connsiteX15" fmla="*/ 736821 w 2822872"/>
                <a:gd name="connsiteY15" fmla="*/ 1020067 h 1462859"/>
                <a:gd name="connsiteX16" fmla="*/ 808980 w 2822872"/>
                <a:gd name="connsiteY16" fmla="*/ 1088947 h 1462859"/>
                <a:gd name="connsiteX17" fmla="*/ 881139 w 2822872"/>
                <a:gd name="connsiteY17" fmla="*/ 1020067 h 1462859"/>
                <a:gd name="connsiteX18" fmla="*/ 808980 w 2822872"/>
                <a:gd name="connsiteY18" fmla="*/ 951187 h 1462859"/>
                <a:gd name="connsiteX19" fmla="*/ 693397 w 2822872"/>
                <a:gd name="connsiteY19" fmla="*/ 1140062 h 1462859"/>
                <a:gd name="connsiteX20" fmla="*/ 477460 w 2822872"/>
                <a:gd name="connsiteY20" fmla="*/ 1171734 h 1462859"/>
                <a:gd name="connsiteX21" fmla="*/ 380025 w 2822872"/>
                <a:gd name="connsiteY21" fmla="*/ 1174374 h 1462859"/>
                <a:gd name="connsiteX22" fmla="*/ 253624 w 2822872"/>
                <a:gd name="connsiteY22" fmla="*/ 1171734 h 1462859"/>
                <a:gd name="connsiteX23" fmla="*/ 914600 w 2822872"/>
                <a:gd name="connsiteY23" fmla="*/ 1430392 h 1462859"/>
                <a:gd name="connsiteX24" fmla="*/ 988334 w 2822872"/>
                <a:gd name="connsiteY24" fmla="*/ 1430392 h 1462859"/>
                <a:gd name="connsiteX25" fmla="*/ 693397 w 2822872"/>
                <a:gd name="connsiteY25" fmla="*/ 1140062 h 1462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822872" h="1462859">
                  <a:moveTo>
                    <a:pt x="2280270" y="0"/>
                  </a:moveTo>
                  <a:cubicBezTo>
                    <a:pt x="2353671" y="58660"/>
                    <a:pt x="2470830" y="181687"/>
                    <a:pt x="2450221" y="334263"/>
                  </a:cubicBezTo>
                  <a:cubicBezTo>
                    <a:pt x="2541125" y="290231"/>
                    <a:pt x="2699502" y="266825"/>
                    <a:pt x="2822872" y="337189"/>
                  </a:cubicBezTo>
                  <a:cubicBezTo>
                    <a:pt x="2746648" y="489619"/>
                    <a:pt x="2576414" y="533504"/>
                    <a:pt x="2397429" y="515950"/>
                  </a:cubicBezTo>
                  <a:cubicBezTo>
                    <a:pt x="2148148" y="1169702"/>
                    <a:pt x="1584655" y="1462859"/>
                    <a:pt x="918965" y="1462859"/>
                  </a:cubicBezTo>
                  <a:cubicBezTo>
                    <a:pt x="605035" y="1462859"/>
                    <a:pt x="352931" y="1357387"/>
                    <a:pt x="194554" y="1178479"/>
                  </a:cubicBezTo>
                  <a:lnTo>
                    <a:pt x="194554" y="1175554"/>
                  </a:lnTo>
                  <a:cubicBezTo>
                    <a:pt x="187214" y="1167215"/>
                    <a:pt x="157571" y="1136495"/>
                    <a:pt x="150231" y="1128596"/>
                  </a:cubicBezTo>
                  <a:cubicBezTo>
                    <a:pt x="135834" y="1105190"/>
                    <a:pt x="121153" y="1081784"/>
                    <a:pt x="106191" y="1061304"/>
                  </a:cubicBezTo>
                  <a:cubicBezTo>
                    <a:pt x="98286" y="1047553"/>
                    <a:pt x="90664" y="1033949"/>
                    <a:pt x="82759" y="1020198"/>
                  </a:cubicBezTo>
                  <a:cubicBezTo>
                    <a:pt x="18392" y="891174"/>
                    <a:pt x="-10968" y="741670"/>
                    <a:pt x="3712" y="577537"/>
                  </a:cubicBezTo>
                  <a:lnTo>
                    <a:pt x="1928227" y="577537"/>
                  </a:lnTo>
                  <a:cubicBezTo>
                    <a:pt x="2086604" y="577537"/>
                    <a:pt x="2241875" y="518876"/>
                    <a:pt x="2315276" y="454364"/>
                  </a:cubicBezTo>
                  <a:cubicBezTo>
                    <a:pt x="2183155" y="348892"/>
                    <a:pt x="2198117" y="96694"/>
                    <a:pt x="2280270" y="0"/>
                  </a:cubicBezTo>
                  <a:close/>
                  <a:moveTo>
                    <a:pt x="808980" y="951187"/>
                  </a:moveTo>
                  <a:cubicBezTo>
                    <a:pt x="769127" y="951187"/>
                    <a:pt x="736821" y="982025"/>
                    <a:pt x="736821" y="1020067"/>
                  </a:cubicBezTo>
                  <a:cubicBezTo>
                    <a:pt x="736821" y="1058108"/>
                    <a:pt x="769127" y="1088947"/>
                    <a:pt x="808980" y="1088947"/>
                  </a:cubicBezTo>
                  <a:cubicBezTo>
                    <a:pt x="848832" y="1088947"/>
                    <a:pt x="881139" y="1058108"/>
                    <a:pt x="881139" y="1020067"/>
                  </a:cubicBezTo>
                  <a:cubicBezTo>
                    <a:pt x="881139" y="982025"/>
                    <a:pt x="848832" y="951187"/>
                    <a:pt x="808980" y="951187"/>
                  </a:cubicBezTo>
                  <a:close/>
                  <a:moveTo>
                    <a:pt x="693397" y="1140062"/>
                  </a:moveTo>
                  <a:cubicBezTo>
                    <a:pt x="632829" y="1155898"/>
                    <a:pt x="561728" y="1166455"/>
                    <a:pt x="477460" y="1171734"/>
                  </a:cubicBezTo>
                  <a:cubicBezTo>
                    <a:pt x="448493" y="1174374"/>
                    <a:pt x="414260" y="1174374"/>
                    <a:pt x="380025" y="1174374"/>
                  </a:cubicBezTo>
                  <a:cubicBezTo>
                    <a:pt x="340525" y="1174374"/>
                    <a:pt x="298391" y="1174374"/>
                    <a:pt x="253624" y="1171734"/>
                  </a:cubicBezTo>
                  <a:cubicBezTo>
                    <a:pt x="401093" y="1316899"/>
                    <a:pt x="580162" y="1427752"/>
                    <a:pt x="914600" y="1430392"/>
                  </a:cubicBezTo>
                  <a:cubicBezTo>
                    <a:pt x="938300" y="1430392"/>
                    <a:pt x="964634" y="1430392"/>
                    <a:pt x="988334" y="1430392"/>
                  </a:cubicBezTo>
                  <a:cubicBezTo>
                    <a:pt x="827699" y="1353850"/>
                    <a:pt x="740797" y="1250915"/>
                    <a:pt x="693397" y="1140062"/>
                  </a:cubicBez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243745" tIns="194996" rIns="243745" bIns="19499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42799">
                <a:lnSpc>
                  <a:spcPct val="90000"/>
                </a:lnSpc>
                <a:defRPr/>
              </a:pPr>
              <a:endParaRPr lang="en-US" sz="3199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ligh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7" name="Freeform: Shape 73">
              <a:extLst>
                <a:ext uri="{FF2B5EF4-FFF2-40B4-BE49-F238E27FC236}">
                  <a16:creationId xmlns:a16="http://schemas.microsoft.com/office/drawing/2014/main" id="{6E94BBAD-9322-4650-8677-AAC646ADBFE1}"/>
                </a:ext>
              </a:extLst>
            </p:cNvPr>
            <p:cNvSpPr/>
            <p:nvPr/>
          </p:nvSpPr>
          <p:spPr bwMode="auto">
            <a:xfrm>
              <a:off x="8769796" y="3139460"/>
              <a:ext cx="262396" cy="262396"/>
            </a:xfrm>
            <a:custGeom>
              <a:avLst/>
              <a:gdLst>
                <a:gd name="connsiteX0" fmla="*/ 0 w 262396"/>
                <a:gd name="connsiteY0" fmla="*/ 0 h 262396"/>
                <a:gd name="connsiteX1" fmla="*/ 262396 w 262396"/>
                <a:gd name="connsiteY1" fmla="*/ 0 h 262396"/>
                <a:gd name="connsiteX2" fmla="*/ 262396 w 262396"/>
                <a:gd name="connsiteY2" fmla="*/ 262396 h 262396"/>
                <a:gd name="connsiteX3" fmla="*/ 0 w 262396"/>
                <a:gd name="connsiteY3" fmla="*/ 262396 h 262396"/>
                <a:gd name="connsiteX4" fmla="*/ 0 w 262396"/>
                <a:gd name="connsiteY4" fmla="*/ 0 h 262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396" h="262396">
                  <a:moveTo>
                    <a:pt x="0" y="0"/>
                  </a:moveTo>
                  <a:lnTo>
                    <a:pt x="262396" y="0"/>
                  </a:lnTo>
                  <a:lnTo>
                    <a:pt x="262396" y="262396"/>
                  </a:lnTo>
                  <a:lnTo>
                    <a:pt x="0" y="26239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243745" tIns="194996" rIns="243745" bIns="19499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42799">
                <a:lnSpc>
                  <a:spcPct val="90000"/>
                </a:lnSpc>
                <a:defRPr/>
              </a:pPr>
              <a:endParaRPr lang="en-US" sz="3199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ligh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8" name="Freeform: Shape 74">
              <a:extLst>
                <a:ext uri="{FF2B5EF4-FFF2-40B4-BE49-F238E27FC236}">
                  <a16:creationId xmlns:a16="http://schemas.microsoft.com/office/drawing/2014/main" id="{446EFA00-E339-416B-8DBF-5BAA08C5B50F}"/>
                </a:ext>
              </a:extLst>
            </p:cNvPr>
            <p:cNvSpPr/>
            <p:nvPr/>
          </p:nvSpPr>
          <p:spPr bwMode="auto">
            <a:xfrm>
              <a:off x="9071552" y="3139460"/>
              <a:ext cx="262396" cy="262396"/>
            </a:xfrm>
            <a:custGeom>
              <a:avLst/>
              <a:gdLst>
                <a:gd name="connsiteX0" fmla="*/ 0 w 262396"/>
                <a:gd name="connsiteY0" fmla="*/ 0 h 262396"/>
                <a:gd name="connsiteX1" fmla="*/ 262396 w 262396"/>
                <a:gd name="connsiteY1" fmla="*/ 0 h 262396"/>
                <a:gd name="connsiteX2" fmla="*/ 262396 w 262396"/>
                <a:gd name="connsiteY2" fmla="*/ 262396 h 262396"/>
                <a:gd name="connsiteX3" fmla="*/ 0 w 262396"/>
                <a:gd name="connsiteY3" fmla="*/ 262396 h 262396"/>
                <a:gd name="connsiteX4" fmla="*/ 0 w 262396"/>
                <a:gd name="connsiteY4" fmla="*/ 0 h 262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396" h="262396">
                  <a:moveTo>
                    <a:pt x="0" y="0"/>
                  </a:moveTo>
                  <a:lnTo>
                    <a:pt x="262396" y="0"/>
                  </a:lnTo>
                  <a:lnTo>
                    <a:pt x="262396" y="262396"/>
                  </a:lnTo>
                  <a:lnTo>
                    <a:pt x="0" y="26239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243745" tIns="194996" rIns="243745" bIns="19499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42799">
                <a:lnSpc>
                  <a:spcPct val="90000"/>
                </a:lnSpc>
                <a:defRPr/>
              </a:pPr>
              <a:endParaRPr lang="en-US" sz="3199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ligh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9" name="Freeform: Shape 75">
              <a:extLst>
                <a:ext uri="{FF2B5EF4-FFF2-40B4-BE49-F238E27FC236}">
                  <a16:creationId xmlns:a16="http://schemas.microsoft.com/office/drawing/2014/main" id="{70BFA3D4-ACEE-408B-9152-AF3A471E2E48}"/>
                </a:ext>
              </a:extLst>
            </p:cNvPr>
            <p:cNvSpPr/>
            <p:nvPr/>
          </p:nvSpPr>
          <p:spPr bwMode="auto">
            <a:xfrm>
              <a:off x="9373308" y="3139460"/>
              <a:ext cx="262396" cy="262396"/>
            </a:xfrm>
            <a:custGeom>
              <a:avLst/>
              <a:gdLst>
                <a:gd name="connsiteX0" fmla="*/ 0 w 262396"/>
                <a:gd name="connsiteY0" fmla="*/ 0 h 262396"/>
                <a:gd name="connsiteX1" fmla="*/ 262396 w 262396"/>
                <a:gd name="connsiteY1" fmla="*/ 0 h 262396"/>
                <a:gd name="connsiteX2" fmla="*/ 262396 w 262396"/>
                <a:gd name="connsiteY2" fmla="*/ 262396 h 262396"/>
                <a:gd name="connsiteX3" fmla="*/ 0 w 262396"/>
                <a:gd name="connsiteY3" fmla="*/ 262396 h 262396"/>
                <a:gd name="connsiteX4" fmla="*/ 0 w 262396"/>
                <a:gd name="connsiteY4" fmla="*/ 0 h 262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396" h="262396">
                  <a:moveTo>
                    <a:pt x="0" y="0"/>
                  </a:moveTo>
                  <a:lnTo>
                    <a:pt x="262396" y="0"/>
                  </a:lnTo>
                  <a:lnTo>
                    <a:pt x="262396" y="262396"/>
                  </a:lnTo>
                  <a:lnTo>
                    <a:pt x="0" y="26239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243745" tIns="194996" rIns="243745" bIns="19499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42799">
                <a:lnSpc>
                  <a:spcPct val="90000"/>
                </a:lnSpc>
                <a:defRPr/>
              </a:pPr>
              <a:endParaRPr lang="en-US" sz="3199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ligh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0" name="Freeform: Shape 76">
              <a:extLst>
                <a:ext uri="{FF2B5EF4-FFF2-40B4-BE49-F238E27FC236}">
                  <a16:creationId xmlns:a16="http://schemas.microsoft.com/office/drawing/2014/main" id="{8B46E296-F24E-4946-B580-F2B394580377}"/>
                </a:ext>
              </a:extLst>
            </p:cNvPr>
            <p:cNvSpPr/>
            <p:nvPr/>
          </p:nvSpPr>
          <p:spPr bwMode="auto">
            <a:xfrm>
              <a:off x="9668506" y="3139460"/>
              <a:ext cx="262396" cy="262396"/>
            </a:xfrm>
            <a:custGeom>
              <a:avLst/>
              <a:gdLst>
                <a:gd name="connsiteX0" fmla="*/ 0 w 262396"/>
                <a:gd name="connsiteY0" fmla="*/ 0 h 262396"/>
                <a:gd name="connsiteX1" fmla="*/ 262396 w 262396"/>
                <a:gd name="connsiteY1" fmla="*/ 0 h 262396"/>
                <a:gd name="connsiteX2" fmla="*/ 262396 w 262396"/>
                <a:gd name="connsiteY2" fmla="*/ 262396 h 262396"/>
                <a:gd name="connsiteX3" fmla="*/ 0 w 262396"/>
                <a:gd name="connsiteY3" fmla="*/ 262396 h 262396"/>
                <a:gd name="connsiteX4" fmla="*/ 0 w 262396"/>
                <a:gd name="connsiteY4" fmla="*/ 0 h 262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396" h="262396">
                  <a:moveTo>
                    <a:pt x="0" y="0"/>
                  </a:moveTo>
                  <a:lnTo>
                    <a:pt x="262396" y="0"/>
                  </a:lnTo>
                  <a:lnTo>
                    <a:pt x="262396" y="262396"/>
                  </a:lnTo>
                  <a:lnTo>
                    <a:pt x="0" y="26239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243745" tIns="194996" rIns="243745" bIns="19499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42799">
                <a:lnSpc>
                  <a:spcPct val="90000"/>
                </a:lnSpc>
                <a:defRPr/>
              </a:pPr>
              <a:endParaRPr lang="en-US" sz="3199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ligh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1" name="Freeform: Shape 77">
              <a:extLst>
                <a:ext uri="{FF2B5EF4-FFF2-40B4-BE49-F238E27FC236}">
                  <a16:creationId xmlns:a16="http://schemas.microsoft.com/office/drawing/2014/main" id="{B8073A50-CC85-4DA9-859A-791B755A0D26}"/>
                </a:ext>
              </a:extLst>
            </p:cNvPr>
            <p:cNvSpPr/>
            <p:nvPr/>
          </p:nvSpPr>
          <p:spPr bwMode="auto">
            <a:xfrm>
              <a:off x="9970262" y="3139460"/>
              <a:ext cx="262396" cy="262396"/>
            </a:xfrm>
            <a:custGeom>
              <a:avLst/>
              <a:gdLst>
                <a:gd name="connsiteX0" fmla="*/ 0 w 262396"/>
                <a:gd name="connsiteY0" fmla="*/ 0 h 262396"/>
                <a:gd name="connsiteX1" fmla="*/ 262396 w 262396"/>
                <a:gd name="connsiteY1" fmla="*/ 0 h 262396"/>
                <a:gd name="connsiteX2" fmla="*/ 262396 w 262396"/>
                <a:gd name="connsiteY2" fmla="*/ 262396 h 262396"/>
                <a:gd name="connsiteX3" fmla="*/ 0 w 262396"/>
                <a:gd name="connsiteY3" fmla="*/ 262396 h 262396"/>
                <a:gd name="connsiteX4" fmla="*/ 0 w 262396"/>
                <a:gd name="connsiteY4" fmla="*/ 0 h 262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396" h="262396">
                  <a:moveTo>
                    <a:pt x="0" y="0"/>
                  </a:moveTo>
                  <a:lnTo>
                    <a:pt x="262396" y="0"/>
                  </a:lnTo>
                  <a:lnTo>
                    <a:pt x="262396" y="262396"/>
                  </a:lnTo>
                  <a:lnTo>
                    <a:pt x="0" y="26239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243745" tIns="194996" rIns="243745" bIns="19499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42799">
                <a:lnSpc>
                  <a:spcPct val="90000"/>
                </a:lnSpc>
                <a:defRPr/>
              </a:pPr>
              <a:endParaRPr lang="en-US" sz="3199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ligh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2" name="Freeform: Shape 78">
              <a:extLst>
                <a:ext uri="{FF2B5EF4-FFF2-40B4-BE49-F238E27FC236}">
                  <a16:creationId xmlns:a16="http://schemas.microsoft.com/office/drawing/2014/main" id="{FD336A4E-9DB6-4772-8E33-D96CBAB65DDC}"/>
                </a:ext>
              </a:extLst>
            </p:cNvPr>
            <p:cNvSpPr/>
            <p:nvPr/>
          </p:nvSpPr>
          <p:spPr bwMode="auto">
            <a:xfrm>
              <a:off x="9261792" y="3841372"/>
              <a:ext cx="104959" cy="98401"/>
            </a:xfrm>
            <a:custGeom>
              <a:avLst/>
              <a:gdLst>
                <a:gd name="connsiteX0" fmla="*/ 53979 w 104959"/>
                <a:gd name="connsiteY0" fmla="*/ 0 h 98401"/>
                <a:gd name="connsiteX1" fmla="*/ 71972 w 104959"/>
                <a:gd name="connsiteY1" fmla="*/ 2895 h 98401"/>
                <a:gd name="connsiteX2" fmla="*/ 62976 w 104959"/>
                <a:gd name="connsiteY2" fmla="*/ 20260 h 98401"/>
                <a:gd name="connsiteX3" fmla="*/ 83967 w 104959"/>
                <a:gd name="connsiteY3" fmla="*/ 40519 h 98401"/>
                <a:gd name="connsiteX4" fmla="*/ 101960 w 104959"/>
                <a:gd name="connsiteY4" fmla="*/ 28942 h 98401"/>
                <a:gd name="connsiteX5" fmla="*/ 104959 w 104959"/>
                <a:gd name="connsiteY5" fmla="*/ 49201 h 98401"/>
                <a:gd name="connsiteX6" fmla="*/ 53979 w 104959"/>
                <a:gd name="connsiteY6" fmla="*/ 98401 h 98401"/>
                <a:gd name="connsiteX7" fmla="*/ 0 w 104959"/>
                <a:gd name="connsiteY7" fmla="*/ 49201 h 98401"/>
                <a:gd name="connsiteX8" fmla="*/ 53979 w 104959"/>
                <a:gd name="connsiteY8" fmla="*/ 0 h 98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959" h="98401">
                  <a:moveTo>
                    <a:pt x="53979" y="0"/>
                  </a:moveTo>
                  <a:cubicBezTo>
                    <a:pt x="59977" y="0"/>
                    <a:pt x="65975" y="0"/>
                    <a:pt x="71972" y="2895"/>
                  </a:cubicBezTo>
                  <a:cubicBezTo>
                    <a:pt x="65975" y="5789"/>
                    <a:pt x="62976" y="11577"/>
                    <a:pt x="62976" y="20260"/>
                  </a:cubicBezTo>
                  <a:cubicBezTo>
                    <a:pt x="62976" y="31836"/>
                    <a:pt x="71972" y="40519"/>
                    <a:pt x="83967" y="40519"/>
                  </a:cubicBezTo>
                  <a:cubicBezTo>
                    <a:pt x="89965" y="40519"/>
                    <a:pt x="98961" y="37624"/>
                    <a:pt x="101960" y="28942"/>
                  </a:cubicBezTo>
                  <a:cubicBezTo>
                    <a:pt x="104959" y="34730"/>
                    <a:pt x="104959" y="43412"/>
                    <a:pt x="104959" y="49201"/>
                  </a:cubicBezTo>
                  <a:cubicBezTo>
                    <a:pt x="104959" y="78142"/>
                    <a:pt x="83967" y="98401"/>
                    <a:pt x="53979" y="98401"/>
                  </a:cubicBezTo>
                  <a:cubicBezTo>
                    <a:pt x="23991" y="98401"/>
                    <a:pt x="0" y="78142"/>
                    <a:pt x="0" y="49201"/>
                  </a:cubicBezTo>
                  <a:cubicBezTo>
                    <a:pt x="0" y="20260"/>
                    <a:pt x="23991" y="0"/>
                    <a:pt x="53979" y="0"/>
                  </a:cubicBez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243745" tIns="194996" rIns="243745" bIns="19499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42799">
                <a:lnSpc>
                  <a:spcPct val="90000"/>
                </a:lnSpc>
                <a:defRPr/>
              </a:pPr>
              <a:endParaRPr lang="en-US" sz="3199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light"/>
                <a:ea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23" name="Group 79">
            <a:extLst>
              <a:ext uri="{FF2B5EF4-FFF2-40B4-BE49-F238E27FC236}">
                <a16:creationId xmlns:a16="http://schemas.microsoft.com/office/drawing/2014/main" id="{54ED2A09-B9F2-4669-BD14-DD84493A42DF}"/>
              </a:ext>
            </a:extLst>
          </p:cNvPr>
          <p:cNvGrpSpPr/>
          <p:nvPr/>
        </p:nvGrpSpPr>
        <p:grpSpPr>
          <a:xfrm>
            <a:off x="3647138" y="3160166"/>
            <a:ext cx="1299493" cy="591946"/>
            <a:chOff x="4986337" y="5373688"/>
            <a:chExt cx="1536701" cy="715962"/>
          </a:xfrm>
          <a:solidFill>
            <a:srgbClr val="00C7FF"/>
          </a:solidFill>
        </p:grpSpPr>
        <p:grpSp>
          <p:nvGrpSpPr>
            <p:cNvPr id="24" name="Group 80">
              <a:extLst>
                <a:ext uri="{FF2B5EF4-FFF2-40B4-BE49-F238E27FC236}">
                  <a16:creationId xmlns:a16="http://schemas.microsoft.com/office/drawing/2014/main" id="{32C9D315-FD45-410E-8163-24C3A16DC6CD}"/>
                </a:ext>
              </a:extLst>
            </p:cNvPr>
            <p:cNvGrpSpPr/>
            <p:nvPr/>
          </p:nvGrpSpPr>
          <p:grpSpPr>
            <a:xfrm>
              <a:off x="5251450" y="5762625"/>
              <a:ext cx="1271588" cy="327025"/>
              <a:chOff x="5251450" y="5762625"/>
              <a:chExt cx="1271588" cy="327025"/>
            </a:xfrm>
            <a:grpFill/>
          </p:grpSpPr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95F93E5E-D42D-4EE8-BCF0-2F81616D463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75413" y="6034088"/>
                <a:ext cx="47625" cy="47625"/>
              </a:xfrm>
              <a:custGeom>
                <a:avLst/>
                <a:gdLst>
                  <a:gd name="T0" fmla="*/ 38 w 75"/>
                  <a:gd name="T1" fmla="*/ 0 h 75"/>
                  <a:gd name="T2" fmla="*/ 0 w 75"/>
                  <a:gd name="T3" fmla="*/ 38 h 75"/>
                  <a:gd name="T4" fmla="*/ 38 w 75"/>
                  <a:gd name="T5" fmla="*/ 75 h 75"/>
                  <a:gd name="T6" fmla="*/ 75 w 75"/>
                  <a:gd name="T7" fmla="*/ 37 h 75"/>
                  <a:gd name="T8" fmla="*/ 38 w 75"/>
                  <a:gd name="T9" fmla="*/ 0 h 75"/>
                  <a:gd name="T10" fmla="*/ 38 w 75"/>
                  <a:gd name="T11" fmla="*/ 67 h 75"/>
                  <a:gd name="T12" fmla="*/ 8 w 75"/>
                  <a:gd name="T13" fmla="*/ 38 h 75"/>
                  <a:gd name="T14" fmla="*/ 38 w 75"/>
                  <a:gd name="T15" fmla="*/ 8 h 75"/>
                  <a:gd name="T16" fmla="*/ 68 w 75"/>
                  <a:gd name="T17" fmla="*/ 37 h 75"/>
                  <a:gd name="T18" fmla="*/ 38 w 75"/>
                  <a:gd name="T19" fmla="*/ 67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5" h="75">
                    <a:moveTo>
                      <a:pt x="38" y="0"/>
                    </a:moveTo>
                    <a:cubicBezTo>
                      <a:pt x="17" y="0"/>
                      <a:pt x="0" y="17"/>
                      <a:pt x="0" y="38"/>
                    </a:cubicBezTo>
                    <a:cubicBezTo>
                      <a:pt x="0" y="58"/>
                      <a:pt x="17" y="75"/>
                      <a:pt x="38" y="75"/>
                    </a:cubicBezTo>
                    <a:cubicBezTo>
                      <a:pt x="59" y="75"/>
                      <a:pt x="75" y="58"/>
                      <a:pt x="75" y="37"/>
                    </a:cubicBezTo>
                    <a:cubicBezTo>
                      <a:pt x="75" y="17"/>
                      <a:pt x="59" y="0"/>
                      <a:pt x="38" y="0"/>
                    </a:cubicBezTo>
                    <a:close/>
                    <a:moveTo>
                      <a:pt x="38" y="67"/>
                    </a:moveTo>
                    <a:cubicBezTo>
                      <a:pt x="21" y="67"/>
                      <a:pt x="8" y="54"/>
                      <a:pt x="8" y="38"/>
                    </a:cubicBezTo>
                    <a:cubicBezTo>
                      <a:pt x="8" y="21"/>
                      <a:pt x="21" y="8"/>
                      <a:pt x="38" y="8"/>
                    </a:cubicBezTo>
                    <a:cubicBezTo>
                      <a:pt x="55" y="8"/>
                      <a:pt x="68" y="21"/>
                      <a:pt x="68" y="37"/>
                    </a:cubicBezTo>
                    <a:cubicBezTo>
                      <a:pt x="68" y="54"/>
                      <a:pt x="55" y="67"/>
                      <a:pt x="38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rgbClr val="353535"/>
                  </a:solidFill>
                  <a:latin typeface="Segoe UI Semilight"/>
                  <a:ea typeface="+mn-ea"/>
                </a:endParaRPr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8FB01166-FC3E-40CF-8828-8644074B45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51450" y="5762625"/>
                <a:ext cx="290513" cy="319088"/>
              </a:xfrm>
              <a:custGeom>
                <a:avLst/>
                <a:gdLst>
                  <a:gd name="T0" fmla="*/ 324 w 452"/>
                  <a:gd name="T1" fmla="*/ 208 h 495"/>
                  <a:gd name="T2" fmla="*/ 154 w 452"/>
                  <a:gd name="T3" fmla="*/ 183 h 495"/>
                  <a:gd name="T4" fmla="*/ 110 w 452"/>
                  <a:gd name="T5" fmla="*/ 141 h 495"/>
                  <a:gd name="T6" fmla="*/ 147 w 452"/>
                  <a:gd name="T7" fmla="*/ 103 h 495"/>
                  <a:gd name="T8" fmla="*/ 424 w 452"/>
                  <a:gd name="T9" fmla="*/ 103 h 495"/>
                  <a:gd name="T10" fmla="*/ 424 w 452"/>
                  <a:gd name="T11" fmla="*/ 0 h 495"/>
                  <a:gd name="T12" fmla="*/ 148 w 452"/>
                  <a:gd name="T13" fmla="*/ 0 h 495"/>
                  <a:gd name="T14" fmla="*/ 0 w 452"/>
                  <a:gd name="T15" fmla="*/ 141 h 495"/>
                  <a:gd name="T16" fmla="*/ 128 w 452"/>
                  <a:gd name="T17" fmla="*/ 286 h 495"/>
                  <a:gd name="T18" fmla="*/ 298 w 452"/>
                  <a:gd name="T19" fmla="*/ 311 h 495"/>
                  <a:gd name="T20" fmla="*/ 343 w 452"/>
                  <a:gd name="T21" fmla="*/ 354 h 495"/>
                  <a:gd name="T22" fmla="*/ 305 w 452"/>
                  <a:gd name="T23" fmla="*/ 391 h 495"/>
                  <a:gd name="T24" fmla="*/ 103 w 452"/>
                  <a:gd name="T25" fmla="*/ 391 h 495"/>
                  <a:gd name="T26" fmla="*/ 103 w 452"/>
                  <a:gd name="T27" fmla="*/ 391 h 495"/>
                  <a:gd name="T28" fmla="*/ 19 w 452"/>
                  <a:gd name="T29" fmla="*/ 485 h 495"/>
                  <a:gd name="T30" fmla="*/ 19 w 452"/>
                  <a:gd name="T31" fmla="*/ 495 h 495"/>
                  <a:gd name="T32" fmla="*/ 305 w 452"/>
                  <a:gd name="T33" fmla="*/ 495 h 495"/>
                  <a:gd name="T34" fmla="*/ 452 w 452"/>
                  <a:gd name="T35" fmla="*/ 354 h 495"/>
                  <a:gd name="T36" fmla="*/ 324 w 452"/>
                  <a:gd name="T37" fmla="*/ 208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2" h="495">
                    <a:moveTo>
                      <a:pt x="324" y="208"/>
                    </a:moveTo>
                    <a:cubicBezTo>
                      <a:pt x="323" y="208"/>
                      <a:pt x="156" y="184"/>
                      <a:pt x="154" y="183"/>
                    </a:cubicBezTo>
                    <a:cubicBezTo>
                      <a:pt x="125" y="179"/>
                      <a:pt x="110" y="164"/>
                      <a:pt x="110" y="141"/>
                    </a:cubicBezTo>
                    <a:cubicBezTo>
                      <a:pt x="110" y="117"/>
                      <a:pt x="130" y="103"/>
                      <a:pt x="147" y="103"/>
                    </a:cubicBezTo>
                    <a:cubicBezTo>
                      <a:pt x="424" y="103"/>
                      <a:pt x="424" y="103"/>
                      <a:pt x="424" y="103"/>
                    </a:cubicBezTo>
                    <a:cubicBezTo>
                      <a:pt x="424" y="0"/>
                      <a:pt x="424" y="0"/>
                      <a:pt x="424" y="0"/>
                    </a:cubicBezTo>
                    <a:cubicBezTo>
                      <a:pt x="424" y="0"/>
                      <a:pt x="151" y="0"/>
                      <a:pt x="148" y="0"/>
                    </a:cubicBezTo>
                    <a:cubicBezTo>
                      <a:pt x="60" y="0"/>
                      <a:pt x="0" y="66"/>
                      <a:pt x="0" y="141"/>
                    </a:cubicBezTo>
                    <a:cubicBezTo>
                      <a:pt x="0" y="205"/>
                      <a:pt x="39" y="272"/>
                      <a:pt x="128" y="286"/>
                    </a:cubicBezTo>
                    <a:cubicBezTo>
                      <a:pt x="129" y="286"/>
                      <a:pt x="297" y="311"/>
                      <a:pt x="298" y="311"/>
                    </a:cubicBezTo>
                    <a:cubicBezTo>
                      <a:pt x="328" y="316"/>
                      <a:pt x="343" y="330"/>
                      <a:pt x="343" y="354"/>
                    </a:cubicBezTo>
                    <a:cubicBezTo>
                      <a:pt x="343" y="378"/>
                      <a:pt x="322" y="391"/>
                      <a:pt x="305" y="391"/>
                    </a:cubicBezTo>
                    <a:cubicBezTo>
                      <a:pt x="103" y="391"/>
                      <a:pt x="103" y="391"/>
                      <a:pt x="103" y="391"/>
                    </a:cubicBezTo>
                    <a:cubicBezTo>
                      <a:pt x="103" y="391"/>
                      <a:pt x="103" y="391"/>
                      <a:pt x="103" y="391"/>
                    </a:cubicBezTo>
                    <a:cubicBezTo>
                      <a:pt x="62" y="393"/>
                      <a:pt x="19" y="424"/>
                      <a:pt x="19" y="485"/>
                    </a:cubicBezTo>
                    <a:cubicBezTo>
                      <a:pt x="19" y="488"/>
                      <a:pt x="19" y="491"/>
                      <a:pt x="19" y="495"/>
                    </a:cubicBezTo>
                    <a:cubicBezTo>
                      <a:pt x="19" y="495"/>
                      <a:pt x="303" y="495"/>
                      <a:pt x="305" y="495"/>
                    </a:cubicBezTo>
                    <a:cubicBezTo>
                      <a:pt x="392" y="495"/>
                      <a:pt x="452" y="428"/>
                      <a:pt x="452" y="354"/>
                    </a:cubicBezTo>
                    <a:cubicBezTo>
                      <a:pt x="452" y="289"/>
                      <a:pt x="413" y="222"/>
                      <a:pt x="324" y="2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rgbClr val="353535"/>
                  </a:solidFill>
                  <a:latin typeface="Segoe UI Semilight"/>
                  <a:ea typeface="+mn-ea"/>
                </a:endParaRPr>
              </a:p>
            </p:txBody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B3DED8FF-3A97-437B-8342-2FC076B978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0613" y="5762625"/>
                <a:ext cx="287338" cy="319088"/>
              </a:xfrm>
              <a:custGeom>
                <a:avLst/>
                <a:gdLst>
                  <a:gd name="T0" fmla="*/ 0 w 447"/>
                  <a:gd name="T1" fmla="*/ 141 h 495"/>
                  <a:gd name="T2" fmla="*/ 0 w 447"/>
                  <a:gd name="T3" fmla="*/ 354 h 495"/>
                  <a:gd name="T4" fmla="*/ 148 w 447"/>
                  <a:gd name="T5" fmla="*/ 495 h 495"/>
                  <a:gd name="T6" fmla="*/ 447 w 447"/>
                  <a:gd name="T7" fmla="*/ 495 h 495"/>
                  <a:gd name="T8" fmla="*/ 447 w 447"/>
                  <a:gd name="T9" fmla="*/ 485 h 495"/>
                  <a:gd name="T10" fmla="*/ 363 w 447"/>
                  <a:gd name="T11" fmla="*/ 391 h 495"/>
                  <a:gd name="T12" fmla="*/ 363 w 447"/>
                  <a:gd name="T13" fmla="*/ 391 h 495"/>
                  <a:gd name="T14" fmla="*/ 147 w 447"/>
                  <a:gd name="T15" fmla="*/ 391 h 495"/>
                  <a:gd name="T16" fmla="*/ 110 w 447"/>
                  <a:gd name="T17" fmla="*/ 354 h 495"/>
                  <a:gd name="T18" fmla="*/ 154 w 447"/>
                  <a:gd name="T19" fmla="*/ 311 h 495"/>
                  <a:gd name="T20" fmla="*/ 247 w 447"/>
                  <a:gd name="T21" fmla="*/ 311 h 495"/>
                  <a:gd name="T22" fmla="*/ 392 w 447"/>
                  <a:gd name="T23" fmla="*/ 203 h 495"/>
                  <a:gd name="T24" fmla="*/ 167 w 447"/>
                  <a:gd name="T25" fmla="*/ 203 h 495"/>
                  <a:gd name="T26" fmla="*/ 110 w 447"/>
                  <a:gd name="T27" fmla="*/ 235 h 495"/>
                  <a:gd name="T28" fmla="*/ 110 w 447"/>
                  <a:gd name="T29" fmla="*/ 141 h 495"/>
                  <a:gd name="T30" fmla="*/ 147 w 447"/>
                  <a:gd name="T31" fmla="*/ 103 h 495"/>
                  <a:gd name="T32" fmla="*/ 363 w 447"/>
                  <a:gd name="T33" fmla="*/ 103 h 495"/>
                  <a:gd name="T34" fmla="*/ 447 w 447"/>
                  <a:gd name="T35" fmla="*/ 9 h 495"/>
                  <a:gd name="T36" fmla="*/ 447 w 447"/>
                  <a:gd name="T37" fmla="*/ 0 h 495"/>
                  <a:gd name="T38" fmla="*/ 148 w 447"/>
                  <a:gd name="T39" fmla="*/ 0 h 495"/>
                  <a:gd name="T40" fmla="*/ 0 w 447"/>
                  <a:gd name="T41" fmla="*/ 141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47" h="495">
                    <a:moveTo>
                      <a:pt x="0" y="141"/>
                    </a:moveTo>
                    <a:cubicBezTo>
                      <a:pt x="0" y="141"/>
                      <a:pt x="0" y="353"/>
                      <a:pt x="0" y="354"/>
                    </a:cubicBezTo>
                    <a:cubicBezTo>
                      <a:pt x="0" y="428"/>
                      <a:pt x="60" y="495"/>
                      <a:pt x="148" y="495"/>
                    </a:cubicBezTo>
                    <a:cubicBezTo>
                      <a:pt x="150" y="495"/>
                      <a:pt x="447" y="495"/>
                      <a:pt x="447" y="495"/>
                    </a:cubicBezTo>
                    <a:cubicBezTo>
                      <a:pt x="447" y="491"/>
                      <a:pt x="447" y="488"/>
                      <a:pt x="447" y="485"/>
                    </a:cubicBezTo>
                    <a:cubicBezTo>
                      <a:pt x="447" y="424"/>
                      <a:pt x="404" y="393"/>
                      <a:pt x="363" y="391"/>
                    </a:cubicBezTo>
                    <a:cubicBezTo>
                      <a:pt x="363" y="391"/>
                      <a:pt x="363" y="391"/>
                      <a:pt x="363" y="391"/>
                    </a:cubicBezTo>
                    <a:cubicBezTo>
                      <a:pt x="147" y="391"/>
                      <a:pt x="147" y="391"/>
                      <a:pt x="147" y="391"/>
                    </a:cubicBezTo>
                    <a:cubicBezTo>
                      <a:pt x="130" y="391"/>
                      <a:pt x="110" y="378"/>
                      <a:pt x="110" y="354"/>
                    </a:cubicBezTo>
                    <a:cubicBezTo>
                      <a:pt x="110" y="330"/>
                      <a:pt x="125" y="311"/>
                      <a:pt x="154" y="311"/>
                    </a:cubicBezTo>
                    <a:cubicBezTo>
                      <a:pt x="182" y="311"/>
                      <a:pt x="246" y="311"/>
                      <a:pt x="247" y="311"/>
                    </a:cubicBezTo>
                    <a:cubicBezTo>
                      <a:pt x="329" y="310"/>
                      <a:pt x="377" y="260"/>
                      <a:pt x="392" y="203"/>
                    </a:cubicBezTo>
                    <a:cubicBezTo>
                      <a:pt x="167" y="203"/>
                      <a:pt x="167" y="203"/>
                      <a:pt x="167" y="203"/>
                    </a:cubicBezTo>
                    <a:cubicBezTo>
                      <a:pt x="127" y="203"/>
                      <a:pt x="110" y="235"/>
                      <a:pt x="110" y="235"/>
                    </a:cubicBezTo>
                    <a:cubicBezTo>
                      <a:pt x="110" y="141"/>
                      <a:pt x="110" y="141"/>
                      <a:pt x="110" y="141"/>
                    </a:cubicBezTo>
                    <a:cubicBezTo>
                      <a:pt x="110" y="117"/>
                      <a:pt x="130" y="103"/>
                      <a:pt x="147" y="103"/>
                    </a:cubicBezTo>
                    <a:cubicBezTo>
                      <a:pt x="363" y="103"/>
                      <a:pt x="363" y="103"/>
                      <a:pt x="363" y="103"/>
                    </a:cubicBezTo>
                    <a:cubicBezTo>
                      <a:pt x="404" y="102"/>
                      <a:pt x="447" y="71"/>
                      <a:pt x="447" y="9"/>
                    </a:cubicBezTo>
                    <a:cubicBezTo>
                      <a:pt x="447" y="6"/>
                      <a:pt x="447" y="3"/>
                      <a:pt x="447" y="0"/>
                    </a:cubicBezTo>
                    <a:cubicBezTo>
                      <a:pt x="148" y="0"/>
                      <a:pt x="148" y="0"/>
                      <a:pt x="148" y="0"/>
                    </a:cubicBezTo>
                    <a:cubicBezTo>
                      <a:pt x="60" y="0"/>
                      <a:pt x="0" y="66"/>
                      <a:pt x="0" y="1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rgbClr val="353535"/>
                  </a:solidFill>
                  <a:latin typeface="Segoe UI Semilight"/>
                  <a:ea typeface="+mn-ea"/>
                </a:endParaRPr>
              </a:p>
            </p:txBody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08E539FC-A885-425C-95AC-893BEC641C1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91288" y="6045200"/>
                <a:ext cx="19050" cy="23813"/>
              </a:xfrm>
              <a:custGeom>
                <a:avLst/>
                <a:gdLst>
                  <a:gd name="T0" fmla="*/ 30 w 31"/>
                  <a:gd name="T1" fmla="*/ 12 h 35"/>
                  <a:gd name="T2" fmla="*/ 16 w 31"/>
                  <a:gd name="T3" fmla="*/ 0 h 35"/>
                  <a:gd name="T4" fmla="*/ 0 w 31"/>
                  <a:gd name="T5" fmla="*/ 0 h 35"/>
                  <a:gd name="T6" fmla="*/ 0 w 31"/>
                  <a:gd name="T7" fmla="*/ 35 h 35"/>
                  <a:gd name="T8" fmla="*/ 8 w 31"/>
                  <a:gd name="T9" fmla="*/ 35 h 35"/>
                  <a:gd name="T10" fmla="*/ 8 w 31"/>
                  <a:gd name="T11" fmla="*/ 24 h 35"/>
                  <a:gd name="T12" fmla="*/ 14 w 31"/>
                  <a:gd name="T13" fmla="*/ 24 h 35"/>
                  <a:gd name="T14" fmla="*/ 22 w 31"/>
                  <a:gd name="T15" fmla="*/ 35 h 35"/>
                  <a:gd name="T16" fmla="*/ 31 w 31"/>
                  <a:gd name="T17" fmla="*/ 35 h 35"/>
                  <a:gd name="T18" fmla="*/ 22 w 31"/>
                  <a:gd name="T19" fmla="*/ 23 h 35"/>
                  <a:gd name="T20" fmla="*/ 30 w 31"/>
                  <a:gd name="T21" fmla="*/ 12 h 35"/>
                  <a:gd name="T22" fmla="*/ 16 w 31"/>
                  <a:gd name="T23" fmla="*/ 17 h 35"/>
                  <a:gd name="T24" fmla="*/ 8 w 31"/>
                  <a:gd name="T25" fmla="*/ 17 h 35"/>
                  <a:gd name="T26" fmla="*/ 8 w 31"/>
                  <a:gd name="T27" fmla="*/ 7 h 35"/>
                  <a:gd name="T28" fmla="*/ 16 w 31"/>
                  <a:gd name="T29" fmla="*/ 7 h 35"/>
                  <a:gd name="T30" fmla="*/ 22 w 31"/>
                  <a:gd name="T31" fmla="*/ 12 h 35"/>
                  <a:gd name="T32" fmla="*/ 16 w 31"/>
                  <a:gd name="T33" fmla="*/ 1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1" h="35">
                    <a:moveTo>
                      <a:pt x="30" y="12"/>
                    </a:moveTo>
                    <a:cubicBezTo>
                      <a:pt x="30" y="4"/>
                      <a:pt x="24" y="0"/>
                      <a:pt x="1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7" y="21"/>
                      <a:pt x="30" y="17"/>
                      <a:pt x="30" y="12"/>
                    </a:cubicBezTo>
                    <a:close/>
                    <a:moveTo>
                      <a:pt x="16" y="17"/>
                    </a:moveTo>
                    <a:cubicBezTo>
                      <a:pt x="8" y="17"/>
                      <a:pt x="8" y="17"/>
                      <a:pt x="8" y="1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9" y="7"/>
                      <a:pt x="22" y="9"/>
                      <a:pt x="22" y="12"/>
                    </a:cubicBezTo>
                    <a:cubicBezTo>
                      <a:pt x="22" y="15"/>
                      <a:pt x="20" y="17"/>
                      <a:pt x="16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rgbClr val="353535"/>
                  </a:solidFill>
                  <a:latin typeface="Segoe UI Semilight"/>
                  <a:ea typeface="+mn-ea"/>
                </a:endParaRPr>
              </a:p>
            </p:txBody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1BF2A3BD-12CE-4E04-90A3-016109676C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61050" y="5762625"/>
                <a:ext cx="290513" cy="319088"/>
              </a:xfrm>
              <a:custGeom>
                <a:avLst/>
                <a:gdLst>
                  <a:gd name="T0" fmla="*/ 325 w 453"/>
                  <a:gd name="T1" fmla="*/ 208 h 495"/>
                  <a:gd name="T2" fmla="*/ 154 w 453"/>
                  <a:gd name="T3" fmla="*/ 183 h 495"/>
                  <a:gd name="T4" fmla="*/ 110 w 453"/>
                  <a:gd name="T5" fmla="*/ 141 h 495"/>
                  <a:gd name="T6" fmla="*/ 148 w 453"/>
                  <a:gd name="T7" fmla="*/ 103 h 495"/>
                  <a:gd name="T8" fmla="*/ 424 w 453"/>
                  <a:gd name="T9" fmla="*/ 103 h 495"/>
                  <a:gd name="T10" fmla="*/ 424 w 453"/>
                  <a:gd name="T11" fmla="*/ 0 h 495"/>
                  <a:gd name="T12" fmla="*/ 148 w 453"/>
                  <a:gd name="T13" fmla="*/ 0 h 495"/>
                  <a:gd name="T14" fmla="*/ 0 w 453"/>
                  <a:gd name="T15" fmla="*/ 141 h 495"/>
                  <a:gd name="T16" fmla="*/ 128 w 453"/>
                  <a:gd name="T17" fmla="*/ 286 h 495"/>
                  <a:gd name="T18" fmla="*/ 299 w 453"/>
                  <a:gd name="T19" fmla="*/ 311 h 495"/>
                  <a:gd name="T20" fmla="*/ 343 w 453"/>
                  <a:gd name="T21" fmla="*/ 354 h 495"/>
                  <a:gd name="T22" fmla="*/ 305 w 453"/>
                  <a:gd name="T23" fmla="*/ 391 h 495"/>
                  <a:gd name="T24" fmla="*/ 29 w 453"/>
                  <a:gd name="T25" fmla="*/ 391 h 495"/>
                  <a:gd name="T26" fmla="*/ 29 w 453"/>
                  <a:gd name="T27" fmla="*/ 495 h 495"/>
                  <a:gd name="T28" fmla="*/ 305 w 453"/>
                  <a:gd name="T29" fmla="*/ 495 h 495"/>
                  <a:gd name="T30" fmla="*/ 453 w 453"/>
                  <a:gd name="T31" fmla="*/ 354 h 495"/>
                  <a:gd name="T32" fmla="*/ 325 w 453"/>
                  <a:gd name="T33" fmla="*/ 208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53" h="495">
                    <a:moveTo>
                      <a:pt x="325" y="208"/>
                    </a:moveTo>
                    <a:cubicBezTo>
                      <a:pt x="323" y="208"/>
                      <a:pt x="156" y="184"/>
                      <a:pt x="154" y="183"/>
                    </a:cubicBezTo>
                    <a:cubicBezTo>
                      <a:pt x="125" y="179"/>
                      <a:pt x="110" y="164"/>
                      <a:pt x="110" y="141"/>
                    </a:cubicBezTo>
                    <a:cubicBezTo>
                      <a:pt x="110" y="117"/>
                      <a:pt x="131" y="103"/>
                      <a:pt x="148" y="103"/>
                    </a:cubicBezTo>
                    <a:cubicBezTo>
                      <a:pt x="424" y="103"/>
                      <a:pt x="424" y="103"/>
                      <a:pt x="424" y="103"/>
                    </a:cubicBezTo>
                    <a:cubicBezTo>
                      <a:pt x="424" y="0"/>
                      <a:pt x="424" y="0"/>
                      <a:pt x="424" y="0"/>
                    </a:cubicBezTo>
                    <a:cubicBezTo>
                      <a:pt x="424" y="0"/>
                      <a:pt x="151" y="0"/>
                      <a:pt x="148" y="0"/>
                    </a:cubicBezTo>
                    <a:cubicBezTo>
                      <a:pt x="61" y="0"/>
                      <a:pt x="0" y="66"/>
                      <a:pt x="0" y="141"/>
                    </a:cubicBezTo>
                    <a:cubicBezTo>
                      <a:pt x="0" y="205"/>
                      <a:pt x="39" y="272"/>
                      <a:pt x="128" y="286"/>
                    </a:cubicBezTo>
                    <a:cubicBezTo>
                      <a:pt x="130" y="286"/>
                      <a:pt x="297" y="311"/>
                      <a:pt x="299" y="311"/>
                    </a:cubicBezTo>
                    <a:cubicBezTo>
                      <a:pt x="328" y="316"/>
                      <a:pt x="343" y="330"/>
                      <a:pt x="343" y="354"/>
                    </a:cubicBezTo>
                    <a:cubicBezTo>
                      <a:pt x="343" y="378"/>
                      <a:pt x="322" y="391"/>
                      <a:pt x="305" y="391"/>
                    </a:cubicBezTo>
                    <a:cubicBezTo>
                      <a:pt x="29" y="391"/>
                      <a:pt x="29" y="391"/>
                      <a:pt x="29" y="391"/>
                    </a:cubicBezTo>
                    <a:cubicBezTo>
                      <a:pt x="29" y="495"/>
                      <a:pt x="29" y="495"/>
                      <a:pt x="29" y="495"/>
                    </a:cubicBezTo>
                    <a:cubicBezTo>
                      <a:pt x="29" y="495"/>
                      <a:pt x="302" y="495"/>
                      <a:pt x="305" y="495"/>
                    </a:cubicBezTo>
                    <a:cubicBezTo>
                      <a:pt x="392" y="495"/>
                      <a:pt x="453" y="428"/>
                      <a:pt x="453" y="354"/>
                    </a:cubicBezTo>
                    <a:cubicBezTo>
                      <a:pt x="453" y="289"/>
                      <a:pt x="414" y="222"/>
                      <a:pt x="325" y="2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rgbClr val="353535"/>
                  </a:solidFill>
                  <a:latin typeface="Segoe UI Semilight"/>
                  <a:ea typeface="+mn-ea"/>
                </a:endParaRPr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5A22587B-9884-4B0E-AEF5-6874D2DE18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9425" y="5762625"/>
                <a:ext cx="280988" cy="327025"/>
              </a:xfrm>
              <a:custGeom>
                <a:avLst/>
                <a:gdLst>
                  <a:gd name="T0" fmla="*/ 330 w 437"/>
                  <a:gd name="T1" fmla="*/ 294 h 506"/>
                  <a:gd name="T2" fmla="*/ 219 w 437"/>
                  <a:gd name="T3" fmla="*/ 405 h 506"/>
                  <a:gd name="T4" fmla="*/ 107 w 437"/>
                  <a:gd name="T5" fmla="*/ 294 h 506"/>
                  <a:gd name="T6" fmla="*/ 107 w 437"/>
                  <a:gd name="T7" fmla="*/ 0 h 506"/>
                  <a:gd name="T8" fmla="*/ 0 w 437"/>
                  <a:gd name="T9" fmla="*/ 0 h 506"/>
                  <a:gd name="T10" fmla="*/ 0 w 437"/>
                  <a:gd name="T11" fmla="*/ 288 h 506"/>
                  <a:gd name="T12" fmla="*/ 219 w 437"/>
                  <a:gd name="T13" fmla="*/ 506 h 506"/>
                  <a:gd name="T14" fmla="*/ 437 w 437"/>
                  <a:gd name="T15" fmla="*/ 288 h 506"/>
                  <a:gd name="T16" fmla="*/ 437 w 437"/>
                  <a:gd name="T17" fmla="*/ 0 h 506"/>
                  <a:gd name="T18" fmla="*/ 330 w 437"/>
                  <a:gd name="T19" fmla="*/ 0 h 506"/>
                  <a:gd name="T20" fmla="*/ 330 w 437"/>
                  <a:gd name="T21" fmla="*/ 294 h 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37" h="506">
                    <a:moveTo>
                      <a:pt x="330" y="294"/>
                    </a:moveTo>
                    <a:cubicBezTo>
                      <a:pt x="330" y="355"/>
                      <a:pt x="280" y="405"/>
                      <a:pt x="219" y="405"/>
                    </a:cubicBezTo>
                    <a:cubicBezTo>
                      <a:pt x="157" y="405"/>
                      <a:pt x="107" y="355"/>
                      <a:pt x="107" y="294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88"/>
                      <a:pt x="0" y="288"/>
                      <a:pt x="0" y="288"/>
                    </a:cubicBezTo>
                    <a:cubicBezTo>
                      <a:pt x="0" y="408"/>
                      <a:pt x="98" y="506"/>
                      <a:pt x="219" y="506"/>
                    </a:cubicBezTo>
                    <a:cubicBezTo>
                      <a:pt x="339" y="506"/>
                      <a:pt x="437" y="408"/>
                      <a:pt x="437" y="288"/>
                    </a:cubicBezTo>
                    <a:cubicBezTo>
                      <a:pt x="437" y="0"/>
                      <a:pt x="437" y="0"/>
                      <a:pt x="437" y="0"/>
                    </a:cubicBezTo>
                    <a:cubicBezTo>
                      <a:pt x="330" y="0"/>
                      <a:pt x="330" y="0"/>
                      <a:pt x="330" y="0"/>
                    </a:cubicBezTo>
                    <a:lnTo>
                      <a:pt x="330" y="29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rgbClr val="353535"/>
                  </a:solidFill>
                  <a:latin typeface="Segoe UI Semilight"/>
                  <a:ea typeface="+mn-ea"/>
                </a:endParaRPr>
              </a:p>
            </p:txBody>
          </p:sp>
        </p:grpSp>
        <p:grpSp>
          <p:nvGrpSpPr>
            <p:cNvPr id="25" name="Group 81">
              <a:extLst>
                <a:ext uri="{FF2B5EF4-FFF2-40B4-BE49-F238E27FC236}">
                  <a16:creationId xmlns:a16="http://schemas.microsoft.com/office/drawing/2014/main" id="{13A4C33D-34D5-46BA-8265-788C8B067073}"/>
                </a:ext>
              </a:extLst>
            </p:cNvPr>
            <p:cNvGrpSpPr/>
            <p:nvPr/>
          </p:nvGrpSpPr>
          <p:grpSpPr>
            <a:xfrm>
              <a:off x="4986337" y="5373688"/>
              <a:ext cx="881063" cy="452438"/>
              <a:chOff x="4986337" y="5373688"/>
              <a:chExt cx="881063" cy="452438"/>
            </a:xfrm>
            <a:grpFill/>
          </p:grpSpPr>
          <p:sp>
            <p:nvSpPr>
              <p:cNvPr id="26" name="Freeform 34">
                <a:extLst>
                  <a:ext uri="{FF2B5EF4-FFF2-40B4-BE49-F238E27FC236}">
                    <a16:creationId xmlns:a16="http://schemas.microsoft.com/office/drawing/2014/main" id="{1FA6C42E-0DC0-4F75-AD61-844BF26E0E9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37225" y="5453063"/>
                <a:ext cx="73025" cy="73025"/>
              </a:xfrm>
              <a:custGeom>
                <a:avLst/>
                <a:gdLst>
                  <a:gd name="T0" fmla="*/ 55 w 114"/>
                  <a:gd name="T1" fmla="*/ 114 h 114"/>
                  <a:gd name="T2" fmla="*/ 96 w 114"/>
                  <a:gd name="T3" fmla="*/ 99 h 114"/>
                  <a:gd name="T4" fmla="*/ 114 w 114"/>
                  <a:gd name="T5" fmla="*/ 59 h 114"/>
                  <a:gd name="T6" fmla="*/ 59 w 114"/>
                  <a:gd name="T7" fmla="*/ 1 h 114"/>
                  <a:gd name="T8" fmla="*/ 19 w 114"/>
                  <a:gd name="T9" fmla="*/ 16 h 114"/>
                  <a:gd name="T10" fmla="*/ 1 w 114"/>
                  <a:gd name="T11" fmla="*/ 55 h 114"/>
                  <a:gd name="T12" fmla="*/ 55 w 114"/>
                  <a:gd name="T13" fmla="*/ 114 h 114"/>
                  <a:gd name="T14" fmla="*/ 68 w 114"/>
                  <a:gd name="T15" fmla="*/ 29 h 114"/>
                  <a:gd name="T16" fmla="*/ 93 w 114"/>
                  <a:gd name="T17" fmla="*/ 46 h 114"/>
                  <a:gd name="T18" fmla="*/ 68 w 114"/>
                  <a:gd name="T19" fmla="*/ 63 h 114"/>
                  <a:gd name="T20" fmla="*/ 43 w 114"/>
                  <a:gd name="T21" fmla="*/ 46 h 114"/>
                  <a:gd name="T22" fmla="*/ 68 w 114"/>
                  <a:gd name="T23" fmla="*/ 2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4" h="114">
                    <a:moveTo>
                      <a:pt x="55" y="114"/>
                    </a:moveTo>
                    <a:cubicBezTo>
                      <a:pt x="70" y="114"/>
                      <a:pt x="85" y="109"/>
                      <a:pt x="96" y="99"/>
                    </a:cubicBezTo>
                    <a:cubicBezTo>
                      <a:pt x="107" y="88"/>
                      <a:pt x="113" y="74"/>
                      <a:pt x="114" y="59"/>
                    </a:cubicBezTo>
                    <a:cubicBezTo>
                      <a:pt x="114" y="28"/>
                      <a:pt x="90" y="2"/>
                      <a:pt x="59" y="1"/>
                    </a:cubicBezTo>
                    <a:cubicBezTo>
                      <a:pt x="44" y="0"/>
                      <a:pt x="30" y="6"/>
                      <a:pt x="19" y="16"/>
                    </a:cubicBezTo>
                    <a:cubicBezTo>
                      <a:pt x="8" y="26"/>
                      <a:pt x="1" y="40"/>
                      <a:pt x="1" y="55"/>
                    </a:cubicBezTo>
                    <a:cubicBezTo>
                      <a:pt x="0" y="86"/>
                      <a:pt x="24" y="113"/>
                      <a:pt x="55" y="114"/>
                    </a:cubicBezTo>
                    <a:close/>
                    <a:moveTo>
                      <a:pt x="68" y="29"/>
                    </a:moveTo>
                    <a:cubicBezTo>
                      <a:pt x="82" y="29"/>
                      <a:pt x="93" y="37"/>
                      <a:pt x="93" y="46"/>
                    </a:cubicBezTo>
                    <a:cubicBezTo>
                      <a:pt x="93" y="55"/>
                      <a:pt x="82" y="63"/>
                      <a:pt x="68" y="63"/>
                    </a:cubicBezTo>
                    <a:cubicBezTo>
                      <a:pt x="54" y="63"/>
                      <a:pt x="43" y="55"/>
                      <a:pt x="43" y="46"/>
                    </a:cubicBezTo>
                    <a:cubicBezTo>
                      <a:pt x="43" y="37"/>
                      <a:pt x="54" y="29"/>
                      <a:pt x="68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rgbClr val="353535"/>
                  </a:solidFill>
                  <a:latin typeface="Segoe UI Semilight"/>
                  <a:ea typeface="+mn-ea"/>
                </a:endParaRPr>
              </a:p>
            </p:txBody>
          </p:sp>
          <p:sp>
            <p:nvSpPr>
              <p:cNvPr id="27" name="Freeform 35">
                <a:extLst>
                  <a:ext uri="{FF2B5EF4-FFF2-40B4-BE49-F238E27FC236}">
                    <a16:creationId xmlns:a16="http://schemas.microsoft.com/office/drawing/2014/main" id="{8DDCD156-02E8-40A6-80F7-73218C6B599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86337" y="5373688"/>
                <a:ext cx="881063" cy="452438"/>
              </a:xfrm>
              <a:custGeom>
                <a:avLst/>
                <a:gdLst>
                  <a:gd name="T0" fmla="*/ 1367 w 1369"/>
                  <a:gd name="T1" fmla="*/ 246 h 702"/>
                  <a:gd name="T2" fmla="*/ 1293 w 1369"/>
                  <a:gd name="T3" fmla="*/ 96 h 702"/>
                  <a:gd name="T4" fmla="*/ 1013 w 1369"/>
                  <a:gd name="T5" fmla="*/ 22 h 702"/>
                  <a:gd name="T6" fmla="*/ 721 w 1369"/>
                  <a:gd name="T7" fmla="*/ 9 h 702"/>
                  <a:gd name="T8" fmla="*/ 235 w 1369"/>
                  <a:gd name="T9" fmla="*/ 136 h 702"/>
                  <a:gd name="T10" fmla="*/ 15 w 1369"/>
                  <a:gd name="T11" fmla="*/ 521 h 702"/>
                  <a:gd name="T12" fmla="*/ 218 w 1369"/>
                  <a:gd name="T13" fmla="*/ 694 h 702"/>
                  <a:gd name="T14" fmla="*/ 344 w 1369"/>
                  <a:gd name="T15" fmla="*/ 401 h 702"/>
                  <a:gd name="T16" fmla="*/ 149 w 1369"/>
                  <a:gd name="T17" fmla="*/ 482 h 702"/>
                  <a:gd name="T18" fmla="*/ 272 w 1369"/>
                  <a:gd name="T19" fmla="*/ 568 h 702"/>
                  <a:gd name="T20" fmla="*/ 287 w 1369"/>
                  <a:gd name="T21" fmla="*/ 561 h 702"/>
                  <a:gd name="T22" fmla="*/ 287 w 1369"/>
                  <a:gd name="T23" fmla="*/ 561 h 702"/>
                  <a:gd name="T24" fmla="*/ 299 w 1369"/>
                  <a:gd name="T25" fmla="*/ 527 h 702"/>
                  <a:gd name="T26" fmla="*/ 263 w 1369"/>
                  <a:gd name="T27" fmla="*/ 506 h 702"/>
                  <a:gd name="T28" fmla="*/ 256 w 1369"/>
                  <a:gd name="T29" fmla="*/ 508 h 702"/>
                  <a:gd name="T30" fmla="*/ 213 w 1369"/>
                  <a:gd name="T31" fmla="*/ 481 h 702"/>
                  <a:gd name="T32" fmla="*/ 219 w 1369"/>
                  <a:gd name="T33" fmla="*/ 462 h 702"/>
                  <a:gd name="T34" fmla="*/ 339 w 1369"/>
                  <a:gd name="T35" fmla="*/ 494 h 702"/>
                  <a:gd name="T36" fmla="*/ 226 w 1369"/>
                  <a:gd name="T37" fmla="*/ 617 h 702"/>
                  <a:gd name="T38" fmla="*/ 112 w 1369"/>
                  <a:gd name="T39" fmla="*/ 411 h 702"/>
                  <a:gd name="T40" fmla="*/ 522 w 1369"/>
                  <a:gd name="T41" fmla="*/ 554 h 702"/>
                  <a:gd name="T42" fmla="*/ 713 w 1369"/>
                  <a:gd name="T43" fmla="*/ 407 h 702"/>
                  <a:gd name="T44" fmla="*/ 989 w 1369"/>
                  <a:gd name="T45" fmla="*/ 554 h 702"/>
                  <a:gd name="T46" fmla="*/ 1061 w 1369"/>
                  <a:gd name="T47" fmla="*/ 391 h 702"/>
                  <a:gd name="T48" fmla="*/ 1291 w 1369"/>
                  <a:gd name="T49" fmla="*/ 366 h 702"/>
                  <a:gd name="T50" fmla="*/ 1356 w 1369"/>
                  <a:gd name="T51" fmla="*/ 322 h 702"/>
                  <a:gd name="T52" fmla="*/ 1363 w 1369"/>
                  <a:gd name="T53" fmla="*/ 298 h 702"/>
                  <a:gd name="T54" fmla="*/ 1246 w 1369"/>
                  <a:gd name="T55" fmla="*/ 327 h 702"/>
                  <a:gd name="T56" fmla="*/ 1070 w 1369"/>
                  <a:gd name="T57" fmla="*/ 265 h 702"/>
                  <a:gd name="T58" fmla="*/ 1241 w 1369"/>
                  <a:gd name="T59" fmla="*/ 296 h 702"/>
                  <a:gd name="T60" fmla="*/ 1143 w 1369"/>
                  <a:gd name="T61" fmla="*/ 178 h 702"/>
                  <a:gd name="T62" fmla="*/ 1227 w 1369"/>
                  <a:gd name="T63" fmla="*/ 100 h 702"/>
                  <a:gd name="T64" fmla="*/ 1279 w 1369"/>
                  <a:gd name="T65" fmla="*/ 240 h 702"/>
                  <a:gd name="T66" fmla="*/ 1143 w 1369"/>
                  <a:gd name="T67" fmla="*/ 178 h 7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369" h="702">
                    <a:moveTo>
                      <a:pt x="1359" y="258"/>
                    </a:moveTo>
                    <a:cubicBezTo>
                      <a:pt x="1361" y="256"/>
                      <a:pt x="1369" y="251"/>
                      <a:pt x="1367" y="246"/>
                    </a:cubicBezTo>
                    <a:cubicBezTo>
                      <a:pt x="1360" y="220"/>
                      <a:pt x="1335" y="135"/>
                      <a:pt x="1314" y="114"/>
                    </a:cubicBezTo>
                    <a:cubicBezTo>
                      <a:pt x="1308" y="108"/>
                      <a:pt x="1303" y="101"/>
                      <a:pt x="1293" y="96"/>
                    </a:cubicBezTo>
                    <a:cubicBezTo>
                      <a:pt x="1213" y="49"/>
                      <a:pt x="1024" y="21"/>
                      <a:pt x="1015" y="20"/>
                    </a:cubicBezTo>
                    <a:cubicBezTo>
                      <a:pt x="1015" y="20"/>
                      <a:pt x="1013" y="19"/>
                      <a:pt x="1013" y="22"/>
                    </a:cubicBezTo>
                    <a:cubicBezTo>
                      <a:pt x="1013" y="22"/>
                      <a:pt x="1012" y="61"/>
                      <a:pt x="1012" y="65"/>
                    </a:cubicBezTo>
                    <a:cubicBezTo>
                      <a:pt x="993" y="59"/>
                      <a:pt x="852" y="13"/>
                      <a:pt x="721" y="9"/>
                    </a:cubicBezTo>
                    <a:cubicBezTo>
                      <a:pt x="609" y="5"/>
                      <a:pt x="457" y="0"/>
                      <a:pt x="241" y="132"/>
                    </a:cubicBezTo>
                    <a:cubicBezTo>
                      <a:pt x="235" y="136"/>
                      <a:pt x="235" y="136"/>
                      <a:pt x="235" y="136"/>
                    </a:cubicBezTo>
                    <a:cubicBezTo>
                      <a:pt x="133" y="199"/>
                      <a:pt x="63" y="277"/>
                      <a:pt x="27" y="368"/>
                    </a:cubicBezTo>
                    <a:cubicBezTo>
                      <a:pt x="15" y="396"/>
                      <a:pt x="0" y="461"/>
                      <a:pt x="15" y="521"/>
                    </a:cubicBezTo>
                    <a:cubicBezTo>
                      <a:pt x="22" y="548"/>
                      <a:pt x="34" y="574"/>
                      <a:pt x="51" y="598"/>
                    </a:cubicBezTo>
                    <a:cubicBezTo>
                      <a:pt x="88" y="652"/>
                      <a:pt x="151" y="687"/>
                      <a:pt x="218" y="694"/>
                    </a:cubicBezTo>
                    <a:cubicBezTo>
                      <a:pt x="314" y="702"/>
                      <a:pt x="386" y="659"/>
                      <a:pt x="412" y="579"/>
                    </a:cubicBezTo>
                    <a:cubicBezTo>
                      <a:pt x="430" y="523"/>
                      <a:pt x="412" y="442"/>
                      <a:pt x="344" y="401"/>
                    </a:cubicBezTo>
                    <a:cubicBezTo>
                      <a:pt x="289" y="367"/>
                      <a:pt x="230" y="375"/>
                      <a:pt x="195" y="397"/>
                    </a:cubicBezTo>
                    <a:cubicBezTo>
                      <a:pt x="166" y="417"/>
                      <a:pt x="149" y="448"/>
                      <a:pt x="149" y="482"/>
                    </a:cubicBezTo>
                    <a:cubicBezTo>
                      <a:pt x="150" y="541"/>
                      <a:pt x="201" y="573"/>
                      <a:pt x="238" y="573"/>
                    </a:cubicBezTo>
                    <a:cubicBezTo>
                      <a:pt x="249" y="573"/>
                      <a:pt x="260" y="572"/>
                      <a:pt x="272" y="568"/>
                    </a:cubicBezTo>
                    <a:cubicBezTo>
                      <a:pt x="277" y="566"/>
                      <a:pt x="281" y="565"/>
                      <a:pt x="285" y="562"/>
                    </a:cubicBezTo>
                    <a:cubicBezTo>
                      <a:pt x="287" y="561"/>
                      <a:pt x="287" y="561"/>
                      <a:pt x="287" y="561"/>
                    </a:cubicBezTo>
                    <a:cubicBezTo>
                      <a:pt x="287" y="560"/>
                      <a:pt x="287" y="560"/>
                      <a:pt x="287" y="560"/>
                    </a:cubicBezTo>
                    <a:cubicBezTo>
                      <a:pt x="287" y="561"/>
                      <a:pt x="287" y="561"/>
                      <a:pt x="287" y="561"/>
                    </a:cubicBezTo>
                    <a:cubicBezTo>
                      <a:pt x="296" y="555"/>
                      <a:pt x="301" y="546"/>
                      <a:pt x="301" y="535"/>
                    </a:cubicBezTo>
                    <a:cubicBezTo>
                      <a:pt x="301" y="533"/>
                      <a:pt x="300" y="530"/>
                      <a:pt x="299" y="527"/>
                    </a:cubicBezTo>
                    <a:cubicBezTo>
                      <a:pt x="295" y="512"/>
                      <a:pt x="280" y="503"/>
                      <a:pt x="265" y="506"/>
                    </a:cubicBezTo>
                    <a:cubicBezTo>
                      <a:pt x="263" y="506"/>
                      <a:pt x="263" y="506"/>
                      <a:pt x="263" y="506"/>
                    </a:cubicBezTo>
                    <a:cubicBezTo>
                      <a:pt x="260" y="507"/>
                      <a:pt x="260" y="507"/>
                      <a:pt x="260" y="507"/>
                    </a:cubicBezTo>
                    <a:cubicBezTo>
                      <a:pt x="256" y="508"/>
                      <a:pt x="256" y="508"/>
                      <a:pt x="256" y="508"/>
                    </a:cubicBezTo>
                    <a:cubicBezTo>
                      <a:pt x="247" y="511"/>
                      <a:pt x="241" y="511"/>
                      <a:pt x="239" y="511"/>
                    </a:cubicBezTo>
                    <a:cubicBezTo>
                      <a:pt x="235" y="510"/>
                      <a:pt x="213" y="504"/>
                      <a:pt x="213" y="481"/>
                    </a:cubicBezTo>
                    <a:cubicBezTo>
                      <a:pt x="213" y="480"/>
                      <a:pt x="213" y="480"/>
                      <a:pt x="213" y="480"/>
                    </a:cubicBezTo>
                    <a:cubicBezTo>
                      <a:pt x="214" y="472"/>
                      <a:pt x="217" y="466"/>
                      <a:pt x="219" y="462"/>
                    </a:cubicBezTo>
                    <a:cubicBezTo>
                      <a:pt x="225" y="452"/>
                      <a:pt x="244" y="442"/>
                      <a:pt x="268" y="444"/>
                    </a:cubicBezTo>
                    <a:cubicBezTo>
                      <a:pt x="301" y="447"/>
                      <a:pt x="324" y="463"/>
                      <a:pt x="339" y="494"/>
                    </a:cubicBezTo>
                    <a:cubicBezTo>
                      <a:pt x="353" y="523"/>
                      <a:pt x="350" y="559"/>
                      <a:pt x="330" y="585"/>
                    </a:cubicBezTo>
                    <a:cubicBezTo>
                      <a:pt x="309" y="611"/>
                      <a:pt x="274" y="622"/>
                      <a:pt x="226" y="617"/>
                    </a:cubicBezTo>
                    <a:cubicBezTo>
                      <a:pt x="178" y="612"/>
                      <a:pt x="138" y="584"/>
                      <a:pt x="115" y="541"/>
                    </a:cubicBezTo>
                    <a:cubicBezTo>
                      <a:pt x="93" y="499"/>
                      <a:pt x="92" y="450"/>
                      <a:pt x="112" y="411"/>
                    </a:cubicBezTo>
                    <a:cubicBezTo>
                      <a:pt x="161" y="320"/>
                      <a:pt x="252" y="321"/>
                      <a:pt x="302" y="330"/>
                    </a:cubicBezTo>
                    <a:cubicBezTo>
                      <a:pt x="374" y="342"/>
                      <a:pt x="482" y="406"/>
                      <a:pt x="522" y="554"/>
                    </a:cubicBezTo>
                    <a:cubicBezTo>
                      <a:pt x="621" y="554"/>
                      <a:pt x="621" y="554"/>
                      <a:pt x="621" y="554"/>
                    </a:cubicBezTo>
                    <a:cubicBezTo>
                      <a:pt x="609" y="516"/>
                      <a:pt x="602" y="407"/>
                      <a:pt x="713" y="407"/>
                    </a:cubicBezTo>
                    <a:cubicBezTo>
                      <a:pt x="835" y="407"/>
                      <a:pt x="850" y="493"/>
                      <a:pt x="885" y="554"/>
                    </a:cubicBezTo>
                    <a:cubicBezTo>
                      <a:pt x="989" y="554"/>
                      <a:pt x="989" y="554"/>
                      <a:pt x="989" y="554"/>
                    </a:cubicBezTo>
                    <a:cubicBezTo>
                      <a:pt x="962" y="515"/>
                      <a:pt x="942" y="471"/>
                      <a:pt x="949" y="434"/>
                    </a:cubicBezTo>
                    <a:cubicBezTo>
                      <a:pt x="958" y="379"/>
                      <a:pt x="1001" y="384"/>
                      <a:pt x="1061" y="391"/>
                    </a:cubicBezTo>
                    <a:cubicBezTo>
                      <a:pt x="1080" y="393"/>
                      <a:pt x="1103" y="396"/>
                      <a:pt x="1126" y="396"/>
                    </a:cubicBezTo>
                    <a:cubicBezTo>
                      <a:pt x="1190" y="397"/>
                      <a:pt x="1248" y="385"/>
                      <a:pt x="1291" y="366"/>
                    </a:cubicBezTo>
                    <a:cubicBezTo>
                      <a:pt x="1319" y="354"/>
                      <a:pt x="1336" y="346"/>
                      <a:pt x="1347" y="336"/>
                    </a:cubicBezTo>
                    <a:cubicBezTo>
                      <a:pt x="1351" y="333"/>
                      <a:pt x="1353" y="328"/>
                      <a:pt x="1356" y="322"/>
                    </a:cubicBezTo>
                    <a:cubicBezTo>
                      <a:pt x="1357" y="318"/>
                      <a:pt x="1357" y="318"/>
                      <a:pt x="1357" y="318"/>
                    </a:cubicBezTo>
                    <a:cubicBezTo>
                      <a:pt x="1359" y="313"/>
                      <a:pt x="1361" y="304"/>
                      <a:pt x="1363" y="298"/>
                    </a:cubicBezTo>
                    <a:cubicBezTo>
                      <a:pt x="1365" y="287"/>
                      <a:pt x="1356" y="293"/>
                      <a:pt x="1356" y="293"/>
                    </a:cubicBezTo>
                    <a:cubicBezTo>
                      <a:pt x="1337" y="304"/>
                      <a:pt x="1290" y="326"/>
                      <a:pt x="1246" y="327"/>
                    </a:cubicBezTo>
                    <a:cubicBezTo>
                      <a:pt x="1192" y="328"/>
                      <a:pt x="1082" y="272"/>
                      <a:pt x="1071" y="266"/>
                    </a:cubicBezTo>
                    <a:cubicBezTo>
                      <a:pt x="1070" y="265"/>
                      <a:pt x="1070" y="265"/>
                      <a:pt x="1070" y="265"/>
                    </a:cubicBezTo>
                    <a:cubicBezTo>
                      <a:pt x="1067" y="258"/>
                      <a:pt x="1051" y="219"/>
                      <a:pt x="1047" y="211"/>
                    </a:cubicBezTo>
                    <a:cubicBezTo>
                      <a:pt x="1126" y="263"/>
                      <a:pt x="1191" y="292"/>
                      <a:pt x="1241" y="296"/>
                    </a:cubicBezTo>
                    <a:cubicBezTo>
                      <a:pt x="1297" y="301"/>
                      <a:pt x="1341" y="271"/>
                      <a:pt x="1359" y="258"/>
                    </a:cubicBezTo>
                    <a:close/>
                    <a:moveTo>
                      <a:pt x="1143" y="178"/>
                    </a:moveTo>
                    <a:cubicBezTo>
                      <a:pt x="1144" y="156"/>
                      <a:pt x="1153" y="136"/>
                      <a:pt x="1169" y="122"/>
                    </a:cubicBezTo>
                    <a:cubicBezTo>
                      <a:pt x="1184" y="107"/>
                      <a:pt x="1205" y="99"/>
                      <a:pt x="1227" y="100"/>
                    </a:cubicBezTo>
                    <a:cubicBezTo>
                      <a:pt x="1271" y="102"/>
                      <a:pt x="1306" y="139"/>
                      <a:pt x="1305" y="184"/>
                    </a:cubicBezTo>
                    <a:cubicBezTo>
                      <a:pt x="1304" y="205"/>
                      <a:pt x="1295" y="225"/>
                      <a:pt x="1279" y="240"/>
                    </a:cubicBezTo>
                    <a:cubicBezTo>
                      <a:pt x="1263" y="255"/>
                      <a:pt x="1243" y="263"/>
                      <a:pt x="1221" y="262"/>
                    </a:cubicBezTo>
                    <a:cubicBezTo>
                      <a:pt x="1176" y="260"/>
                      <a:pt x="1141" y="223"/>
                      <a:pt x="1143" y="17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rgbClr val="353535"/>
                  </a:solidFill>
                  <a:latin typeface="Segoe UI Semilight"/>
                  <a:ea typeface="+mn-ea"/>
                </a:endParaRPr>
              </a:p>
            </p:txBody>
          </p:sp>
        </p:grpSp>
      </p:grpSp>
      <p:grpSp>
        <p:nvGrpSpPr>
          <p:cNvPr id="43" name="Group 99">
            <a:extLst>
              <a:ext uri="{FF2B5EF4-FFF2-40B4-BE49-F238E27FC236}">
                <a16:creationId xmlns:a16="http://schemas.microsoft.com/office/drawing/2014/main" id="{C0F46DF5-71BF-4492-946E-687F80A5461F}"/>
              </a:ext>
            </a:extLst>
          </p:cNvPr>
          <p:cNvGrpSpPr/>
          <p:nvPr/>
        </p:nvGrpSpPr>
        <p:grpSpPr>
          <a:xfrm>
            <a:off x="3533389" y="2173953"/>
            <a:ext cx="1597286" cy="454610"/>
            <a:chOff x="2880656" y="5494318"/>
            <a:chExt cx="1888852" cy="549854"/>
          </a:xfrm>
          <a:solidFill>
            <a:srgbClr val="00C7FF"/>
          </a:solidFill>
        </p:grpSpPr>
        <p:grpSp>
          <p:nvGrpSpPr>
            <p:cNvPr id="44" name="Group 100">
              <a:extLst>
                <a:ext uri="{FF2B5EF4-FFF2-40B4-BE49-F238E27FC236}">
                  <a16:creationId xmlns:a16="http://schemas.microsoft.com/office/drawing/2014/main" id="{ACFC66B8-7384-449E-9DA3-F0A254575BEB}"/>
                </a:ext>
              </a:extLst>
            </p:cNvPr>
            <p:cNvGrpSpPr/>
            <p:nvPr/>
          </p:nvGrpSpPr>
          <p:grpSpPr>
            <a:xfrm>
              <a:off x="2880656" y="5494318"/>
              <a:ext cx="621131" cy="549854"/>
              <a:chOff x="2664209" y="5494318"/>
              <a:chExt cx="621131" cy="549854"/>
            </a:xfrm>
            <a:grpFill/>
          </p:grpSpPr>
          <p:sp>
            <p:nvSpPr>
              <p:cNvPr id="54" name="Freeform 50">
                <a:extLst>
                  <a:ext uri="{FF2B5EF4-FFF2-40B4-BE49-F238E27FC236}">
                    <a16:creationId xmlns:a16="http://schemas.microsoft.com/office/drawing/2014/main" id="{8D4F8774-0964-4FB8-BB17-47A9C6A4FC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2413" y="5939802"/>
                <a:ext cx="56004" cy="30547"/>
              </a:xfrm>
              <a:custGeom>
                <a:avLst/>
                <a:gdLst>
                  <a:gd name="T0" fmla="*/ 10 w 11"/>
                  <a:gd name="T1" fmla="*/ 0 h 6"/>
                  <a:gd name="T2" fmla="*/ 11 w 11"/>
                  <a:gd name="T3" fmla="*/ 3 h 6"/>
                  <a:gd name="T4" fmla="*/ 9 w 11"/>
                  <a:gd name="T5" fmla="*/ 5 h 6"/>
                  <a:gd name="T6" fmla="*/ 4 w 11"/>
                  <a:gd name="T7" fmla="*/ 5 h 6"/>
                  <a:gd name="T8" fmla="*/ 2 w 11"/>
                  <a:gd name="T9" fmla="*/ 4 h 6"/>
                  <a:gd name="T10" fmla="*/ 0 w 11"/>
                  <a:gd name="T11" fmla="*/ 2 h 6"/>
                  <a:gd name="T12" fmla="*/ 5 w 11"/>
                  <a:gd name="T13" fmla="*/ 1 h 6"/>
                  <a:gd name="T14" fmla="*/ 8 w 11"/>
                  <a:gd name="T15" fmla="*/ 2 h 6"/>
                  <a:gd name="T16" fmla="*/ 10 w 11"/>
                  <a:gd name="T17" fmla="*/ 0 h 6"/>
                  <a:gd name="T18" fmla="*/ 10 w 11"/>
                  <a:gd name="T19" fmla="*/ 0 h 6"/>
                  <a:gd name="T20" fmla="*/ 10 w 11"/>
                  <a:gd name="T2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" h="6">
                    <a:moveTo>
                      <a:pt x="10" y="0"/>
                    </a:moveTo>
                    <a:cubicBezTo>
                      <a:pt x="11" y="1"/>
                      <a:pt x="11" y="2"/>
                      <a:pt x="11" y="3"/>
                    </a:cubicBezTo>
                    <a:cubicBezTo>
                      <a:pt x="10" y="4"/>
                      <a:pt x="10" y="4"/>
                      <a:pt x="9" y="5"/>
                    </a:cubicBezTo>
                    <a:cubicBezTo>
                      <a:pt x="8" y="5"/>
                      <a:pt x="7" y="6"/>
                      <a:pt x="4" y="5"/>
                    </a:cubicBezTo>
                    <a:cubicBezTo>
                      <a:pt x="3" y="4"/>
                      <a:pt x="3" y="4"/>
                      <a:pt x="2" y="4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1" y="1"/>
                      <a:pt x="2" y="0"/>
                      <a:pt x="5" y="1"/>
                    </a:cubicBezTo>
                    <a:cubicBezTo>
                      <a:pt x="6" y="2"/>
                      <a:pt x="7" y="3"/>
                      <a:pt x="8" y="2"/>
                    </a:cubicBezTo>
                    <a:cubicBezTo>
                      <a:pt x="9" y="2"/>
                      <a:pt x="9" y="1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rgbClr val="353535"/>
                  </a:solidFill>
                  <a:latin typeface="Segoe UI Semilight"/>
                  <a:ea typeface="+mn-ea"/>
                </a:endParaRPr>
              </a:p>
            </p:txBody>
          </p:sp>
          <p:sp>
            <p:nvSpPr>
              <p:cNvPr id="55" name="Freeform 51">
                <a:extLst>
                  <a:ext uri="{FF2B5EF4-FFF2-40B4-BE49-F238E27FC236}">
                    <a16:creationId xmlns:a16="http://schemas.microsoft.com/office/drawing/2014/main" id="{C1FBBB33-40E6-4BB9-A621-360E35FD0F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2413" y="5573233"/>
                <a:ext cx="76369" cy="30547"/>
              </a:xfrm>
              <a:custGeom>
                <a:avLst/>
                <a:gdLst>
                  <a:gd name="T0" fmla="*/ 8 w 15"/>
                  <a:gd name="T1" fmla="*/ 0 h 6"/>
                  <a:gd name="T2" fmla="*/ 7 w 15"/>
                  <a:gd name="T3" fmla="*/ 0 h 6"/>
                  <a:gd name="T4" fmla="*/ 5 w 15"/>
                  <a:gd name="T5" fmla="*/ 0 h 6"/>
                  <a:gd name="T6" fmla="*/ 0 w 15"/>
                  <a:gd name="T7" fmla="*/ 1 h 6"/>
                  <a:gd name="T8" fmla="*/ 0 w 15"/>
                  <a:gd name="T9" fmla="*/ 1 h 6"/>
                  <a:gd name="T10" fmla="*/ 0 w 15"/>
                  <a:gd name="T11" fmla="*/ 1 h 6"/>
                  <a:gd name="T12" fmla="*/ 0 w 15"/>
                  <a:gd name="T13" fmla="*/ 1 h 6"/>
                  <a:gd name="T14" fmla="*/ 1 w 15"/>
                  <a:gd name="T15" fmla="*/ 1 h 6"/>
                  <a:gd name="T16" fmla="*/ 8 w 15"/>
                  <a:gd name="T17" fmla="*/ 3 h 6"/>
                  <a:gd name="T18" fmla="*/ 4 w 15"/>
                  <a:gd name="T19" fmla="*/ 5 h 6"/>
                  <a:gd name="T20" fmla="*/ 4 w 15"/>
                  <a:gd name="T21" fmla="*/ 5 h 6"/>
                  <a:gd name="T22" fmla="*/ 4 w 15"/>
                  <a:gd name="T23" fmla="*/ 5 h 6"/>
                  <a:gd name="T24" fmla="*/ 8 w 15"/>
                  <a:gd name="T25" fmla="*/ 6 h 6"/>
                  <a:gd name="T26" fmla="*/ 14 w 15"/>
                  <a:gd name="T27" fmla="*/ 3 h 6"/>
                  <a:gd name="T28" fmla="*/ 8 w 15"/>
                  <a:gd name="T2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" h="6">
                    <a:moveTo>
                      <a:pt x="8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6" y="0"/>
                      <a:pt x="5" y="0"/>
                    </a:cubicBezTo>
                    <a:cubicBezTo>
                      <a:pt x="3" y="0"/>
                      <a:pt x="1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5" y="1"/>
                      <a:pt x="8" y="2"/>
                      <a:pt x="8" y="3"/>
                    </a:cubicBezTo>
                    <a:cubicBezTo>
                      <a:pt x="8" y="4"/>
                      <a:pt x="7" y="4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6"/>
                      <a:pt x="6" y="6"/>
                      <a:pt x="8" y="6"/>
                    </a:cubicBezTo>
                    <a:cubicBezTo>
                      <a:pt x="11" y="6"/>
                      <a:pt x="14" y="5"/>
                      <a:pt x="14" y="3"/>
                    </a:cubicBezTo>
                    <a:cubicBezTo>
                      <a:pt x="15" y="1"/>
                      <a:pt x="12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rgbClr val="353535"/>
                  </a:solidFill>
                  <a:latin typeface="Segoe UI Semilight"/>
                  <a:ea typeface="+mn-ea"/>
                </a:endParaRPr>
              </a:p>
            </p:txBody>
          </p:sp>
          <p:sp>
            <p:nvSpPr>
              <p:cNvPr id="56" name="Freeform 52">
                <a:extLst>
                  <a:ext uri="{FF2B5EF4-FFF2-40B4-BE49-F238E27FC236}">
                    <a16:creationId xmlns:a16="http://schemas.microsoft.com/office/drawing/2014/main" id="{2A60969E-13D5-4FF4-AB41-8E1BC7DE3C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5314" y="5603780"/>
                <a:ext cx="96734" cy="58550"/>
              </a:xfrm>
              <a:custGeom>
                <a:avLst/>
                <a:gdLst>
                  <a:gd name="T0" fmla="*/ 14 w 19"/>
                  <a:gd name="T1" fmla="*/ 3 h 11"/>
                  <a:gd name="T2" fmla="*/ 8 w 19"/>
                  <a:gd name="T3" fmla="*/ 3 h 11"/>
                  <a:gd name="T4" fmla="*/ 4 w 19"/>
                  <a:gd name="T5" fmla="*/ 1 h 11"/>
                  <a:gd name="T6" fmla="*/ 1 w 19"/>
                  <a:gd name="T7" fmla="*/ 2 h 11"/>
                  <a:gd name="T8" fmla="*/ 3 w 19"/>
                  <a:gd name="T9" fmla="*/ 7 h 11"/>
                  <a:gd name="T10" fmla="*/ 7 w 19"/>
                  <a:gd name="T11" fmla="*/ 9 h 11"/>
                  <a:gd name="T12" fmla="*/ 16 w 19"/>
                  <a:gd name="T13" fmla="*/ 7 h 11"/>
                  <a:gd name="T14" fmla="*/ 19 w 19"/>
                  <a:gd name="T15" fmla="*/ 5 h 11"/>
                  <a:gd name="T16" fmla="*/ 14 w 19"/>
                  <a:gd name="T17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11">
                    <a:moveTo>
                      <a:pt x="14" y="3"/>
                    </a:moveTo>
                    <a:cubicBezTo>
                      <a:pt x="11" y="3"/>
                      <a:pt x="9" y="3"/>
                      <a:pt x="8" y="3"/>
                    </a:cubicBezTo>
                    <a:cubicBezTo>
                      <a:pt x="6" y="3"/>
                      <a:pt x="4" y="2"/>
                      <a:pt x="4" y="1"/>
                    </a:cubicBezTo>
                    <a:cubicBezTo>
                      <a:pt x="3" y="1"/>
                      <a:pt x="2" y="0"/>
                      <a:pt x="1" y="2"/>
                    </a:cubicBezTo>
                    <a:cubicBezTo>
                      <a:pt x="0" y="4"/>
                      <a:pt x="1" y="7"/>
                      <a:pt x="3" y="7"/>
                    </a:cubicBezTo>
                    <a:cubicBezTo>
                      <a:pt x="3" y="7"/>
                      <a:pt x="5" y="11"/>
                      <a:pt x="7" y="9"/>
                    </a:cubicBezTo>
                    <a:cubicBezTo>
                      <a:pt x="8" y="8"/>
                      <a:pt x="9" y="7"/>
                      <a:pt x="16" y="7"/>
                    </a:cubicBezTo>
                    <a:cubicBezTo>
                      <a:pt x="19" y="6"/>
                      <a:pt x="19" y="6"/>
                      <a:pt x="19" y="5"/>
                    </a:cubicBezTo>
                    <a:cubicBezTo>
                      <a:pt x="19" y="4"/>
                      <a:pt x="17" y="3"/>
                      <a:pt x="14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rgbClr val="353535"/>
                  </a:solidFill>
                  <a:latin typeface="Segoe UI Semilight"/>
                  <a:ea typeface="+mn-ea"/>
                </a:endParaRPr>
              </a:p>
            </p:txBody>
          </p:sp>
          <p:sp>
            <p:nvSpPr>
              <p:cNvPr id="57" name="Freeform 53">
                <a:extLst>
                  <a:ext uri="{FF2B5EF4-FFF2-40B4-BE49-F238E27FC236}">
                    <a16:creationId xmlns:a16="http://schemas.microsoft.com/office/drawing/2014/main" id="{3BC8C6B8-5DA7-4E27-9A47-0AC0115A58E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64209" y="5494318"/>
                <a:ext cx="605858" cy="549854"/>
              </a:xfrm>
              <a:custGeom>
                <a:avLst/>
                <a:gdLst>
                  <a:gd name="T0" fmla="*/ 59 w 118"/>
                  <a:gd name="T1" fmla="*/ 0 h 105"/>
                  <a:gd name="T2" fmla="*/ 0 w 118"/>
                  <a:gd name="T3" fmla="*/ 59 h 105"/>
                  <a:gd name="T4" fmla="*/ 3 w 118"/>
                  <a:gd name="T5" fmla="*/ 78 h 105"/>
                  <a:gd name="T6" fmla="*/ 8 w 118"/>
                  <a:gd name="T7" fmla="*/ 78 h 105"/>
                  <a:gd name="T8" fmla="*/ 17 w 118"/>
                  <a:gd name="T9" fmla="*/ 75 h 105"/>
                  <a:gd name="T10" fmla="*/ 20 w 118"/>
                  <a:gd name="T11" fmla="*/ 75 h 105"/>
                  <a:gd name="T12" fmla="*/ 24 w 118"/>
                  <a:gd name="T13" fmla="*/ 77 h 105"/>
                  <a:gd name="T14" fmla="*/ 27 w 118"/>
                  <a:gd name="T15" fmla="*/ 80 h 105"/>
                  <a:gd name="T16" fmla="*/ 30 w 118"/>
                  <a:gd name="T17" fmla="*/ 81 h 105"/>
                  <a:gd name="T18" fmla="*/ 33 w 118"/>
                  <a:gd name="T19" fmla="*/ 80 h 105"/>
                  <a:gd name="T20" fmla="*/ 31 w 118"/>
                  <a:gd name="T21" fmla="*/ 78 h 105"/>
                  <a:gd name="T22" fmla="*/ 29 w 118"/>
                  <a:gd name="T23" fmla="*/ 74 h 105"/>
                  <a:gd name="T24" fmla="*/ 26 w 118"/>
                  <a:gd name="T25" fmla="*/ 69 h 105"/>
                  <a:gd name="T26" fmla="*/ 32 w 118"/>
                  <a:gd name="T27" fmla="*/ 64 h 105"/>
                  <a:gd name="T28" fmla="*/ 38 w 118"/>
                  <a:gd name="T29" fmla="*/ 70 h 105"/>
                  <a:gd name="T30" fmla="*/ 41 w 118"/>
                  <a:gd name="T31" fmla="*/ 71 h 105"/>
                  <a:gd name="T32" fmla="*/ 44 w 118"/>
                  <a:gd name="T33" fmla="*/ 71 h 105"/>
                  <a:gd name="T34" fmla="*/ 55 w 118"/>
                  <a:gd name="T35" fmla="*/ 79 h 105"/>
                  <a:gd name="T36" fmla="*/ 67 w 118"/>
                  <a:gd name="T37" fmla="*/ 78 h 105"/>
                  <a:gd name="T38" fmla="*/ 71 w 118"/>
                  <a:gd name="T39" fmla="*/ 79 h 105"/>
                  <a:gd name="T40" fmla="*/ 76 w 118"/>
                  <a:gd name="T41" fmla="*/ 78 h 105"/>
                  <a:gd name="T42" fmla="*/ 81 w 118"/>
                  <a:gd name="T43" fmla="*/ 79 h 105"/>
                  <a:gd name="T44" fmla="*/ 86 w 118"/>
                  <a:gd name="T45" fmla="*/ 78 h 105"/>
                  <a:gd name="T46" fmla="*/ 85 w 118"/>
                  <a:gd name="T47" fmla="*/ 83 h 105"/>
                  <a:gd name="T48" fmla="*/ 84 w 118"/>
                  <a:gd name="T49" fmla="*/ 88 h 105"/>
                  <a:gd name="T50" fmla="*/ 82 w 118"/>
                  <a:gd name="T51" fmla="*/ 93 h 105"/>
                  <a:gd name="T52" fmla="*/ 78 w 118"/>
                  <a:gd name="T53" fmla="*/ 98 h 105"/>
                  <a:gd name="T54" fmla="*/ 74 w 118"/>
                  <a:gd name="T55" fmla="*/ 104 h 105"/>
                  <a:gd name="T56" fmla="*/ 80 w 118"/>
                  <a:gd name="T57" fmla="*/ 102 h 105"/>
                  <a:gd name="T58" fmla="*/ 88 w 118"/>
                  <a:gd name="T59" fmla="*/ 96 h 105"/>
                  <a:gd name="T60" fmla="*/ 91 w 118"/>
                  <a:gd name="T61" fmla="*/ 93 h 105"/>
                  <a:gd name="T62" fmla="*/ 91 w 118"/>
                  <a:gd name="T63" fmla="*/ 93 h 105"/>
                  <a:gd name="T64" fmla="*/ 91 w 118"/>
                  <a:gd name="T65" fmla="*/ 92 h 105"/>
                  <a:gd name="T66" fmla="*/ 102 w 118"/>
                  <a:gd name="T67" fmla="*/ 90 h 105"/>
                  <a:gd name="T68" fmla="*/ 109 w 118"/>
                  <a:gd name="T69" fmla="*/ 91 h 105"/>
                  <a:gd name="T70" fmla="*/ 118 w 118"/>
                  <a:gd name="T71" fmla="*/ 59 h 105"/>
                  <a:gd name="T72" fmla="*/ 59 w 118"/>
                  <a:gd name="T73" fmla="*/ 0 h 105"/>
                  <a:gd name="T74" fmla="*/ 107 w 118"/>
                  <a:gd name="T75" fmla="*/ 57 h 105"/>
                  <a:gd name="T76" fmla="*/ 54 w 118"/>
                  <a:gd name="T77" fmla="*/ 71 h 105"/>
                  <a:gd name="T78" fmla="*/ 13 w 118"/>
                  <a:gd name="T79" fmla="*/ 41 h 105"/>
                  <a:gd name="T80" fmla="*/ 32 w 118"/>
                  <a:gd name="T81" fmla="*/ 35 h 105"/>
                  <a:gd name="T82" fmla="*/ 37 w 118"/>
                  <a:gd name="T83" fmla="*/ 46 h 105"/>
                  <a:gd name="T84" fmla="*/ 63 w 118"/>
                  <a:gd name="T85" fmla="*/ 55 h 105"/>
                  <a:gd name="T86" fmla="*/ 65 w 118"/>
                  <a:gd name="T87" fmla="*/ 53 h 105"/>
                  <a:gd name="T88" fmla="*/ 62 w 118"/>
                  <a:gd name="T89" fmla="*/ 47 h 105"/>
                  <a:gd name="T90" fmla="*/ 52 w 118"/>
                  <a:gd name="T91" fmla="*/ 42 h 105"/>
                  <a:gd name="T92" fmla="*/ 34 w 118"/>
                  <a:gd name="T93" fmla="*/ 30 h 105"/>
                  <a:gd name="T94" fmla="*/ 36 w 118"/>
                  <a:gd name="T95" fmla="*/ 19 h 105"/>
                  <a:gd name="T96" fmla="*/ 51 w 118"/>
                  <a:gd name="T97" fmla="*/ 13 h 105"/>
                  <a:gd name="T98" fmla="*/ 64 w 118"/>
                  <a:gd name="T99" fmla="*/ 12 h 105"/>
                  <a:gd name="T100" fmla="*/ 79 w 118"/>
                  <a:gd name="T101" fmla="*/ 15 h 105"/>
                  <a:gd name="T102" fmla="*/ 89 w 118"/>
                  <a:gd name="T103" fmla="*/ 37 h 105"/>
                  <a:gd name="T104" fmla="*/ 89 w 118"/>
                  <a:gd name="T105" fmla="*/ 45 h 105"/>
                  <a:gd name="T106" fmla="*/ 87 w 118"/>
                  <a:gd name="T107" fmla="*/ 49 h 105"/>
                  <a:gd name="T108" fmla="*/ 88 w 118"/>
                  <a:gd name="T109" fmla="*/ 49 h 105"/>
                  <a:gd name="T110" fmla="*/ 93 w 118"/>
                  <a:gd name="T111" fmla="*/ 43 h 105"/>
                  <a:gd name="T112" fmla="*/ 107 w 118"/>
                  <a:gd name="T113" fmla="*/ 57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8" h="105">
                    <a:moveTo>
                      <a:pt x="59" y="0"/>
                    </a:moveTo>
                    <a:cubicBezTo>
                      <a:pt x="27" y="0"/>
                      <a:pt x="0" y="26"/>
                      <a:pt x="0" y="59"/>
                    </a:cubicBezTo>
                    <a:cubicBezTo>
                      <a:pt x="0" y="65"/>
                      <a:pt x="1" y="72"/>
                      <a:pt x="3" y="78"/>
                    </a:cubicBezTo>
                    <a:cubicBezTo>
                      <a:pt x="8" y="78"/>
                      <a:pt x="8" y="78"/>
                      <a:pt x="8" y="78"/>
                    </a:cubicBezTo>
                    <a:cubicBezTo>
                      <a:pt x="11" y="78"/>
                      <a:pt x="15" y="77"/>
                      <a:pt x="17" y="75"/>
                    </a:cubicBezTo>
                    <a:cubicBezTo>
                      <a:pt x="18" y="75"/>
                      <a:pt x="19" y="75"/>
                      <a:pt x="20" y="75"/>
                    </a:cubicBezTo>
                    <a:cubicBezTo>
                      <a:pt x="22" y="75"/>
                      <a:pt x="23" y="75"/>
                      <a:pt x="24" y="77"/>
                    </a:cubicBezTo>
                    <a:cubicBezTo>
                      <a:pt x="25" y="78"/>
                      <a:pt x="26" y="79"/>
                      <a:pt x="27" y="80"/>
                    </a:cubicBezTo>
                    <a:cubicBezTo>
                      <a:pt x="28" y="80"/>
                      <a:pt x="29" y="81"/>
                      <a:pt x="30" y="81"/>
                    </a:cubicBezTo>
                    <a:cubicBezTo>
                      <a:pt x="31" y="81"/>
                      <a:pt x="32" y="81"/>
                      <a:pt x="33" y="80"/>
                    </a:cubicBezTo>
                    <a:cubicBezTo>
                      <a:pt x="33" y="79"/>
                      <a:pt x="33" y="78"/>
                      <a:pt x="31" y="78"/>
                    </a:cubicBezTo>
                    <a:cubicBezTo>
                      <a:pt x="30" y="77"/>
                      <a:pt x="29" y="76"/>
                      <a:pt x="29" y="74"/>
                    </a:cubicBezTo>
                    <a:cubicBezTo>
                      <a:pt x="28" y="73"/>
                      <a:pt x="26" y="72"/>
                      <a:pt x="26" y="69"/>
                    </a:cubicBezTo>
                    <a:cubicBezTo>
                      <a:pt x="25" y="67"/>
                      <a:pt x="27" y="63"/>
                      <a:pt x="32" y="64"/>
                    </a:cubicBezTo>
                    <a:cubicBezTo>
                      <a:pt x="35" y="65"/>
                      <a:pt x="37" y="69"/>
                      <a:pt x="38" y="70"/>
                    </a:cubicBezTo>
                    <a:cubicBezTo>
                      <a:pt x="38" y="71"/>
                      <a:pt x="39" y="72"/>
                      <a:pt x="41" y="71"/>
                    </a:cubicBezTo>
                    <a:cubicBezTo>
                      <a:pt x="42" y="70"/>
                      <a:pt x="43" y="70"/>
                      <a:pt x="44" y="71"/>
                    </a:cubicBezTo>
                    <a:cubicBezTo>
                      <a:pt x="44" y="72"/>
                      <a:pt x="50" y="79"/>
                      <a:pt x="55" y="79"/>
                    </a:cubicBezTo>
                    <a:cubicBezTo>
                      <a:pt x="61" y="79"/>
                      <a:pt x="64" y="78"/>
                      <a:pt x="67" y="78"/>
                    </a:cubicBezTo>
                    <a:cubicBezTo>
                      <a:pt x="69" y="78"/>
                      <a:pt x="70" y="79"/>
                      <a:pt x="71" y="79"/>
                    </a:cubicBezTo>
                    <a:cubicBezTo>
                      <a:pt x="72" y="79"/>
                      <a:pt x="74" y="78"/>
                      <a:pt x="76" y="78"/>
                    </a:cubicBezTo>
                    <a:cubicBezTo>
                      <a:pt x="77" y="78"/>
                      <a:pt x="79" y="79"/>
                      <a:pt x="81" y="79"/>
                    </a:cubicBezTo>
                    <a:cubicBezTo>
                      <a:pt x="83" y="79"/>
                      <a:pt x="86" y="77"/>
                      <a:pt x="86" y="78"/>
                    </a:cubicBezTo>
                    <a:cubicBezTo>
                      <a:pt x="86" y="79"/>
                      <a:pt x="85" y="82"/>
                      <a:pt x="85" y="83"/>
                    </a:cubicBezTo>
                    <a:cubicBezTo>
                      <a:pt x="85" y="84"/>
                      <a:pt x="85" y="87"/>
                      <a:pt x="84" y="88"/>
                    </a:cubicBezTo>
                    <a:cubicBezTo>
                      <a:pt x="84" y="90"/>
                      <a:pt x="82" y="92"/>
                      <a:pt x="82" y="93"/>
                    </a:cubicBezTo>
                    <a:cubicBezTo>
                      <a:pt x="80" y="95"/>
                      <a:pt x="79" y="96"/>
                      <a:pt x="78" y="98"/>
                    </a:cubicBezTo>
                    <a:cubicBezTo>
                      <a:pt x="77" y="101"/>
                      <a:pt x="74" y="103"/>
                      <a:pt x="74" y="104"/>
                    </a:cubicBezTo>
                    <a:cubicBezTo>
                      <a:pt x="73" y="105"/>
                      <a:pt x="78" y="104"/>
                      <a:pt x="80" y="102"/>
                    </a:cubicBezTo>
                    <a:cubicBezTo>
                      <a:pt x="81" y="101"/>
                      <a:pt x="84" y="96"/>
                      <a:pt x="88" y="96"/>
                    </a:cubicBezTo>
                    <a:cubicBezTo>
                      <a:pt x="90" y="95"/>
                      <a:pt x="91" y="94"/>
                      <a:pt x="91" y="93"/>
                    </a:cubicBezTo>
                    <a:cubicBezTo>
                      <a:pt x="91" y="93"/>
                      <a:pt x="91" y="93"/>
                      <a:pt x="91" y="93"/>
                    </a:cubicBezTo>
                    <a:cubicBezTo>
                      <a:pt x="91" y="92"/>
                      <a:pt x="91" y="92"/>
                      <a:pt x="91" y="92"/>
                    </a:cubicBezTo>
                    <a:cubicBezTo>
                      <a:pt x="94" y="91"/>
                      <a:pt x="98" y="90"/>
                      <a:pt x="102" y="90"/>
                    </a:cubicBezTo>
                    <a:cubicBezTo>
                      <a:pt x="104" y="90"/>
                      <a:pt x="107" y="90"/>
                      <a:pt x="109" y="91"/>
                    </a:cubicBezTo>
                    <a:cubicBezTo>
                      <a:pt x="115" y="82"/>
                      <a:pt x="118" y="70"/>
                      <a:pt x="118" y="59"/>
                    </a:cubicBezTo>
                    <a:cubicBezTo>
                      <a:pt x="118" y="26"/>
                      <a:pt x="92" y="0"/>
                      <a:pt x="59" y="0"/>
                    </a:cubicBezTo>
                    <a:close/>
                    <a:moveTo>
                      <a:pt x="107" y="57"/>
                    </a:moveTo>
                    <a:cubicBezTo>
                      <a:pt x="105" y="73"/>
                      <a:pt x="79" y="78"/>
                      <a:pt x="54" y="71"/>
                    </a:cubicBezTo>
                    <a:cubicBezTo>
                      <a:pt x="31" y="64"/>
                      <a:pt x="10" y="49"/>
                      <a:pt x="13" y="41"/>
                    </a:cubicBezTo>
                    <a:cubicBezTo>
                      <a:pt x="14" y="36"/>
                      <a:pt x="22" y="34"/>
                      <a:pt x="32" y="35"/>
                    </a:cubicBezTo>
                    <a:cubicBezTo>
                      <a:pt x="30" y="38"/>
                      <a:pt x="30" y="42"/>
                      <a:pt x="37" y="46"/>
                    </a:cubicBezTo>
                    <a:cubicBezTo>
                      <a:pt x="46" y="51"/>
                      <a:pt x="60" y="55"/>
                      <a:pt x="63" y="55"/>
                    </a:cubicBezTo>
                    <a:cubicBezTo>
                      <a:pt x="65" y="55"/>
                      <a:pt x="66" y="54"/>
                      <a:pt x="65" y="53"/>
                    </a:cubicBezTo>
                    <a:cubicBezTo>
                      <a:pt x="63" y="52"/>
                      <a:pt x="62" y="50"/>
                      <a:pt x="62" y="47"/>
                    </a:cubicBezTo>
                    <a:cubicBezTo>
                      <a:pt x="61" y="46"/>
                      <a:pt x="61" y="44"/>
                      <a:pt x="52" y="42"/>
                    </a:cubicBezTo>
                    <a:cubicBezTo>
                      <a:pt x="33" y="38"/>
                      <a:pt x="33" y="33"/>
                      <a:pt x="34" y="30"/>
                    </a:cubicBezTo>
                    <a:cubicBezTo>
                      <a:pt x="34" y="30"/>
                      <a:pt x="36" y="22"/>
                      <a:pt x="36" y="19"/>
                    </a:cubicBezTo>
                    <a:cubicBezTo>
                      <a:pt x="37" y="17"/>
                      <a:pt x="39" y="11"/>
                      <a:pt x="51" y="13"/>
                    </a:cubicBezTo>
                    <a:cubicBezTo>
                      <a:pt x="58" y="15"/>
                      <a:pt x="62" y="13"/>
                      <a:pt x="64" y="12"/>
                    </a:cubicBezTo>
                    <a:cubicBezTo>
                      <a:pt x="70" y="11"/>
                      <a:pt x="75" y="12"/>
                      <a:pt x="79" y="15"/>
                    </a:cubicBezTo>
                    <a:cubicBezTo>
                      <a:pt x="82" y="19"/>
                      <a:pt x="87" y="29"/>
                      <a:pt x="89" y="37"/>
                    </a:cubicBezTo>
                    <a:cubicBezTo>
                      <a:pt x="90" y="41"/>
                      <a:pt x="90" y="43"/>
                      <a:pt x="89" y="45"/>
                    </a:cubicBezTo>
                    <a:cubicBezTo>
                      <a:pt x="89" y="46"/>
                      <a:pt x="89" y="46"/>
                      <a:pt x="87" y="49"/>
                    </a:cubicBezTo>
                    <a:cubicBezTo>
                      <a:pt x="87" y="49"/>
                      <a:pt x="87" y="50"/>
                      <a:pt x="88" y="49"/>
                    </a:cubicBezTo>
                    <a:cubicBezTo>
                      <a:pt x="91" y="47"/>
                      <a:pt x="92" y="45"/>
                      <a:pt x="93" y="43"/>
                    </a:cubicBezTo>
                    <a:cubicBezTo>
                      <a:pt x="103" y="45"/>
                      <a:pt x="109" y="50"/>
                      <a:pt x="107" y="5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rgbClr val="353535"/>
                  </a:solidFill>
                  <a:latin typeface="Segoe UI Semilight"/>
                  <a:ea typeface="+mn-ea"/>
                </a:endParaRPr>
              </a:p>
            </p:txBody>
          </p:sp>
          <p:sp>
            <p:nvSpPr>
              <p:cNvPr id="58" name="Freeform 54">
                <a:extLst>
                  <a:ext uri="{FF2B5EF4-FFF2-40B4-BE49-F238E27FC236}">
                    <a16:creationId xmlns:a16="http://schemas.microsoft.com/office/drawing/2014/main" id="{9E395403-B7A5-4456-AA08-00D46207936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64976" y="5944894"/>
                <a:ext cx="15274" cy="15274"/>
              </a:xfrm>
              <a:custGeom>
                <a:avLst/>
                <a:gdLst>
                  <a:gd name="T0" fmla="*/ 1 w 3"/>
                  <a:gd name="T1" fmla="*/ 2 h 3"/>
                  <a:gd name="T2" fmla="*/ 1 w 3"/>
                  <a:gd name="T3" fmla="*/ 2 h 3"/>
                  <a:gd name="T4" fmla="*/ 2 w 3"/>
                  <a:gd name="T5" fmla="*/ 3 h 3"/>
                  <a:gd name="T6" fmla="*/ 3 w 3"/>
                  <a:gd name="T7" fmla="*/ 3 h 3"/>
                  <a:gd name="T8" fmla="*/ 2 w 3"/>
                  <a:gd name="T9" fmla="*/ 2 h 3"/>
                  <a:gd name="T10" fmla="*/ 3 w 3"/>
                  <a:gd name="T11" fmla="*/ 1 h 3"/>
                  <a:gd name="T12" fmla="*/ 2 w 3"/>
                  <a:gd name="T13" fmla="*/ 0 h 3"/>
                  <a:gd name="T14" fmla="*/ 0 w 3"/>
                  <a:gd name="T15" fmla="*/ 0 h 3"/>
                  <a:gd name="T16" fmla="*/ 0 w 3"/>
                  <a:gd name="T17" fmla="*/ 3 h 3"/>
                  <a:gd name="T18" fmla="*/ 1 w 3"/>
                  <a:gd name="T19" fmla="*/ 3 h 3"/>
                  <a:gd name="T20" fmla="*/ 1 w 3"/>
                  <a:gd name="T21" fmla="*/ 2 h 3"/>
                  <a:gd name="T22" fmla="*/ 1 w 3"/>
                  <a:gd name="T23" fmla="*/ 1 h 3"/>
                  <a:gd name="T24" fmla="*/ 1 w 3"/>
                  <a:gd name="T25" fmla="*/ 0 h 3"/>
                  <a:gd name="T26" fmla="*/ 1 w 3"/>
                  <a:gd name="T27" fmla="*/ 0 h 3"/>
                  <a:gd name="T28" fmla="*/ 2 w 3"/>
                  <a:gd name="T29" fmla="*/ 1 h 3"/>
                  <a:gd name="T30" fmla="*/ 1 w 3"/>
                  <a:gd name="T31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" h="3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3" y="1"/>
                      <a:pt x="3" y="1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lnTo>
                      <a:pt x="1" y="2"/>
                    </a:lnTo>
                    <a:close/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2" y="1"/>
                    </a:cubicBezTo>
                    <a:cubicBezTo>
                      <a:pt x="2" y="1"/>
                      <a:pt x="2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rgbClr val="353535"/>
                  </a:solidFill>
                  <a:latin typeface="Segoe UI Semilight"/>
                  <a:ea typeface="+mn-ea"/>
                </a:endParaRPr>
              </a:p>
            </p:txBody>
          </p:sp>
          <p:sp>
            <p:nvSpPr>
              <p:cNvPr id="59" name="Freeform 55">
                <a:extLst>
                  <a:ext uri="{FF2B5EF4-FFF2-40B4-BE49-F238E27FC236}">
                    <a16:creationId xmlns:a16="http://schemas.microsoft.com/office/drawing/2014/main" id="{8BEEF9F1-4C4A-4B35-9A43-43AD83747C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54793" y="5934711"/>
                <a:ext cx="30547" cy="30547"/>
              </a:xfrm>
              <a:custGeom>
                <a:avLst/>
                <a:gdLst>
                  <a:gd name="T0" fmla="*/ 6 w 6"/>
                  <a:gd name="T1" fmla="*/ 3 h 6"/>
                  <a:gd name="T2" fmla="*/ 3 w 6"/>
                  <a:gd name="T3" fmla="*/ 6 h 6"/>
                  <a:gd name="T4" fmla="*/ 0 w 6"/>
                  <a:gd name="T5" fmla="*/ 3 h 6"/>
                  <a:gd name="T6" fmla="*/ 3 w 6"/>
                  <a:gd name="T7" fmla="*/ 0 h 6"/>
                  <a:gd name="T8" fmla="*/ 6 w 6"/>
                  <a:gd name="T9" fmla="*/ 3 h 6"/>
                  <a:gd name="T10" fmla="*/ 3 w 6"/>
                  <a:gd name="T11" fmla="*/ 1 h 6"/>
                  <a:gd name="T12" fmla="*/ 1 w 6"/>
                  <a:gd name="T13" fmla="*/ 3 h 6"/>
                  <a:gd name="T14" fmla="*/ 3 w 6"/>
                  <a:gd name="T15" fmla="*/ 6 h 6"/>
                  <a:gd name="T16" fmla="*/ 6 w 6"/>
                  <a:gd name="T17" fmla="*/ 3 h 6"/>
                  <a:gd name="T18" fmla="*/ 3 w 6"/>
                  <a:gd name="T1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cubicBezTo>
                      <a:pt x="6" y="5"/>
                      <a:pt x="5" y="6"/>
                      <a:pt x="3" y="6"/>
                    </a:cubicBezTo>
                    <a:cubicBezTo>
                      <a:pt x="2" y="6"/>
                      <a:pt x="0" y="5"/>
                      <a:pt x="0" y="3"/>
                    </a:cubicBezTo>
                    <a:cubicBezTo>
                      <a:pt x="0" y="2"/>
                      <a:pt x="2" y="0"/>
                      <a:pt x="3" y="0"/>
                    </a:cubicBezTo>
                    <a:cubicBezTo>
                      <a:pt x="5" y="0"/>
                      <a:pt x="6" y="2"/>
                      <a:pt x="6" y="3"/>
                    </a:cubicBezTo>
                    <a:moveTo>
                      <a:pt x="3" y="1"/>
                    </a:moveTo>
                    <a:cubicBezTo>
                      <a:pt x="2" y="1"/>
                      <a:pt x="1" y="2"/>
                      <a:pt x="1" y="3"/>
                    </a:cubicBezTo>
                    <a:cubicBezTo>
                      <a:pt x="1" y="5"/>
                      <a:pt x="2" y="6"/>
                      <a:pt x="3" y="6"/>
                    </a:cubicBezTo>
                    <a:cubicBezTo>
                      <a:pt x="5" y="6"/>
                      <a:pt x="6" y="5"/>
                      <a:pt x="6" y="3"/>
                    </a:cubicBezTo>
                    <a:cubicBezTo>
                      <a:pt x="6" y="2"/>
                      <a:pt x="5" y="1"/>
                      <a:pt x="3" y="1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rgbClr val="353535"/>
                  </a:solidFill>
                  <a:latin typeface="Segoe UI Semilight"/>
                  <a:ea typeface="+mn-ea"/>
                </a:endParaRPr>
              </a:p>
            </p:txBody>
          </p:sp>
        </p:grpSp>
        <p:grpSp>
          <p:nvGrpSpPr>
            <p:cNvPr id="45" name="Group 101">
              <a:extLst>
                <a:ext uri="{FF2B5EF4-FFF2-40B4-BE49-F238E27FC236}">
                  <a16:creationId xmlns:a16="http://schemas.microsoft.com/office/drawing/2014/main" id="{60734A54-EFD7-4535-8DBE-5C06195B9AC7}"/>
                </a:ext>
              </a:extLst>
            </p:cNvPr>
            <p:cNvGrpSpPr/>
            <p:nvPr/>
          </p:nvGrpSpPr>
          <p:grpSpPr>
            <a:xfrm>
              <a:off x="3639252" y="5657238"/>
              <a:ext cx="1130256" cy="313112"/>
              <a:chOff x="3422805" y="5657238"/>
              <a:chExt cx="1130256" cy="313112"/>
            </a:xfrm>
            <a:grpFill/>
          </p:grpSpPr>
          <p:sp>
            <p:nvSpPr>
              <p:cNvPr id="46" name="Freeform 56">
                <a:extLst>
                  <a:ext uri="{FF2B5EF4-FFF2-40B4-BE49-F238E27FC236}">
                    <a16:creationId xmlns:a16="http://schemas.microsoft.com/office/drawing/2014/main" id="{9F67B908-4EC1-419A-834F-8E86B2C148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2805" y="5746335"/>
                <a:ext cx="119645" cy="218923"/>
              </a:xfrm>
              <a:custGeom>
                <a:avLst/>
                <a:gdLst>
                  <a:gd name="T0" fmla="*/ 1 w 23"/>
                  <a:gd name="T1" fmla="*/ 14 h 42"/>
                  <a:gd name="T2" fmla="*/ 0 w 23"/>
                  <a:gd name="T3" fmla="*/ 1 h 42"/>
                  <a:gd name="T4" fmla="*/ 9 w 23"/>
                  <a:gd name="T5" fmla="*/ 1 h 42"/>
                  <a:gd name="T6" fmla="*/ 9 w 23"/>
                  <a:gd name="T7" fmla="*/ 9 h 42"/>
                  <a:gd name="T8" fmla="*/ 10 w 23"/>
                  <a:gd name="T9" fmla="*/ 9 h 42"/>
                  <a:gd name="T10" fmla="*/ 21 w 23"/>
                  <a:gd name="T11" fmla="*/ 0 h 42"/>
                  <a:gd name="T12" fmla="*/ 23 w 23"/>
                  <a:gd name="T13" fmla="*/ 1 h 42"/>
                  <a:gd name="T14" fmla="*/ 23 w 23"/>
                  <a:gd name="T15" fmla="*/ 10 h 42"/>
                  <a:gd name="T16" fmla="*/ 20 w 23"/>
                  <a:gd name="T17" fmla="*/ 10 h 42"/>
                  <a:gd name="T18" fmla="*/ 11 w 23"/>
                  <a:gd name="T19" fmla="*/ 18 h 42"/>
                  <a:gd name="T20" fmla="*/ 11 w 23"/>
                  <a:gd name="T21" fmla="*/ 21 h 42"/>
                  <a:gd name="T22" fmla="*/ 11 w 23"/>
                  <a:gd name="T23" fmla="*/ 42 h 42"/>
                  <a:gd name="T24" fmla="*/ 0 w 23"/>
                  <a:gd name="T25" fmla="*/ 42 h 42"/>
                  <a:gd name="T26" fmla="*/ 1 w 23"/>
                  <a:gd name="T27" fmla="*/ 14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3" h="42">
                    <a:moveTo>
                      <a:pt x="1" y="14"/>
                    </a:moveTo>
                    <a:cubicBezTo>
                      <a:pt x="1" y="9"/>
                      <a:pt x="0" y="5"/>
                      <a:pt x="0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2" y="3"/>
                      <a:pt x="16" y="0"/>
                      <a:pt x="21" y="0"/>
                    </a:cubicBezTo>
                    <a:cubicBezTo>
                      <a:pt x="22" y="0"/>
                      <a:pt x="22" y="1"/>
                      <a:pt x="23" y="1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2" y="10"/>
                      <a:pt x="21" y="10"/>
                      <a:pt x="20" y="10"/>
                    </a:cubicBezTo>
                    <a:cubicBezTo>
                      <a:pt x="15" y="10"/>
                      <a:pt x="12" y="13"/>
                      <a:pt x="11" y="18"/>
                    </a:cubicBezTo>
                    <a:cubicBezTo>
                      <a:pt x="11" y="19"/>
                      <a:pt x="11" y="20"/>
                      <a:pt x="11" y="21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0" y="42"/>
                      <a:pt x="0" y="42"/>
                      <a:pt x="0" y="42"/>
                    </a:cubicBezTo>
                    <a:lnTo>
                      <a:pt x="1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rgbClr val="353535"/>
                  </a:solidFill>
                  <a:latin typeface="Segoe UI Semilight"/>
                  <a:ea typeface="+mn-ea"/>
                </a:endParaRPr>
              </a:p>
            </p:txBody>
          </p:sp>
          <p:sp>
            <p:nvSpPr>
              <p:cNvPr id="47" name="Freeform 57">
                <a:extLst>
                  <a:ext uri="{FF2B5EF4-FFF2-40B4-BE49-F238E27FC236}">
                    <a16:creationId xmlns:a16="http://schemas.microsoft.com/office/drawing/2014/main" id="{A9C98313-8EB2-45D5-B378-6E4B7ACD2B6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57723" y="5746335"/>
                <a:ext cx="188376" cy="224015"/>
              </a:xfrm>
              <a:custGeom>
                <a:avLst/>
                <a:gdLst>
                  <a:gd name="T0" fmla="*/ 10 w 37"/>
                  <a:gd name="T1" fmla="*/ 24 h 43"/>
                  <a:gd name="T2" fmla="*/ 22 w 37"/>
                  <a:gd name="T3" fmla="*/ 35 h 43"/>
                  <a:gd name="T4" fmla="*/ 33 w 37"/>
                  <a:gd name="T5" fmla="*/ 33 h 43"/>
                  <a:gd name="T6" fmla="*/ 35 w 37"/>
                  <a:gd name="T7" fmla="*/ 40 h 43"/>
                  <a:gd name="T8" fmla="*/ 21 w 37"/>
                  <a:gd name="T9" fmla="*/ 43 h 43"/>
                  <a:gd name="T10" fmla="*/ 0 w 37"/>
                  <a:gd name="T11" fmla="*/ 22 h 43"/>
                  <a:gd name="T12" fmla="*/ 20 w 37"/>
                  <a:gd name="T13" fmla="*/ 0 h 43"/>
                  <a:gd name="T14" fmla="*/ 37 w 37"/>
                  <a:gd name="T15" fmla="*/ 20 h 43"/>
                  <a:gd name="T16" fmla="*/ 37 w 37"/>
                  <a:gd name="T17" fmla="*/ 24 h 43"/>
                  <a:gd name="T18" fmla="*/ 10 w 37"/>
                  <a:gd name="T19" fmla="*/ 24 h 43"/>
                  <a:gd name="T20" fmla="*/ 27 w 37"/>
                  <a:gd name="T21" fmla="*/ 17 h 43"/>
                  <a:gd name="T22" fmla="*/ 19 w 37"/>
                  <a:gd name="T23" fmla="*/ 7 h 43"/>
                  <a:gd name="T24" fmla="*/ 10 w 37"/>
                  <a:gd name="T25" fmla="*/ 17 h 43"/>
                  <a:gd name="T26" fmla="*/ 27 w 37"/>
                  <a:gd name="T27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7" h="43">
                    <a:moveTo>
                      <a:pt x="10" y="24"/>
                    </a:moveTo>
                    <a:cubicBezTo>
                      <a:pt x="10" y="32"/>
                      <a:pt x="16" y="35"/>
                      <a:pt x="22" y="35"/>
                    </a:cubicBezTo>
                    <a:cubicBezTo>
                      <a:pt x="27" y="35"/>
                      <a:pt x="30" y="34"/>
                      <a:pt x="33" y="33"/>
                    </a:cubicBezTo>
                    <a:cubicBezTo>
                      <a:pt x="35" y="40"/>
                      <a:pt x="35" y="40"/>
                      <a:pt x="35" y="40"/>
                    </a:cubicBezTo>
                    <a:cubicBezTo>
                      <a:pt x="31" y="42"/>
                      <a:pt x="27" y="43"/>
                      <a:pt x="21" y="43"/>
                    </a:cubicBezTo>
                    <a:cubicBezTo>
                      <a:pt x="7" y="43"/>
                      <a:pt x="0" y="35"/>
                      <a:pt x="0" y="22"/>
                    </a:cubicBezTo>
                    <a:cubicBezTo>
                      <a:pt x="0" y="11"/>
                      <a:pt x="7" y="0"/>
                      <a:pt x="20" y="0"/>
                    </a:cubicBezTo>
                    <a:cubicBezTo>
                      <a:pt x="33" y="0"/>
                      <a:pt x="37" y="11"/>
                      <a:pt x="37" y="20"/>
                    </a:cubicBezTo>
                    <a:cubicBezTo>
                      <a:pt x="37" y="22"/>
                      <a:pt x="37" y="23"/>
                      <a:pt x="37" y="24"/>
                    </a:cubicBezTo>
                    <a:lnTo>
                      <a:pt x="10" y="24"/>
                    </a:lnTo>
                    <a:close/>
                    <a:moveTo>
                      <a:pt x="27" y="17"/>
                    </a:moveTo>
                    <a:cubicBezTo>
                      <a:pt x="27" y="13"/>
                      <a:pt x="26" y="7"/>
                      <a:pt x="19" y="7"/>
                    </a:cubicBezTo>
                    <a:cubicBezTo>
                      <a:pt x="13" y="7"/>
                      <a:pt x="10" y="13"/>
                      <a:pt x="10" y="17"/>
                    </a:cubicBezTo>
                    <a:lnTo>
                      <a:pt x="27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rgbClr val="353535"/>
                  </a:solidFill>
                  <a:latin typeface="Segoe UI Semilight"/>
                  <a:ea typeface="+mn-ea"/>
                </a:endParaRPr>
              </a:p>
            </p:txBody>
          </p:sp>
          <p:sp>
            <p:nvSpPr>
              <p:cNvPr id="48" name="Freeform 58">
                <a:extLst>
                  <a:ext uri="{FF2B5EF4-FFF2-40B4-BE49-F238E27FC236}">
                    <a16:creationId xmlns:a16="http://schemas.microsoft.com/office/drawing/2014/main" id="{65D65514-8062-44BD-83F4-5D185C397B4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66464" y="5657238"/>
                <a:ext cx="206196" cy="313112"/>
              </a:xfrm>
              <a:custGeom>
                <a:avLst/>
                <a:gdLst>
                  <a:gd name="T0" fmla="*/ 30 w 40"/>
                  <a:gd name="T1" fmla="*/ 41 h 60"/>
                  <a:gd name="T2" fmla="*/ 30 w 40"/>
                  <a:gd name="T3" fmla="*/ 44 h 60"/>
                  <a:gd name="T4" fmla="*/ 21 w 40"/>
                  <a:gd name="T5" fmla="*/ 52 h 60"/>
                  <a:gd name="T6" fmla="*/ 11 w 40"/>
                  <a:gd name="T7" fmla="*/ 39 h 60"/>
                  <a:gd name="T8" fmla="*/ 21 w 40"/>
                  <a:gd name="T9" fmla="*/ 25 h 60"/>
                  <a:gd name="T10" fmla="*/ 30 w 40"/>
                  <a:gd name="T11" fmla="*/ 33 h 60"/>
                  <a:gd name="T12" fmla="*/ 30 w 40"/>
                  <a:gd name="T13" fmla="*/ 35 h 60"/>
                  <a:gd name="T14" fmla="*/ 30 w 40"/>
                  <a:gd name="T15" fmla="*/ 41 h 60"/>
                  <a:gd name="T16" fmla="*/ 40 w 40"/>
                  <a:gd name="T17" fmla="*/ 3 h 60"/>
                  <a:gd name="T18" fmla="*/ 30 w 40"/>
                  <a:gd name="T19" fmla="*/ 0 h 60"/>
                  <a:gd name="T20" fmla="*/ 30 w 40"/>
                  <a:gd name="T21" fmla="*/ 23 h 60"/>
                  <a:gd name="T22" fmla="*/ 30 w 40"/>
                  <a:gd name="T23" fmla="*/ 23 h 60"/>
                  <a:gd name="T24" fmla="*/ 18 w 40"/>
                  <a:gd name="T25" fmla="*/ 17 h 60"/>
                  <a:gd name="T26" fmla="*/ 0 w 40"/>
                  <a:gd name="T27" fmla="*/ 39 h 60"/>
                  <a:gd name="T28" fmla="*/ 18 w 40"/>
                  <a:gd name="T29" fmla="*/ 60 h 60"/>
                  <a:gd name="T30" fmla="*/ 31 w 40"/>
                  <a:gd name="T31" fmla="*/ 52 h 60"/>
                  <a:gd name="T32" fmla="*/ 31 w 40"/>
                  <a:gd name="T33" fmla="*/ 52 h 60"/>
                  <a:gd name="T34" fmla="*/ 31 w 40"/>
                  <a:gd name="T35" fmla="*/ 59 h 60"/>
                  <a:gd name="T36" fmla="*/ 40 w 40"/>
                  <a:gd name="T37" fmla="*/ 59 h 60"/>
                  <a:gd name="T38" fmla="*/ 40 w 40"/>
                  <a:gd name="T39" fmla="*/ 47 h 60"/>
                  <a:gd name="T40" fmla="*/ 40 w 40"/>
                  <a:gd name="T41" fmla="*/ 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" h="60">
                    <a:moveTo>
                      <a:pt x="30" y="41"/>
                    </a:moveTo>
                    <a:cubicBezTo>
                      <a:pt x="30" y="42"/>
                      <a:pt x="30" y="43"/>
                      <a:pt x="30" y="44"/>
                    </a:cubicBezTo>
                    <a:cubicBezTo>
                      <a:pt x="29" y="49"/>
                      <a:pt x="25" y="52"/>
                      <a:pt x="21" y="52"/>
                    </a:cubicBezTo>
                    <a:cubicBezTo>
                      <a:pt x="14" y="52"/>
                      <a:pt x="11" y="46"/>
                      <a:pt x="11" y="39"/>
                    </a:cubicBezTo>
                    <a:cubicBezTo>
                      <a:pt x="11" y="31"/>
                      <a:pt x="14" y="25"/>
                      <a:pt x="21" y="25"/>
                    </a:cubicBezTo>
                    <a:cubicBezTo>
                      <a:pt x="25" y="25"/>
                      <a:pt x="29" y="29"/>
                      <a:pt x="30" y="33"/>
                    </a:cubicBezTo>
                    <a:cubicBezTo>
                      <a:pt x="30" y="33"/>
                      <a:pt x="30" y="34"/>
                      <a:pt x="30" y="35"/>
                    </a:cubicBezTo>
                    <a:lnTo>
                      <a:pt x="30" y="41"/>
                    </a:lnTo>
                    <a:close/>
                    <a:moveTo>
                      <a:pt x="40" y="3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23"/>
                      <a:pt x="30" y="23"/>
                      <a:pt x="30" y="23"/>
                    </a:cubicBezTo>
                    <a:cubicBezTo>
                      <a:pt x="30" y="23"/>
                      <a:pt x="30" y="23"/>
                      <a:pt x="30" y="23"/>
                    </a:cubicBezTo>
                    <a:cubicBezTo>
                      <a:pt x="28" y="20"/>
                      <a:pt x="24" y="17"/>
                      <a:pt x="18" y="17"/>
                    </a:cubicBezTo>
                    <a:cubicBezTo>
                      <a:pt x="9" y="17"/>
                      <a:pt x="0" y="26"/>
                      <a:pt x="0" y="39"/>
                    </a:cubicBezTo>
                    <a:cubicBezTo>
                      <a:pt x="0" y="52"/>
                      <a:pt x="8" y="60"/>
                      <a:pt x="18" y="60"/>
                    </a:cubicBezTo>
                    <a:cubicBezTo>
                      <a:pt x="23" y="60"/>
                      <a:pt x="28" y="57"/>
                      <a:pt x="31" y="52"/>
                    </a:cubicBezTo>
                    <a:cubicBezTo>
                      <a:pt x="31" y="52"/>
                      <a:pt x="31" y="52"/>
                      <a:pt x="31" y="52"/>
                    </a:cubicBezTo>
                    <a:cubicBezTo>
                      <a:pt x="31" y="59"/>
                      <a:pt x="31" y="59"/>
                      <a:pt x="31" y="59"/>
                    </a:cubicBezTo>
                    <a:cubicBezTo>
                      <a:pt x="40" y="59"/>
                      <a:pt x="40" y="59"/>
                      <a:pt x="40" y="59"/>
                    </a:cubicBezTo>
                    <a:cubicBezTo>
                      <a:pt x="40" y="56"/>
                      <a:pt x="40" y="52"/>
                      <a:pt x="40" y="47"/>
                    </a:cubicBezTo>
                    <a:lnTo>
                      <a:pt x="4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rgbClr val="353535"/>
                  </a:solidFill>
                  <a:latin typeface="Segoe UI Semilight"/>
                  <a:ea typeface="+mn-ea"/>
                </a:endParaRPr>
              </a:p>
            </p:txBody>
          </p:sp>
          <p:sp>
            <p:nvSpPr>
              <p:cNvPr id="49" name="Freeform 59">
                <a:extLst>
                  <a:ext uri="{FF2B5EF4-FFF2-40B4-BE49-F238E27FC236}">
                    <a16:creationId xmlns:a16="http://schemas.microsoft.com/office/drawing/2014/main" id="{9AFFAFA0-316C-47C9-AA94-73FFABE394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8480" y="5682694"/>
                <a:ext cx="165466" cy="282565"/>
              </a:xfrm>
              <a:custGeom>
                <a:avLst/>
                <a:gdLst>
                  <a:gd name="T0" fmla="*/ 18 w 32"/>
                  <a:gd name="T1" fmla="*/ 12 h 54"/>
                  <a:gd name="T2" fmla="*/ 10 w 32"/>
                  <a:gd name="T3" fmla="*/ 15 h 54"/>
                  <a:gd name="T4" fmla="*/ 4 w 32"/>
                  <a:gd name="T5" fmla="*/ 21 h 54"/>
                  <a:gd name="T6" fmla="*/ 4 w 32"/>
                  <a:gd name="T7" fmla="*/ 21 h 54"/>
                  <a:gd name="T8" fmla="*/ 4 w 32"/>
                  <a:gd name="T9" fmla="*/ 2 h 54"/>
                  <a:gd name="T10" fmla="*/ 0 w 32"/>
                  <a:gd name="T11" fmla="*/ 0 h 54"/>
                  <a:gd name="T12" fmla="*/ 0 w 32"/>
                  <a:gd name="T13" fmla="*/ 54 h 54"/>
                  <a:gd name="T14" fmla="*/ 4 w 32"/>
                  <a:gd name="T15" fmla="*/ 54 h 54"/>
                  <a:gd name="T16" fmla="*/ 4 w 32"/>
                  <a:gd name="T17" fmla="*/ 29 h 54"/>
                  <a:gd name="T18" fmla="*/ 5 w 32"/>
                  <a:gd name="T19" fmla="*/ 25 h 54"/>
                  <a:gd name="T20" fmla="*/ 17 w 32"/>
                  <a:gd name="T21" fmla="*/ 16 h 54"/>
                  <a:gd name="T22" fmla="*/ 28 w 32"/>
                  <a:gd name="T23" fmla="*/ 30 h 54"/>
                  <a:gd name="T24" fmla="*/ 28 w 32"/>
                  <a:gd name="T25" fmla="*/ 54 h 54"/>
                  <a:gd name="T26" fmla="*/ 32 w 32"/>
                  <a:gd name="T27" fmla="*/ 54 h 54"/>
                  <a:gd name="T28" fmla="*/ 32 w 32"/>
                  <a:gd name="T29" fmla="*/ 29 h 54"/>
                  <a:gd name="T30" fmla="*/ 18 w 32"/>
                  <a:gd name="T31" fmla="*/ 1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2" h="54">
                    <a:moveTo>
                      <a:pt x="18" y="12"/>
                    </a:moveTo>
                    <a:cubicBezTo>
                      <a:pt x="15" y="12"/>
                      <a:pt x="12" y="13"/>
                      <a:pt x="10" y="15"/>
                    </a:cubicBezTo>
                    <a:cubicBezTo>
                      <a:pt x="8" y="16"/>
                      <a:pt x="6" y="18"/>
                      <a:pt x="4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4" y="54"/>
                      <a:pt x="4" y="54"/>
                      <a:pt x="4" y="54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7"/>
                      <a:pt x="4" y="26"/>
                      <a:pt x="5" y="25"/>
                    </a:cubicBezTo>
                    <a:cubicBezTo>
                      <a:pt x="7" y="20"/>
                      <a:pt x="11" y="16"/>
                      <a:pt x="17" y="16"/>
                    </a:cubicBezTo>
                    <a:cubicBezTo>
                      <a:pt x="25" y="16"/>
                      <a:pt x="28" y="23"/>
                      <a:pt x="28" y="30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32" y="54"/>
                      <a:pt x="32" y="54"/>
                      <a:pt x="32" y="54"/>
                    </a:cubicBezTo>
                    <a:cubicBezTo>
                      <a:pt x="32" y="29"/>
                      <a:pt x="32" y="29"/>
                      <a:pt x="32" y="29"/>
                    </a:cubicBezTo>
                    <a:cubicBezTo>
                      <a:pt x="32" y="14"/>
                      <a:pt x="22" y="12"/>
                      <a:pt x="18" y="1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rgbClr val="353535"/>
                  </a:solidFill>
                  <a:latin typeface="Segoe UI Semilight"/>
                  <a:ea typeface="+mn-ea"/>
                </a:endParaRPr>
              </a:p>
            </p:txBody>
          </p:sp>
          <p:sp>
            <p:nvSpPr>
              <p:cNvPr id="50" name="Freeform 60">
                <a:extLst>
                  <a:ext uri="{FF2B5EF4-FFF2-40B4-BE49-F238E27FC236}">
                    <a16:creationId xmlns:a16="http://schemas.microsoft.com/office/drawing/2014/main" id="{E9BE9774-F078-4C78-B696-7A03F78ACF5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19585" y="5746335"/>
                <a:ext cx="152737" cy="224015"/>
              </a:xfrm>
              <a:custGeom>
                <a:avLst/>
                <a:gdLst>
                  <a:gd name="T0" fmla="*/ 29 w 30"/>
                  <a:gd name="T1" fmla="*/ 32 h 43"/>
                  <a:gd name="T2" fmla="*/ 30 w 30"/>
                  <a:gd name="T3" fmla="*/ 42 h 43"/>
                  <a:gd name="T4" fmla="*/ 26 w 30"/>
                  <a:gd name="T5" fmla="*/ 42 h 43"/>
                  <a:gd name="T6" fmla="*/ 25 w 30"/>
                  <a:gd name="T7" fmla="*/ 36 h 43"/>
                  <a:gd name="T8" fmla="*/ 25 w 30"/>
                  <a:gd name="T9" fmla="*/ 36 h 43"/>
                  <a:gd name="T10" fmla="*/ 12 w 30"/>
                  <a:gd name="T11" fmla="*/ 43 h 43"/>
                  <a:gd name="T12" fmla="*/ 0 w 30"/>
                  <a:gd name="T13" fmla="*/ 32 h 43"/>
                  <a:gd name="T14" fmla="*/ 25 w 30"/>
                  <a:gd name="T15" fmla="*/ 17 h 43"/>
                  <a:gd name="T16" fmla="*/ 25 w 30"/>
                  <a:gd name="T17" fmla="*/ 16 h 43"/>
                  <a:gd name="T18" fmla="*/ 15 w 30"/>
                  <a:gd name="T19" fmla="*/ 4 h 43"/>
                  <a:gd name="T20" fmla="*/ 5 w 30"/>
                  <a:gd name="T21" fmla="*/ 7 h 43"/>
                  <a:gd name="T22" fmla="*/ 3 w 30"/>
                  <a:gd name="T23" fmla="*/ 4 h 43"/>
                  <a:gd name="T24" fmla="*/ 15 w 30"/>
                  <a:gd name="T25" fmla="*/ 0 h 43"/>
                  <a:gd name="T26" fmla="*/ 29 w 30"/>
                  <a:gd name="T27" fmla="*/ 16 h 43"/>
                  <a:gd name="T28" fmla="*/ 29 w 30"/>
                  <a:gd name="T29" fmla="*/ 32 h 43"/>
                  <a:gd name="T30" fmla="*/ 25 w 30"/>
                  <a:gd name="T31" fmla="*/ 20 h 43"/>
                  <a:gd name="T32" fmla="*/ 5 w 30"/>
                  <a:gd name="T33" fmla="*/ 31 h 43"/>
                  <a:gd name="T34" fmla="*/ 13 w 30"/>
                  <a:gd name="T35" fmla="*/ 39 h 43"/>
                  <a:gd name="T36" fmla="*/ 25 w 30"/>
                  <a:gd name="T37" fmla="*/ 31 h 43"/>
                  <a:gd name="T38" fmla="*/ 25 w 30"/>
                  <a:gd name="T39" fmla="*/ 29 h 43"/>
                  <a:gd name="T40" fmla="*/ 25 w 30"/>
                  <a:gd name="T41" fmla="*/ 2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" h="43">
                    <a:moveTo>
                      <a:pt x="29" y="32"/>
                    </a:moveTo>
                    <a:cubicBezTo>
                      <a:pt x="29" y="35"/>
                      <a:pt x="29" y="39"/>
                      <a:pt x="30" y="42"/>
                    </a:cubicBezTo>
                    <a:cubicBezTo>
                      <a:pt x="26" y="42"/>
                      <a:pt x="26" y="42"/>
                      <a:pt x="26" y="42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3" y="39"/>
                      <a:pt x="19" y="43"/>
                      <a:pt x="12" y="43"/>
                    </a:cubicBezTo>
                    <a:cubicBezTo>
                      <a:pt x="4" y="43"/>
                      <a:pt x="0" y="37"/>
                      <a:pt x="0" y="32"/>
                    </a:cubicBezTo>
                    <a:cubicBezTo>
                      <a:pt x="0" y="22"/>
                      <a:pt x="9" y="17"/>
                      <a:pt x="25" y="17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2"/>
                      <a:pt x="24" y="4"/>
                      <a:pt x="15" y="4"/>
                    </a:cubicBezTo>
                    <a:cubicBezTo>
                      <a:pt x="11" y="4"/>
                      <a:pt x="8" y="5"/>
                      <a:pt x="5" y="7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7" y="1"/>
                      <a:pt x="12" y="0"/>
                      <a:pt x="15" y="0"/>
                    </a:cubicBezTo>
                    <a:cubicBezTo>
                      <a:pt x="27" y="0"/>
                      <a:pt x="29" y="9"/>
                      <a:pt x="29" y="16"/>
                    </a:cubicBezTo>
                    <a:lnTo>
                      <a:pt x="29" y="32"/>
                    </a:lnTo>
                    <a:close/>
                    <a:moveTo>
                      <a:pt x="25" y="20"/>
                    </a:moveTo>
                    <a:cubicBezTo>
                      <a:pt x="16" y="20"/>
                      <a:pt x="5" y="21"/>
                      <a:pt x="5" y="31"/>
                    </a:cubicBezTo>
                    <a:cubicBezTo>
                      <a:pt x="5" y="37"/>
                      <a:pt x="9" y="39"/>
                      <a:pt x="13" y="39"/>
                    </a:cubicBezTo>
                    <a:cubicBezTo>
                      <a:pt x="20" y="39"/>
                      <a:pt x="23" y="35"/>
                      <a:pt x="25" y="31"/>
                    </a:cubicBezTo>
                    <a:cubicBezTo>
                      <a:pt x="25" y="30"/>
                      <a:pt x="25" y="30"/>
                      <a:pt x="25" y="29"/>
                    </a:cubicBezTo>
                    <a:lnTo>
                      <a:pt x="25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rgbClr val="353535"/>
                  </a:solidFill>
                  <a:latin typeface="Segoe UI Semilight"/>
                  <a:ea typeface="+mn-ea"/>
                </a:endParaRPr>
              </a:p>
            </p:txBody>
          </p:sp>
          <p:sp>
            <p:nvSpPr>
              <p:cNvPr id="51" name="Freeform 61">
                <a:extLst>
                  <a:ext uri="{FF2B5EF4-FFF2-40B4-BE49-F238E27FC236}">
                    <a16:creationId xmlns:a16="http://schemas.microsoft.com/office/drawing/2014/main" id="{5EFCB1B5-BD15-4C39-8451-ED3E3E19F1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92688" y="5703059"/>
                <a:ext cx="119645" cy="267291"/>
              </a:xfrm>
              <a:custGeom>
                <a:avLst/>
                <a:gdLst>
                  <a:gd name="T0" fmla="*/ 11 w 23"/>
                  <a:gd name="T1" fmla="*/ 0 h 51"/>
                  <a:gd name="T2" fmla="*/ 11 w 23"/>
                  <a:gd name="T3" fmla="*/ 9 h 51"/>
                  <a:gd name="T4" fmla="*/ 23 w 23"/>
                  <a:gd name="T5" fmla="*/ 9 h 51"/>
                  <a:gd name="T6" fmla="*/ 23 w 23"/>
                  <a:gd name="T7" fmla="*/ 13 h 51"/>
                  <a:gd name="T8" fmla="*/ 11 w 23"/>
                  <a:gd name="T9" fmla="*/ 13 h 51"/>
                  <a:gd name="T10" fmla="*/ 11 w 23"/>
                  <a:gd name="T11" fmla="*/ 39 h 51"/>
                  <a:gd name="T12" fmla="*/ 17 w 23"/>
                  <a:gd name="T13" fmla="*/ 47 h 51"/>
                  <a:gd name="T14" fmla="*/ 22 w 23"/>
                  <a:gd name="T15" fmla="*/ 47 h 51"/>
                  <a:gd name="T16" fmla="*/ 22 w 23"/>
                  <a:gd name="T17" fmla="*/ 50 h 51"/>
                  <a:gd name="T18" fmla="*/ 17 w 23"/>
                  <a:gd name="T19" fmla="*/ 51 h 51"/>
                  <a:gd name="T20" fmla="*/ 10 w 23"/>
                  <a:gd name="T21" fmla="*/ 48 h 51"/>
                  <a:gd name="T22" fmla="*/ 7 w 23"/>
                  <a:gd name="T23" fmla="*/ 38 h 51"/>
                  <a:gd name="T24" fmla="*/ 7 w 23"/>
                  <a:gd name="T25" fmla="*/ 13 h 51"/>
                  <a:gd name="T26" fmla="*/ 0 w 23"/>
                  <a:gd name="T27" fmla="*/ 13 h 51"/>
                  <a:gd name="T28" fmla="*/ 0 w 23"/>
                  <a:gd name="T29" fmla="*/ 9 h 51"/>
                  <a:gd name="T30" fmla="*/ 7 w 23"/>
                  <a:gd name="T31" fmla="*/ 9 h 51"/>
                  <a:gd name="T32" fmla="*/ 7 w 23"/>
                  <a:gd name="T33" fmla="*/ 2 h 51"/>
                  <a:gd name="T34" fmla="*/ 11 w 23"/>
                  <a:gd name="T35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3" h="51">
                    <a:moveTo>
                      <a:pt x="11" y="0"/>
                    </a:moveTo>
                    <a:cubicBezTo>
                      <a:pt x="11" y="9"/>
                      <a:pt x="11" y="9"/>
                      <a:pt x="11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44"/>
                      <a:pt x="13" y="47"/>
                      <a:pt x="17" y="47"/>
                    </a:cubicBezTo>
                    <a:cubicBezTo>
                      <a:pt x="19" y="47"/>
                      <a:pt x="21" y="47"/>
                      <a:pt x="22" y="47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1" y="50"/>
                      <a:pt x="19" y="51"/>
                      <a:pt x="17" y="51"/>
                    </a:cubicBezTo>
                    <a:cubicBezTo>
                      <a:pt x="14" y="51"/>
                      <a:pt x="11" y="50"/>
                      <a:pt x="10" y="48"/>
                    </a:cubicBezTo>
                    <a:cubicBezTo>
                      <a:pt x="8" y="46"/>
                      <a:pt x="7" y="42"/>
                      <a:pt x="7" y="38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2"/>
                      <a:pt x="7" y="2"/>
                      <a:pt x="7" y="2"/>
                    </a:cubicBez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rgbClr val="353535"/>
                  </a:solidFill>
                  <a:latin typeface="Segoe UI Semilight"/>
                  <a:ea typeface="+mn-ea"/>
                </a:endParaRPr>
              </a:p>
            </p:txBody>
          </p:sp>
          <p:sp>
            <p:nvSpPr>
              <p:cNvPr id="52" name="Freeform 62">
                <a:extLst>
                  <a:ext uri="{FF2B5EF4-FFF2-40B4-BE49-F238E27FC236}">
                    <a16:creationId xmlns:a16="http://schemas.microsoft.com/office/drawing/2014/main" id="{A2A2E7B0-227D-4729-94B8-E1D6616C243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32696" y="5944894"/>
                <a:ext cx="15274" cy="15274"/>
              </a:xfrm>
              <a:custGeom>
                <a:avLst/>
                <a:gdLst>
                  <a:gd name="T0" fmla="*/ 1 w 3"/>
                  <a:gd name="T1" fmla="*/ 2 h 3"/>
                  <a:gd name="T2" fmla="*/ 1 w 3"/>
                  <a:gd name="T3" fmla="*/ 2 h 3"/>
                  <a:gd name="T4" fmla="*/ 2 w 3"/>
                  <a:gd name="T5" fmla="*/ 3 h 3"/>
                  <a:gd name="T6" fmla="*/ 3 w 3"/>
                  <a:gd name="T7" fmla="*/ 3 h 3"/>
                  <a:gd name="T8" fmla="*/ 2 w 3"/>
                  <a:gd name="T9" fmla="*/ 2 h 3"/>
                  <a:gd name="T10" fmla="*/ 3 w 3"/>
                  <a:gd name="T11" fmla="*/ 1 h 3"/>
                  <a:gd name="T12" fmla="*/ 1 w 3"/>
                  <a:gd name="T13" fmla="*/ 0 h 3"/>
                  <a:gd name="T14" fmla="*/ 0 w 3"/>
                  <a:gd name="T15" fmla="*/ 0 h 3"/>
                  <a:gd name="T16" fmla="*/ 0 w 3"/>
                  <a:gd name="T17" fmla="*/ 3 h 3"/>
                  <a:gd name="T18" fmla="*/ 1 w 3"/>
                  <a:gd name="T19" fmla="*/ 3 h 3"/>
                  <a:gd name="T20" fmla="*/ 1 w 3"/>
                  <a:gd name="T21" fmla="*/ 2 h 3"/>
                  <a:gd name="T22" fmla="*/ 1 w 3"/>
                  <a:gd name="T23" fmla="*/ 1 h 3"/>
                  <a:gd name="T24" fmla="*/ 1 w 3"/>
                  <a:gd name="T25" fmla="*/ 0 h 3"/>
                  <a:gd name="T26" fmla="*/ 1 w 3"/>
                  <a:gd name="T27" fmla="*/ 0 h 3"/>
                  <a:gd name="T28" fmla="*/ 2 w 3"/>
                  <a:gd name="T29" fmla="*/ 1 h 3"/>
                  <a:gd name="T30" fmla="*/ 1 w 3"/>
                  <a:gd name="T31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" h="3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3" y="1"/>
                      <a:pt x="3" y="1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lnTo>
                      <a:pt x="1" y="2"/>
                    </a:lnTo>
                    <a:close/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2" y="1"/>
                    </a:cubicBezTo>
                    <a:cubicBezTo>
                      <a:pt x="2" y="1"/>
                      <a:pt x="2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rgbClr val="353535"/>
                  </a:solidFill>
                  <a:latin typeface="Segoe UI Semilight"/>
                  <a:ea typeface="+mn-ea"/>
                </a:endParaRPr>
              </a:p>
            </p:txBody>
          </p:sp>
          <p:sp>
            <p:nvSpPr>
              <p:cNvPr id="53" name="Freeform 63">
                <a:extLst>
                  <a:ext uri="{FF2B5EF4-FFF2-40B4-BE49-F238E27FC236}">
                    <a16:creationId xmlns:a16="http://schemas.microsoft.com/office/drawing/2014/main" id="{EF5F0E74-9767-4806-9795-40A08E83F66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22514" y="5934711"/>
                <a:ext cx="30547" cy="30547"/>
              </a:xfrm>
              <a:custGeom>
                <a:avLst/>
                <a:gdLst>
                  <a:gd name="T0" fmla="*/ 6 w 6"/>
                  <a:gd name="T1" fmla="*/ 3 h 6"/>
                  <a:gd name="T2" fmla="*/ 3 w 6"/>
                  <a:gd name="T3" fmla="*/ 6 h 6"/>
                  <a:gd name="T4" fmla="*/ 0 w 6"/>
                  <a:gd name="T5" fmla="*/ 3 h 6"/>
                  <a:gd name="T6" fmla="*/ 3 w 6"/>
                  <a:gd name="T7" fmla="*/ 0 h 6"/>
                  <a:gd name="T8" fmla="*/ 6 w 6"/>
                  <a:gd name="T9" fmla="*/ 3 h 6"/>
                  <a:gd name="T10" fmla="*/ 3 w 6"/>
                  <a:gd name="T11" fmla="*/ 1 h 6"/>
                  <a:gd name="T12" fmla="*/ 1 w 6"/>
                  <a:gd name="T13" fmla="*/ 3 h 6"/>
                  <a:gd name="T14" fmla="*/ 3 w 6"/>
                  <a:gd name="T15" fmla="*/ 6 h 6"/>
                  <a:gd name="T16" fmla="*/ 6 w 6"/>
                  <a:gd name="T17" fmla="*/ 3 h 6"/>
                  <a:gd name="T18" fmla="*/ 3 w 6"/>
                  <a:gd name="T1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cubicBezTo>
                      <a:pt x="6" y="5"/>
                      <a:pt x="5" y="6"/>
                      <a:pt x="3" y="6"/>
                    </a:cubicBezTo>
                    <a:cubicBezTo>
                      <a:pt x="2" y="6"/>
                      <a:pt x="0" y="5"/>
                      <a:pt x="0" y="3"/>
                    </a:cubicBezTo>
                    <a:cubicBezTo>
                      <a:pt x="0" y="2"/>
                      <a:pt x="2" y="0"/>
                      <a:pt x="3" y="0"/>
                    </a:cubicBezTo>
                    <a:cubicBezTo>
                      <a:pt x="5" y="0"/>
                      <a:pt x="6" y="2"/>
                      <a:pt x="6" y="3"/>
                    </a:cubicBezTo>
                    <a:moveTo>
                      <a:pt x="3" y="1"/>
                    </a:moveTo>
                    <a:cubicBezTo>
                      <a:pt x="2" y="1"/>
                      <a:pt x="1" y="2"/>
                      <a:pt x="1" y="3"/>
                    </a:cubicBezTo>
                    <a:cubicBezTo>
                      <a:pt x="1" y="5"/>
                      <a:pt x="2" y="6"/>
                      <a:pt x="3" y="6"/>
                    </a:cubicBezTo>
                    <a:cubicBezTo>
                      <a:pt x="5" y="6"/>
                      <a:pt x="6" y="5"/>
                      <a:pt x="6" y="3"/>
                    </a:cubicBezTo>
                    <a:cubicBezTo>
                      <a:pt x="6" y="2"/>
                      <a:pt x="5" y="1"/>
                      <a:pt x="3" y="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rgbClr val="353535"/>
                  </a:solidFill>
                  <a:latin typeface="Segoe UI Semilight"/>
                  <a:ea typeface="+mn-ea"/>
                </a:endParaRPr>
              </a:p>
            </p:txBody>
          </p:sp>
        </p:grpSp>
      </p:grpSp>
      <p:sp>
        <p:nvSpPr>
          <p:cNvPr id="60" name="Rectangle 116">
            <a:extLst>
              <a:ext uri="{FF2B5EF4-FFF2-40B4-BE49-F238E27FC236}">
                <a16:creationId xmlns:a16="http://schemas.microsoft.com/office/drawing/2014/main" id="{0E2B232E-46DD-471C-AE02-8390DEBDACB2}"/>
              </a:ext>
            </a:extLst>
          </p:cNvPr>
          <p:cNvSpPr/>
          <p:nvPr/>
        </p:nvSpPr>
        <p:spPr bwMode="auto">
          <a:xfrm>
            <a:off x="3109976" y="409323"/>
            <a:ext cx="2332174" cy="320615"/>
          </a:xfrm>
          <a:prstGeom prst="rect">
            <a:avLst/>
          </a:prstGeom>
          <a:noFill/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21872" tIns="194996" rIns="243745" bIns="19499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866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66" b="1" kern="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17CFF"/>
                </a:solidFill>
                <a:latin typeface="Montserrat" panose="020B0604020202020204" charset="0"/>
                <a:ea typeface="Segoe UI Semibold" charset="0"/>
                <a:cs typeface="Segoe UI Semibold" charset="0"/>
              </a:rPr>
              <a:t>Linux </a:t>
            </a:r>
          </a:p>
        </p:txBody>
      </p:sp>
      <p:sp>
        <p:nvSpPr>
          <p:cNvPr id="61" name="Rectangle 117">
            <a:extLst>
              <a:ext uri="{FF2B5EF4-FFF2-40B4-BE49-F238E27FC236}">
                <a16:creationId xmlns:a16="http://schemas.microsoft.com/office/drawing/2014/main" id="{5854DBB6-C618-4C56-8C39-585DEDD1A5D8}"/>
              </a:ext>
            </a:extLst>
          </p:cNvPr>
          <p:cNvSpPr/>
          <p:nvPr/>
        </p:nvSpPr>
        <p:spPr bwMode="auto">
          <a:xfrm>
            <a:off x="422824" y="2655474"/>
            <a:ext cx="2190124" cy="461227"/>
          </a:xfrm>
          <a:prstGeom prst="rect">
            <a:avLst/>
          </a:prstGeom>
          <a:noFill/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21872" tIns="194996" rIns="243745" bIns="19499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866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17CFF"/>
                </a:solidFill>
                <a:latin typeface="Montserrat" panose="020B0604020202020204" charset="0"/>
                <a:ea typeface="Segoe UI Semibold" charset="0"/>
                <a:cs typeface="Segoe UI Semibold" charset="0"/>
              </a:rPr>
              <a:t>Docker containers and Kubernetes </a:t>
            </a:r>
          </a:p>
        </p:txBody>
      </p:sp>
      <p:sp>
        <p:nvSpPr>
          <p:cNvPr id="62" name="Rectangle 118">
            <a:extLst>
              <a:ext uri="{FF2B5EF4-FFF2-40B4-BE49-F238E27FC236}">
                <a16:creationId xmlns:a16="http://schemas.microsoft.com/office/drawing/2014/main" id="{4145EEF3-9C6E-4455-982C-4869156AD73D}"/>
              </a:ext>
            </a:extLst>
          </p:cNvPr>
          <p:cNvSpPr/>
          <p:nvPr/>
        </p:nvSpPr>
        <p:spPr bwMode="auto">
          <a:xfrm>
            <a:off x="414033" y="409324"/>
            <a:ext cx="2190125" cy="327518"/>
          </a:xfrm>
          <a:prstGeom prst="rect">
            <a:avLst/>
          </a:prstGeom>
          <a:noFill/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21872" tIns="194996" rIns="243745" bIns="19499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866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66" b="1" kern="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17CFF"/>
                </a:solidFill>
                <a:latin typeface="Montserrat" panose="020B0604020202020204" charset="0"/>
                <a:ea typeface="Segoe UI Semibold" charset="0"/>
                <a:cs typeface="Segoe UI Semibold" charset="0"/>
              </a:rPr>
              <a:t>Windows</a:t>
            </a:r>
          </a:p>
        </p:txBody>
      </p:sp>
      <p:grpSp>
        <p:nvGrpSpPr>
          <p:cNvPr id="63" name="Group 4">
            <a:extLst>
              <a:ext uri="{FF2B5EF4-FFF2-40B4-BE49-F238E27FC236}">
                <a16:creationId xmlns:a16="http://schemas.microsoft.com/office/drawing/2014/main" id="{3D599C12-B6D7-4D61-A410-6D801966532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977137" y="1045886"/>
            <a:ext cx="623684" cy="729218"/>
            <a:chOff x="6796" y="954"/>
            <a:chExt cx="721" cy="843"/>
          </a:xfrm>
          <a:solidFill>
            <a:srgbClr val="00C7FF"/>
          </a:solidFill>
        </p:grpSpPr>
        <p:sp>
          <p:nvSpPr>
            <p:cNvPr id="64" name="Freeform 5">
              <a:extLst>
                <a:ext uri="{FF2B5EF4-FFF2-40B4-BE49-F238E27FC236}">
                  <a16:creationId xmlns:a16="http://schemas.microsoft.com/office/drawing/2014/main" id="{FEE5C200-898E-447D-8055-25EDCAFD6CF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7" y="1144"/>
              <a:ext cx="17" cy="8"/>
            </a:xfrm>
            <a:custGeom>
              <a:avLst/>
              <a:gdLst>
                <a:gd name="T0" fmla="*/ 9 w 24"/>
                <a:gd name="T1" fmla="*/ 8 h 12"/>
                <a:gd name="T2" fmla="*/ 16 w 24"/>
                <a:gd name="T3" fmla="*/ 12 h 12"/>
                <a:gd name="T4" fmla="*/ 23 w 24"/>
                <a:gd name="T5" fmla="*/ 8 h 12"/>
                <a:gd name="T6" fmla="*/ 15 w 24"/>
                <a:gd name="T7" fmla="*/ 1 h 12"/>
                <a:gd name="T8" fmla="*/ 7 w 24"/>
                <a:gd name="T9" fmla="*/ 0 h 12"/>
                <a:gd name="T10" fmla="*/ 2 w 24"/>
                <a:gd name="T11" fmla="*/ 1 h 12"/>
                <a:gd name="T12" fmla="*/ 0 w 24"/>
                <a:gd name="T13" fmla="*/ 4 h 12"/>
                <a:gd name="T14" fmla="*/ 9 w 24"/>
                <a:gd name="T15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2">
                  <a:moveTo>
                    <a:pt x="9" y="8"/>
                  </a:moveTo>
                  <a:cubicBezTo>
                    <a:pt x="11" y="9"/>
                    <a:pt x="13" y="12"/>
                    <a:pt x="16" y="12"/>
                  </a:cubicBezTo>
                  <a:cubicBezTo>
                    <a:pt x="19" y="12"/>
                    <a:pt x="23" y="11"/>
                    <a:pt x="23" y="8"/>
                  </a:cubicBezTo>
                  <a:cubicBezTo>
                    <a:pt x="24" y="5"/>
                    <a:pt x="19" y="3"/>
                    <a:pt x="15" y="1"/>
                  </a:cubicBezTo>
                  <a:cubicBezTo>
                    <a:pt x="13" y="0"/>
                    <a:pt x="10" y="0"/>
                    <a:pt x="7" y="0"/>
                  </a:cubicBezTo>
                  <a:cubicBezTo>
                    <a:pt x="5" y="0"/>
                    <a:pt x="3" y="0"/>
                    <a:pt x="2" y="1"/>
                  </a:cubicBezTo>
                  <a:cubicBezTo>
                    <a:pt x="1" y="2"/>
                    <a:pt x="0" y="3"/>
                    <a:pt x="0" y="4"/>
                  </a:cubicBezTo>
                  <a:cubicBezTo>
                    <a:pt x="1" y="7"/>
                    <a:pt x="6" y="6"/>
                    <a:pt x="9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872" tIns="60936" rIns="121872" bIns="60936" numCol="1" anchor="t" anchorCtr="0" compatLnSpc="1">
              <a:prstTxWarp prst="textNoShape">
                <a:avLst/>
              </a:prstTxWarp>
            </a:bodyPr>
            <a:lstStyle/>
            <a:p>
              <a:pPr defTabSz="121871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399" kern="0" dirty="0">
                <a:solidFill>
                  <a:srgbClr val="000000"/>
                </a:solidFill>
                <a:latin typeface="Segoe UI"/>
                <a:ea typeface="+mn-ea"/>
              </a:endParaRPr>
            </a:p>
          </p:txBody>
        </p:sp>
        <p:sp>
          <p:nvSpPr>
            <p:cNvPr id="65" name="Freeform 6">
              <a:extLst>
                <a:ext uri="{FF2B5EF4-FFF2-40B4-BE49-F238E27FC236}">
                  <a16:creationId xmlns:a16="http://schemas.microsoft.com/office/drawing/2014/main" id="{053BB8E5-056C-402D-B7E6-BA2C6C8F18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9" y="1145"/>
              <a:ext cx="7" cy="7"/>
            </a:xfrm>
            <a:custGeom>
              <a:avLst/>
              <a:gdLst>
                <a:gd name="T0" fmla="*/ 5 w 11"/>
                <a:gd name="T1" fmla="*/ 10 h 10"/>
                <a:gd name="T2" fmla="*/ 10 w 11"/>
                <a:gd name="T3" fmla="*/ 4 h 10"/>
                <a:gd name="T4" fmla="*/ 9 w 11"/>
                <a:gd name="T5" fmla="*/ 0 h 10"/>
                <a:gd name="T6" fmla="*/ 8 w 11"/>
                <a:gd name="T7" fmla="*/ 0 h 10"/>
                <a:gd name="T8" fmla="*/ 2 w 11"/>
                <a:gd name="T9" fmla="*/ 8 h 10"/>
                <a:gd name="T10" fmla="*/ 5 w 11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7" y="9"/>
                    <a:pt x="8" y="6"/>
                    <a:pt x="10" y="4"/>
                  </a:cubicBezTo>
                  <a:cubicBezTo>
                    <a:pt x="11" y="4"/>
                    <a:pt x="11" y="1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5" y="0"/>
                    <a:pt x="0" y="6"/>
                    <a:pt x="2" y="8"/>
                  </a:cubicBezTo>
                  <a:cubicBezTo>
                    <a:pt x="2" y="9"/>
                    <a:pt x="4" y="10"/>
                    <a:pt x="5" y="1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872" tIns="60936" rIns="121872" bIns="60936" numCol="1" anchor="t" anchorCtr="0" compatLnSpc="1">
              <a:prstTxWarp prst="textNoShape">
                <a:avLst/>
              </a:prstTxWarp>
            </a:bodyPr>
            <a:lstStyle/>
            <a:p>
              <a:pPr defTabSz="121871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399" kern="0" dirty="0">
                <a:solidFill>
                  <a:srgbClr val="000000"/>
                </a:solidFill>
                <a:latin typeface="Segoe UI"/>
                <a:ea typeface="+mn-ea"/>
              </a:endParaRPr>
            </a:p>
          </p:txBody>
        </p:sp>
        <p:sp>
          <p:nvSpPr>
            <p:cNvPr id="66" name="Freeform 7">
              <a:extLst>
                <a:ext uri="{FF2B5EF4-FFF2-40B4-BE49-F238E27FC236}">
                  <a16:creationId xmlns:a16="http://schemas.microsoft.com/office/drawing/2014/main" id="{FE3CD604-C5F5-4B35-800F-3A50A06B34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96" y="954"/>
              <a:ext cx="721" cy="843"/>
            </a:xfrm>
            <a:custGeom>
              <a:avLst/>
              <a:gdLst>
                <a:gd name="T0" fmla="*/ 956 w 1034"/>
                <a:gd name="T1" fmla="*/ 931 h 1208"/>
                <a:gd name="T2" fmla="*/ 903 w 1034"/>
                <a:gd name="T3" fmla="*/ 837 h 1208"/>
                <a:gd name="T4" fmla="*/ 762 w 1034"/>
                <a:gd name="T5" fmla="*/ 437 h 1208"/>
                <a:gd name="T6" fmla="*/ 623 w 1034"/>
                <a:gd name="T7" fmla="*/ 35 h 1208"/>
                <a:gd name="T8" fmla="*/ 356 w 1034"/>
                <a:gd name="T9" fmla="*/ 386 h 1208"/>
                <a:gd name="T10" fmla="*/ 221 w 1034"/>
                <a:gd name="T11" fmla="*/ 622 h 1208"/>
                <a:gd name="T12" fmla="*/ 151 w 1034"/>
                <a:gd name="T13" fmla="*/ 820 h 1208"/>
                <a:gd name="T14" fmla="*/ 85 w 1034"/>
                <a:gd name="T15" fmla="*/ 867 h 1208"/>
                <a:gd name="T16" fmla="*/ 18 w 1034"/>
                <a:gd name="T17" fmla="*/ 1031 h 1208"/>
                <a:gd name="T18" fmla="*/ 28 w 1034"/>
                <a:gd name="T19" fmla="*/ 1124 h 1208"/>
                <a:gd name="T20" fmla="*/ 313 w 1034"/>
                <a:gd name="T21" fmla="*/ 1207 h 1208"/>
                <a:gd name="T22" fmla="*/ 471 w 1034"/>
                <a:gd name="T23" fmla="*/ 1119 h 1208"/>
                <a:gd name="T24" fmla="*/ 664 w 1034"/>
                <a:gd name="T25" fmla="*/ 1167 h 1208"/>
                <a:gd name="T26" fmla="*/ 899 w 1034"/>
                <a:gd name="T27" fmla="*/ 1119 h 1208"/>
                <a:gd name="T28" fmla="*/ 773 w 1034"/>
                <a:gd name="T29" fmla="*/ 587 h 1208"/>
                <a:gd name="T30" fmla="*/ 856 w 1034"/>
                <a:gd name="T31" fmla="*/ 806 h 1208"/>
                <a:gd name="T32" fmla="*/ 783 w 1034"/>
                <a:gd name="T33" fmla="*/ 812 h 1208"/>
                <a:gd name="T34" fmla="*/ 815 w 1034"/>
                <a:gd name="T35" fmla="*/ 670 h 1208"/>
                <a:gd name="T36" fmla="*/ 617 w 1034"/>
                <a:gd name="T37" fmla="*/ 187 h 1208"/>
                <a:gd name="T38" fmla="*/ 566 w 1034"/>
                <a:gd name="T39" fmla="*/ 170 h 1208"/>
                <a:gd name="T40" fmla="*/ 569 w 1034"/>
                <a:gd name="T41" fmla="*/ 288 h 1208"/>
                <a:gd name="T42" fmla="*/ 547 w 1034"/>
                <a:gd name="T43" fmla="*/ 216 h 1208"/>
                <a:gd name="T44" fmla="*/ 512 w 1034"/>
                <a:gd name="T45" fmla="*/ 254 h 1208"/>
                <a:gd name="T46" fmla="*/ 584 w 1034"/>
                <a:gd name="T47" fmla="*/ 248 h 1208"/>
                <a:gd name="T48" fmla="*/ 424 w 1034"/>
                <a:gd name="T49" fmla="*/ 156 h 1208"/>
                <a:gd name="T50" fmla="*/ 407 w 1034"/>
                <a:gd name="T51" fmla="*/ 153 h 1208"/>
                <a:gd name="T52" fmla="*/ 457 w 1034"/>
                <a:gd name="T53" fmla="*/ 249 h 1208"/>
                <a:gd name="T54" fmla="*/ 393 w 1034"/>
                <a:gd name="T55" fmla="*/ 225 h 1208"/>
                <a:gd name="T56" fmla="*/ 391 w 1034"/>
                <a:gd name="T57" fmla="*/ 301 h 1208"/>
                <a:gd name="T58" fmla="*/ 413 w 1034"/>
                <a:gd name="T59" fmla="*/ 225 h 1208"/>
                <a:gd name="T60" fmla="*/ 374 w 1034"/>
                <a:gd name="T61" fmla="*/ 330 h 1208"/>
                <a:gd name="T62" fmla="*/ 589 w 1034"/>
                <a:gd name="T63" fmla="*/ 298 h 1208"/>
                <a:gd name="T64" fmla="*/ 613 w 1034"/>
                <a:gd name="T65" fmla="*/ 346 h 1208"/>
                <a:gd name="T66" fmla="*/ 435 w 1034"/>
                <a:gd name="T67" fmla="*/ 416 h 1208"/>
                <a:gd name="T68" fmla="*/ 486 w 1034"/>
                <a:gd name="T69" fmla="*/ 387 h 1208"/>
                <a:gd name="T70" fmla="*/ 593 w 1034"/>
                <a:gd name="T71" fmla="*/ 331 h 1208"/>
                <a:gd name="T72" fmla="*/ 584 w 1034"/>
                <a:gd name="T73" fmla="*/ 322 h 1208"/>
                <a:gd name="T74" fmla="*/ 410 w 1034"/>
                <a:gd name="T75" fmla="*/ 370 h 1208"/>
                <a:gd name="T76" fmla="*/ 372 w 1034"/>
                <a:gd name="T77" fmla="*/ 352 h 1208"/>
                <a:gd name="T78" fmla="*/ 245 w 1034"/>
                <a:gd name="T79" fmla="*/ 1165 h 1208"/>
                <a:gd name="T80" fmla="*/ 34 w 1034"/>
                <a:gd name="T81" fmla="*/ 1034 h 1208"/>
                <a:gd name="T82" fmla="*/ 108 w 1034"/>
                <a:gd name="T83" fmla="*/ 878 h 1208"/>
                <a:gd name="T84" fmla="*/ 220 w 1034"/>
                <a:gd name="T85" fmla="*/ 819 h 1208"/>
                <a:gd name="T86" fmla="*/ 584 w 1034"/>
                <a:gd name="T87" fmla="*/ 1049 h 1208"/>
                <a:gd name="T88" fmla="*/ 260 w 1034"/>
                <a:gd name="T89" fmla="*/ 845 h 1208"/>
                <a:gd name="T90" fmla="*/ 273 w 1034"/>
                <a:gd name="T91" fmla="*/ 598 h 1208"/>
                <a:gd name="T92" fmla="*/ 250 w 1034"/>
                <a:gd name="T93" fmla="*/ 769 h 1208"/>
                <a:gd name="T94" fmla="*/ 390 w 1034"/>
                <a:gd name="T95" fmla="*/ 382 h 1208"/>
                <a:gd name="T96" fmla="*/ 503 w 1034"/>
                <a:gd name="T97" fmla="*/ 431 h 1208"/>
                <a:gd name="T98" fmla="*/ 603 w 1034"/>
                <a:gd name="T99" fmla="*/ 381 h 1208"/>
                <a:gd name="T100" fmla="*/ 722 w 1034"/>
                <a:gd name="T101" fmla="*/ 607 h 1208"/>
                <a:gd name="T102" fmla="*/ 685 w 1034"/>
                <a:gd name="T103" fmla="*/ 830 h 1208"/>
                <a:gd name="T104" fmla="*/ 1003 w 1034"/>
                <a:gd name="T105" fmla="*/ 1035 h 1208"/>
                <a:gd name="T106" fmla="*/ 678 w 1034"/>
                <a:gd name="T107" fmla="*/ 1154 h 1208"/>
                <a:gd name="T108" fmla="*/ 712 w 1034"/>
                <a:gd name="T109" fmla="*/ 832 h 1208"/>
                <a:gd name="T110" fmla="*/ 914 w 1034"/>
                <a:gd name="T111" fmla="*/ 856 h 1208"/>
                <a:gd name="T112" fmla="*/ 1002 w 1034"/>
                <a:gd name="T113" fmla="*/ 986 h 1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34" h="1208">
                  <a:moveTo>
                    <a:pt x="1026" y="993"/>
                  </a:moveTo>
                  <a:cubicBezTo>
                    <a:pt x="1022" y="986"/>
                    <a:pt x="1016" y="981"/>
                    <a:pt x="1012" y="978"/>
                  </a:cubicBezTo>
                  <a:cubicBezTo>
                    <a:pt x="1009" y="975"/>
                    <a:pt x="1006" y="973"/>
                    <a:pt x="1003" y="972"/>
                  </a:cubicBezTo>
                  <a:cubicBezTo>
                    <a:pt x="1002" y="971"/>
                    <a:pt x="1001" y="970"/>
                    <a:pt x="1000" y="969"/>
                  </a:cubicBezTo>
                  <a:cubicBezTo>
                    <a:pt x="996" y="966"/>
                    <a:pt x="992" y="963"/>
                    <a:pt x="988" y="960"/>
                  </a:cubicBezTo>
                  <a:cubicBezTo>
                    <a:pt x="984" y="957"/>
                    <a:pt x="980" y="953"/>
                    <a:pt x="976" y="950"/>
                  </a:cubicBezTo>
                  <a:cubicBezTo>
                    <a:pt x="966" y="943"/>
                    <a:pt x="960" y="937"/>
                    <a:pt x="956" y="931"/>
                  </a:cubicBezTo>
                  <a:cubicBezTo>
                    <a:pt x="956" y="931"/>
                    <a:pt x="955" y="931"/>
                    <a:pt x="955" y="930"/>
                  </a:cubicBezTo>
                  <a:cubicBezTo>
                    <a:pt x="948" y="923"/>
                    <a:pt x="945" y="917"/>
                    <a:pt x="944" y="910"/>
                  </a:cubicBezTo>
                  <a:cubicBezTo>
                    <a:pt x="943" y="906"/>
                    <a:pt x="943" y="901"/>
                    <a:pt x="943" y="894"/>
                  </a:cubicBezTo>
                  <a:cubicBezTo>
                    <a:pt x="943" y="893"/>
                    <a:pt x="943" y="892"/>
                    <a:pt x="943" y="892"/>
                  </a:cubicBezTo>
                  <a:cubicBezTo>
                    <a:pt x="942" y="884"/>
                    <a:pt x="941" y="876"/>
                    <a:pt x="937" y="867"/>
                  </a:cubicBezTo>
                  <a:cubicBezTo>
                    <a:pt x="934" y="862"/>
                    <a:pt x="931" y="856"/>
                    <a:pt x="925" y="850"/>
                  </a:cubicBezTo>
                  <a:cubicBezTo>
                    <a:pt x="919" y="843"/>
                    <a:pt x="909" y="839"/>
                    <a:pt x="903" y="837"/>
                  </a:cubicBezTo>
                  <a:cubicBezTo>
                    <a:pt x="903" y="837"/>
                    <a:pt x="903" y="837"/>
                    <a:pt x="902" y="837"/>
                  </a:cubicBezTo>
                  <a:cubicBezTo>
                    <a:pt x="908" y="826"/>
                    <a:pt x="911" y="814"/>
                    <a:pt x="914" y="803"/>
                  </a:cubicBezTo>
                  <a:cubicBezTo>
                    <a:pt x="919" y="776"/>
                    <a:pt x="916" y="747"/>
                    <a:pt x="911" y="720"/>
                  </a:cubicBezTo>
                  <a:cubicBezTo>
                    <a:pt x="905" y="682"/>
                    <a:pt x="894" y="646"/>
                    <a:pt x="880" y="610"/>
                  </a:cubicBezTo>
                  <a:cubicBezTo>
                    <a:pt x="869" y="584"/>
                    <a:pt x="857" y="558"/>
                    <a:pt x="841" y="536"/>
                  </a:cubicBezTo>
                  <a:cubicBezTo>
                    <a:pt x="824" y="514"/>
                    <a:pt x="803" y="496"/>
                    <a:pt x="787" y="473"/>
                  </a:cubicBezTo>
                  <a:cubicBezTo>
                    <a:pt x="778" y="461"/>
                    <a:pt x="771" y="449"/>
                    <a:pt x="762" y="437"/>
                  </a:cubicBezTo>
                  <a:cubicBezTo>
                    <a:pt x="759" y="430"/>
                    <a:pt x="755" y="422"/>
                    <a:pt x="752" y="415"/>
                  </a:cubicBezTo>
                  <a:cubicBezTo>
                    <a:pt x="741" y="392"/>
                    <a:pt x="732" y="369"/>
                    <a:pt x="719" y="346"/>
                  </a:cubicBezTo>
                  <a:cubicBezTo>
                    <a:pt x="717" y="343"/>
                    <a:pt x="715" y="339"/>
                    <a:pt x="713" y="336"/>
                  </a:cubicBezTo>
                  <a:cubicBezTo>
                    <a:pt x="711" y="315"/>
                    <a:pt x="709" y="294"/>
                    <a:pt x="708" y="273"/>
                  </a:cubicBezTo>
                  <a:cubicBezTo>
                    <a:pt x="706" y="230"/>
                    <a:pt x="708" y="186"/>
                    <a:pt x="697" y="145"/>
                  </a:cubicBezTo>
                  <a:cubicBezTo>
                    <a:pt x="692" y="125"/>
                    <a:pt x="683" y="106"/>
                    <a:pt x="672" y="89"/>
                  </a:cubicBezTo>
                  <a:cubicBezTo>
                    <a:pt x="659" y="68"/>
                    <a:pt x="642" y="50"/>
                    <a:pt x="623" y="35"/>
                  </a:cubicBezTo>
                  <a:cubicBezTo>
                    <a:pt x="591" y="12"/>
                    <a:pt x="552" y="1"/>
                    <a:pt x="513" y="0"/>
                  </a:cubicBezTo>
                  <a:cubicBezTo>
                    <a:pt x="485" y="0"/>
                    <a:pt x="456" y="6"/>
                    <a:pt x="430" y="19"/>
                  </a:cubicBezTo>
                  <a:cubicBezTo>
                    <a:pt x="403" y="34"/>
                    <a:pt x="382" y="57"/>
                    <a:pt x="368" y="84"/>
                  </a:cubicBezTo>
                  <a:cubicBezTo>
                    <a:pt x="354" y="112"/>
                    <a:pt x="349" y="142"/>
                    <a:pt x="348" y="173"/>
                  </a:cubicBezTo>
                  <a:cubicBezTo>
                    <a:pt x="347" y="203"/>
                    <a:pt x="350" y="233"/>
                    <a:pt x="351" y="262"/>
                  </a:cubicBezTo>
                  <a:cubicBezTo>
                    <a:pt x="352" y="294"/>
                    <a:pt x="352" y="325"/>
                    <a:pt x="354" y="356"/>
                  </a:cubicBezTo>
                  <a:cubicBezTo>
                    <a:pt x="355" y="366"/>
                    <a:pt x="356" y="376"/>
                    <a:pt x="356" y="386"/>
                  </a:cubicBezTo>
                  <a:cubicBezTo>
                    <a:pt x="356" y="391"/>
                    <a:pt x="356" y="395"/>
                    <a:pt x="356" y="400"/>
                  </a:cubicBezTo>
                  <a:cubicBezTo>
                    <a:pt x="356" y="401"/>
                    <a:pt x="355" y="401"/>
                    <a:pt x="355" y="402"/>
                  </a:cubicBezTo>
                  <a:cubicBezTo>
                    <a:pt x="351" y="412"/>
                    <a:pt x="346" y="421"/>
                    <a:pt x="341" y="430"/>
                  </a:cubicBezTo>
                  <a:cubicBezTo>
                    <a:pt x="331" y="443"/>
                    <a:pt x="321" y="455"/>
                    <a:pt x="311" y="468"/>
                  </a:cubicBezTo>
                  <a:cubicBezTo>
                    <a:pt x="299" y="482"/>
                    <a:pt x="288" y="497"/>
                    <a:pt x="276" y="511"/>
                  </a:cubicBezTo>
                  <a:cubicBezTo>
                    <a:pt x="262" y="529"/>
                    <a:pt x="248" y="546"/>
                    <a:pt x="239" y="567"/>
                  </a:cubicBezTo>
                  <a:cubicBezTo>
                    <a:pt x="231" y="584"/>
                    <a:pt x="227" y="604"/>
                    <a:pt x="221" y="622"/>
                  </a:cubicBezTo>
                  <a:cubicBezTo>
                    <a:pt x="215" y="643"/>
                    <a:pt x="207" y="664"/>
                    <a:pt x="198" y="683"/>
                  </a:cubicBezTo>
                  <a:cubicBezTo>
                    <a:pt x="189" y="702"/>
                    <a:pt x="179" y="720"/>
                    <a:pt x="170" y="738"/>
                  </a:cubicBezTo>
                  <a:cubicBezTo>
                    <a:pt x="163" y="751"/>
                    <a:pt x="156" y="764"/>
                    <a:pt x="153" y="778"/>
                  </a:cubicBezTo>
                  <a:cubicBezTo>
                    <a:pt x="151" y="790"/>
                    <a:pt x="153" y="802"/>
                    <a:pt x="156" y="813"/>
                  </a:cubicBezTo>
                  <a:cubicBezTo>
                    <a:pt x="156" y="813"/>
                    <a:pt x="156" y="814"/>
                    <a:pt x="156" y="814"/>
                  </a:cubicBezTo>
                  <a:cubicBezTo>
                    <a:pt x="155" y="816"/>
                    <a:pt x="153" y="817"/>
                    <a:pt x="152" y="819"/>
                  </a:cubicBezTo>
                  <a:cubicBezTo>
                    <a:pt x="151" y="819"/>
                    <a:pt x="151" y="820"/>
                    <a:pt x="151" y="820"/>
                  </a:cubicBezTo>
                  <a:cubicBezTo>
                    <a:pt x="147" y="824"/>
                    <a:pt x="142" y="831"/>
                    <a:pt x="138" y="840"/>
                  </a:cubicBezTo>
                  <a:cubicBezTo>
                    <a:pt x="135" y="845"/>
                    <a:pt x="132" y="850"/>
                    <a:pt x="130" y="854"/>
                  </a:cubicBezTo>
                  <a:cubicBezTo>
                    <a:pt x="126" y="858"/>
                    <a:pt x="123" y="861"/>
                    <a:pt x="119" y="864"/>
                  </a:cubicBezTo>
                  <a:cubicBezTo>
                    <a:pt x="115" y="866"/>
                    <a:pt x="111" y="867"/>
                    <a:pt x="107" y="867"/>
                  </a:cubicBezTo>
                  <a:cubicBezTo>
                    <a:pt x="106" y="867"/>
                    <a:pt x="106" y="867"/>
                    <a:pt x="105" y="867"/>
                  </a:cubicBezTo>
                  <a:cubicBezTo>
                    <a:pt x="101" y="868"/>
                    <a:pt x="97" y="867"/>
                    <a:pt x="93" y="867"/>
                  </a:cubicBezTo>
                  <a:cubicBezTo>
                    <a:pt x="90" y="867"/>
                    <a:pt x="88" y="867"/>
                    <a:pt x="85" y="867"/>
                  </a:cubicBezTo>
                  <a:cubicBezTo>
                    <a:pt x="78" y="867"/>
                    <a:pt x="69" y="867"/>
                    <a:pt x="61" y="869"/>
                  </a:cubicBezTo>
                  <a:cubicBezTo>
                    <a:pt x="50" y="871"/>
                    <a:pt x="41" y="876"/>
                    <a:pt x="34" y="883"/>
                  </a:cubicBezTo>
                  <a:cubicBezTo>
                    <a:pt x="26" y="890"/>
                    <a:pt x="21" y="900"/>
                    <a:pt x="19" y="911"/>
                  </a:cubicBezTo>
                  <a:cubicBezTo>
                    <a:pt x="17" y="919"/>
                    <a:pt x="17" y="928"/>
                    <a:pt x="18" y="938"/>
                  </a:cubicBezTo>
                  <a:cubicBezTo>
                    <a:pt x="19" y="947"/>
                    <a:pt x="20" y="956"/>
                    <a:pt x="21" y="964"/>
                  </a:cubicBezTo>
                  <a:cubicBezTo>
                    <a:pt x="22" y="973"/>
                    <a:pt x="23" y="981"/>
                    <a:pt x="23" y="989"/>
                  </a:cubicBezTo>
                  <a:cubicBezTo>
                    <a:pt x="24" y="1007"/>
                    <a:pt x="22" y="1021"/>
                    <a:pt x="18" y="1031"/>
                  </a:cubicBezTo>
                  <a:cubicBezTo>
                    <a:pt x="17" y="1032"/>
                    <a:pt x="17" y="1032"/>
                    <a:pt x="17" y="1032"/>
                  </a:cubicBezTo>
                  <a:cubicBezTo>
                    <a:pt x="16" y="1036"/>
                    <a:pt x="14" y="1039"/>
                    <a:pt x="12" y="1043"/>
                  </a:cubicBezTo>
                  <a:cubicBezTo>
                    <a:pt x="9" y="1049"/>
                    <a:pt x="6" y="1055"/>
                    <a:pt x="4" y="1062"/>
                  </a:cubicBezTo>
                  <a:cubicBezTo>
                    <a:pt x="1" y="1068"/>
                    <a:pt x="0" y="1075"/>
                    <a:pt x="0" y="1082"/>
                  </a:cubicBezTo>
                  <a:cubicBezTo>
                    <a:pt x="0" y="1086"/>
                    <a:pt x="0" y="1096"/>
                    <a:pt x="5" y="1104"/>
                  </a:cubicBezTo>
                  <a:cubicBezTo>
                    <a:pt x="5" y="1105"/>
                    <a:pt x="5" y="1105"/>
                    <a:pt x="6" y="1106"/>
                  </a:cubicBezTo>
                  <a:cubicBezTo>
                    <a:pt x="11" y="1113"/>
                    <a:pt x="18" y="1119"/>
                    <a:pt x="28" y="1124"/>
                  </a:cubicBezTo>
                  <a:cubicBezTo>
                    <a:pt x="35" y="1128"/>
                    <a:pt x="43" y="1130"/>
                    <a:pt x="52" y="1132"/>
                  </a:cubicBezTo>
                  <a:cubicBezTo>
                    <a:pt x="57" y="1133"/>
                    <a:pt x="63" y="1135"/>
                    <a:pt x="69" y="1137"/>
                  </a:cubicBezTo>
                  <a:cubicBezTo>
                    <a:pt x="78" y="1140"/>
                    <a:pt x="86" y="1143"/>
                    <a:pt x="95" y="1145"/>
                  </a:cubicBezTo>
                  <a:cubicBezTo>
                    <a:pt x="114" y="1151"/>
                    <a:pt x="134" y="1156"/>
                    <a:pt x="154" y="1160"/>
                  </a:cubicBezTo>
                  <a:cubicBezTo>
                    <a:pt x="183" y="1166"/>
                    <a:pt x="211" y="1173"/>
                    <a:pt x="238" y="1183"/>
                  </a:cubicBezTo>
                  <a:cubicBezTo>
                    <a:pt x="244" y="1185"/>
                    <a:pt x="249" y="1187"/>
                    <a:pt x="255" y="1190"/>
                  </a:cubicBezTo>
                  <a:cubicBezTo>
                    <a:pt x="273" y="1198"/>
                    <a:pt x="292" y="1206"/>
                    <a:pt x="313" y="1207"/>
                  </a:cubicBezTo>
                  <a:cubicBezTo>
                    <a:pt x="314" y="1207"/>
                    <a:pt x="314" y="1207"/>
                    <a:pt x="314" y="1207"/>
                  </a:cubicBezTo>
                  <a:cubicBezTo>
                    <a:pt x="333" y="1207"/>
                    <a:pt x="351" y="1202"/>
                    <a:pt x="366" y="1193"/>
                  </a:cubicBezTo>
                  <a:cubicBezTo>
                    <a:pt x="382" y="1183"/>
                    <a:pt x="395" y="1170"/>
                    <a:pt x="404" y="1154"/>
                  </a:cubicBezTo>
                  <a:cubicBezTo>
                    <a:pt x="404" y="1154"/>
                    <a:pt x="404" y="1154"/>
                    <a:pt x="404" y="1153"/>
                  </a:cubicBezTo>
                  <a:cubicBezTo>
                    <a:pt x="409" y="1145"/>
                    <a:pt x="412" y="1135"/>
                    <a:pt x="414" y="1125"/>
                  </a:cubicBezTo>
                  <a:cubicBezTo>
                    <a:pt x="428" y="1122"/>
                    <a:pt x="442" y="1120"/>
                    <a:pt x="457" y="1119"/>
                  </a:cubicBezTo>
                  <a:cubicBezTo>
                    <a:pt x="461" y="1119"/>
                    <a:pt x="466" y="1119"/>
                    <a:pt x="471" y="1119"/>
                  </a:cubicBezTo>
                  <a:cubicBezTo>
                    <a:pt x="483" y="1120"/>
                    <a:pt x="496" y="1120"/>
                    <a:pt x="508" y="1120"/>
                  </a:cubicBezTo>
                  <a:cubicBezTo>
                    <a:pt x="509" y="1120"/>
                    <a:pt x="510" y="1120"/>
                    <a:pt x="511" y="1120"/>
                  </a:cubicBezTo>
                  <a:cubicBezTo>
                    <a:pt x="515" y="1120"/>
                    <a:pt x="518" y="1120"/>
                    <a:pt x="522" y="1121"/>
                  </a:cubicBezTo>
                  <a:cubicBezTo>
                    <a:pt x="544" y="1122"/>
                    <a:pt x="566" y="1124"/>
                    <a:pt x="588" y="1127"/>
                  </a:cubicBezTo>
                  <a:cubicBezTo>
                    <a:pt x="607" y="1130"/>
                    <a:pt x="626" y="1134"/>
                    <a:pt x="645" y="1139"/>
                  </a:cubicBezTo>
                  <a:cubicBezTo>
                    <a:pt x="648" y="1140"/>
                    <a:pt x="651" y="1140"/>
                    <a:pt x="654" y="1141"/>
                  </a:cubicBezTo>
                  <a:cubicBezTo>
                    <a:pt x="655" y="1150"/>
                    <a:pt x="658" y="1159"/>
                    <a:pt x="664" y="1167"/>
                  </a:cubicBezTo>
                  <a:cubicBezTo>
                    <a:pt x="674" y="1183"/>
                    <a:pt x="691" y="1192"/>
                    <a:pt x="703" y="1197"/>
                  </a:cubicBezTo>
                  <a:cubicBezTo>
                    <a:pt x="720" y="1204"/>
                    <a:pt x="737" y="1208"/>
                    <a:pt x="753" y="1208"/>
                  </a:cubicBezTo>
                  <a:cubicBezTo>
                    <a:pt x="758" y="1208"/>
                    <a:pt x="763" y="1208"/>
                    <a:pt x="768" y="1207"/>
                  </a:cubicBezTo>
                  <a:cubicBezTo>
                    <a:pt x="786" y="1205"/>
                    <a:pt x="803" y="1197"/>
                    <a:pt x="821" y="1185"/>
                  </a:cubicBezTo>
                  <a:cubicBezTo>
                    <a:pt x="830" y="1177"/>
                    <a:pt x="840" y="1169"/>
                    <a:pt x="848" y="1161"/>
                  </a:cubicBezTo>
                  <a:cubicBezTo>
                    <a:pt x="851" y="1158"/>
                    <a:pt x="854" y="1155"/>
                    <a:pt x="857" y="1153"/>
                  </a:cubicBezTo>
                  <a:cubicBezTo>
                    <a:pt x="869" y="1142"/>
                    <a:pt x="883" y="1129"/>
                    <a:pt x="899" y="1119"/>
                  </a:cubicBezTo>
                  <a:cubicBezTo>
                    <a:pt x="914" y="1110"/>
                    <a:pt x="930" y="1102"/>
                    <a:pt x="947" y="1093"/>
                  </a:cubicBezTo>
                  <a:cubicBezTo>
                    <a:pt x="955" y="1089"/>
                    <a:pt x="963" y="1085"/>
                    <a:pt x="971" y="1081"/>
                  </a:cubicBezTo>
                  <a:cubicBezTo>
                    <a:pt x="986" y="1074"/>
                    <a:pt x="1003" y="1065"/>
                    <a:pt x="1016" y="1049"/>
                  </a:cubicBezTo>
                  <a:cubicBezTo>
                    <a:pt x="1022" y="1042"/>
                    <a:pt x="1026" y="1035"/>
                    <a:pt x="1030" y="1026"/>
                  </a:cubicBezTo>
                  <a:cubicBezTo>
                    <a:pt x="1030" y="1026"/>
                    <a:pt x="1030" y="1025"/>
                    <a:pt x="1030" y="1025"/>
                  </a:cubicBezTo>
                  <a:cubicBezTo>
                    <a:pt x="1034" y="1014"/>
                    <a:pt x="1032" y="1003"/>
                    <a:pt x="1026" y="993"/>
                  </a:cubicBezTo>
                  <a:close/>
                  <a:moveTo>
                    <a:pt x="773" y="587"/>
                  </a:moveTo>
                  <a:cubicBezTo>
                    <a:pt x="799" y="606"/>
                    <a:pt x="817" y="635"/>
                    <a:pt x="822" y="667"/>
                  </a:cubicBezTo>
                  <a:cubicBezTo>
                    <a:pt x="827" y="692"/>
                    <a:pt x="827" y="713"/>
                    <a:pt x="820" y="742"/>
                  </a:cubicBezTo>
                  <a:cubicBezTo>
                    <a:pt x="815" y="761"/>
                    <a:pt x="808" y="779"/>
                    <a:pt x="801" y="798"/>
                  </a:cubicBezTo>
                  <a:cubicBezTo>
                    <a:pt x="808" y="798"/>
                    <a:pt x="814" y="798"/>
                    <a:pt x="821" y="799"/>
                  </a:cubicBezTo>
                  <a:cubicBezTo>
                    <a:pt x="828" y="801"/>
                    <a:pt x="835" y="802"/>
                    <a:pt x="842" y="803"/>
                  </a:cubicBezTo>
                  <a:cubicBezTo>
                    <a:pt x="844" y="803"/>
                    <a:pt x="846" y="804"/>
                    <a:pt x="848" y="804"/>
                  </a:cubicBezTo>
                  <a:cubicBezTo>
                    <a:pt x="851" y="805"/>
                    <a:pt x="853" y="805"/>
                    <a:pt x="856" y="806"/>
                  </a:cubicBezTo>
                  <a:cubicBezTo>
                    <a:pt x="851" y="805"/>
                    <a:pt x="846" y="805"/>
                    <a:pt x="842" y="805"/>
                  </a:cubicBezTo>
                  <a:cubicBezTo>
                    <a:pt x="836" y="805"/>
                    <a:pt x="831" y="805"/>
                    <a:pt x="826" y="805"/>
                  </a:cubicBezTo>
                  <a:cubicBezTo>
                    <a:pt x="820" y="805"/>
                    <a:pt x="814" y="805"/>
                    <a:pt x="808" y="806"/>
                  </a:cubicBezTo>
                  <a:cubicBezTo>
                    <a:pt x="804" y="806"/>
                    <a:pt x="801" y="807"/>
                    <a:pt x="797" y="807"/>
                  </a:cubicBezTo>
                  <a:cubicBezTo>
                    <a:pt x="795" y="808"/>
                    <a:pt x="792" y="808"/>
                    <a:pt x="790" y="809"/>
                  </a:cubicBezTo>
                  <a:cubicBezTo>
                    <a:pt x="790" y="810"/>
                    <a:pt x="790" y="810"/>
                    <a:pt x="790" y="809"/>
                  </a:cubicBezTo>
                  <a:cubicBezTo>
                    <a:pt x="788" y="810"/>
                    <a:pt x="785" y="811"/>
                    <a:pt x="783" y="812"/>
                  </a:cubicBezTo>
                  <a:cubicBezTo>
                    <a:pt x="776" y="815"/>
                    <a:pt x="771" y="819"/>
                    <a:pt x="765" y="823"/>
                  </a:cubicBezTo>
                  <a:cubicBezTo>
                    <a:pt x="764" y="824"/>
                    <a:pt x="762" y="824"/>
                    <a:pt x="761" y="825"/>
                  </a:cubicBezTo>
                  <a:cubicBezTo>
                    <a:pt x="764" y="820"/>
                    <a:pt x="768" y="814"/>
                    <a:pt x="773" y="810"/>
                  </a:cubicBezTo>
                  <a:cubicBezTo>
                    <a:pt x="779" y="804"/>
                    <a:pt x="786" y="800"/>
                    <a:pt x="794" y="799"/>
                  </a:cubicBezTo>
                  <a:cubicBezTo>
                    <a:pt x="794" y="799"/>
                    <a:pt x="794" y="799"/>
                    <a:pt x="794" y="799"/>
                  </a:cubicBezTo>
                  <a:cubicBezTo>
                    <a:pt x="800" y="781"/>
                    <a:pt x="806" y="762"/>
                    <a:pt x="811" y="743"/>
                  </a:cubicBezTo>
                  <a:cubicBezTo>
                    <a:pt x="816" y="719"/>
                    <a:pt x="819" y="694"/>
                    <a:pt x="815" y="670"/>
                  </a:cubicBezTo>
                  <a:cubicBezTo>
                    <a:pt x="810" y="640"/>
                    <a:pt x="795" y="610"/>
                    <a:pt x="770" y="590"/>
                  </a:cubicBezTo>
                  <a:cubicBezTo>
                    <a:pt x="757" y="579"/>
                    <a:pt x="740" y="571"/>
                    <a:pt x="726" y="560"/>
                  </a:cubicBezTo>
                  <a:cubicBezTo>
                    <a:pt x="742" y="569"/>
                    <a:pt x="758" y="576"/>
                    <a:pt x="773" y="587"/>
                  </a:cubicBezTo>
                  <a:close/>
                  <a:moveTo>
                    <a:pt x="575" y="143"/>
                  </a:moveTo>
                  <a:cubicBezTo>
                    <a:pt x="581" y="143"/>
                    <a:pt x="586" y="143"/>
                    <a:pt x="592" y="147"/>
                  </a:cubicBezTo>
                  <a:cubicBezTo>
                    <a:pt x="605" y="156"/>
                    <a:pt x="611" y="165"/>
                    <a:pt x="616" y="177"/>
                  </a:cubicBezTo>
                  <a:cubicBezTo>
                    <a:pt x="617" y="180"/>
                    <a:pt x="618" y="185"/>
                    <a:pt x="617" y="187"/>
                  </a:cubicBezTo>
                  <a:cubicBezTo>
                    <a:pt x="610" y="174"/>
                    <a:pt x="601" y="162"/>
                    <a:pt x="589" y="154"/>
                  </a:cubicBezTo>
                  <a:cubicBezTo>
                    <a:pt x="583" y="150"/>
                    <a:pt x="576" y="147"/>
                    <a:pt x="569" y="146"/>
                  </a:cubicBezTo>
                  <a:cubicBezTo>
                    <a:pt x="570" y="143"/>
                    <a:pt x="573" y="143"/>
                    <a:pt x="575" y="143"/>
                  </a:cubicBezTo>
                  <a:close/>
                  <a:moveTo>
                    <a:pt x="508" y="209"/>
                  </a:moveTo>
                  <a:cubicBezTo>
                    <a:pt x="513" y="196"/>
                    <a:pt x="522" y="186"/>
                    <a:pt x="533" y="178"/>
                  </a:cubicBezTo>
                  <a:cubicBezTo>
                    <a:pt x="536" y="176"/>
                    <a:pt x="540" y="174"/>
                    <a:pt x="544" y="172"/>
                  </a:cubicBezTo>
                  <a:cubicBezTo>
                    <a:pt x="551" y="169"/>
                    <a:pt x="558" y="169"/>
                    <a:pt x="566" y="170"/>
                  </a:cubicBezTo>
                  <a:cubicBezTo>
                    <a:pt x="573" y="171"/>
                    <a:pt x="580" y="173"/>
                    <a:pt x="586" y="177"/>
                  </a:cubicBezTo>
                  <a:cubicBezTo>
                    <a:pt x="598" y="185"/>
                    <a:pt x="607" y="198"/>
                    <a:pt x="612" y="212"/>
                  </a:cubicBezTo>
                  <a:cubicBezTo>
                    <a:pt x="616" y="225"/>
                    <a:pt x="618" y="238"/>
                    <a:pt x="617" y="252"/>
                  </a:cubicBezTo>
                  <a:cubicBezTo>
                    <a:pt x="616" y="263"/>
                    <a:pt x="615" y="273"/>
                    <a:pt x="610" y="283"/>
                  </a:cubicBezTo>
                  <a:cubicBezTo>
                    <a:pt x="608" y="288"/>
                    <a:pt x="605" y="293"/>
                    <a:pt x="601" y="297"/>
                  </a:cubicBezTo>
                  <a:cubicBezTo>
                    <a:pt x="596" y="296"/>
                    <a:pt x="592" y="295"/>
                    <a:pt x="589" y="294"/>
                  </a:cubicBezTo>
                  <a:cubicBezTo>
                    <a:pt x="582" y="292"/>
                    <a:pt x="575" y="290"/>
                    <a:pt x="569" y="288"/>
                  </a:cubicBezTo>
                  <a:cubicBezTo>
                    <a:pt x="573" y="287"/>
                    <a:pt x="576" y="286"/>
                    <a:pt x="580" y="284"/>
                  </a:cubicBezTo>
                  <a:cubicBezTo>
                    <a:pt x="584" y="281"/>
                    <a:pt x="587" y="277"/>
                    <a:pt x="590" y="272"/>
                  </a:cubicBezTo>
                  <a:cubicBezTo>
                    <a:pt x="592" y="268"/>
                    <a:pt x="594" y="263"/>
                    <a:pt x="594" y="258"/>
                  </a:cubicBezTo>
                  <a:cubicBezTo>
                    <a:pt x="595" y="249"/>
                    <a:pt x="594" y="239"/>
                    <a:pt x="590" y="231"/>
                  </a:cubicBezTo>
                  <a:cubicBezTo>
                    <a:pt x="586" y="223"/>
                    <a:pt x="579" y="216"/>
                    <a:pt x="570" y="213"/>
                  </a:cubicBezTo>
                  <a:cubicBezTo>
                    <a:pt x="567" y="212"/>
                    <a:pt x="563" y="211"/>
                    <a:pt x="559" y="212"/>
                  </a:cubicBezTo>
                  <a:cubicBezTo>
                    <a:pt x="554" y="212"/>
                    <a:pt x="550" y="213"/>
                    <a:pt x="547" y="216"/>
                  </a:cubicBezTo>
                  <a:cubicBezTo>
                    <a:pt x="543" y="218"/>
                    <a:pt x="540" y="221"/>
                    <a:pt x="538" y="224"/>
                  </a:cubicBezTo>
                  <a:cubicBezTo>
                    <a:pt x="533" y="231"/>
                    <a:pt x="531" y="240"/>
                    <a:pt x="531" y="248"/>
                  </a:cubicBezTo>
                  <a:cubicBezTo>
                    <a:pt x="530" y="254"/>
                    <a:pt x="531" y="261"/>
                    <a:pt x="533" y="267"/>
                  </a:cubicBezTo>
                  <a:cubicBezTo>
                    <a:pt x="534" y="269"/>
                    <a:pt x="535" y="272"/>
                    <a:pt x="536" y="274"/>
                  </a:cubicBezTo>
                  <a:cubicBezTo>
                    <a:pt x="532" y="272"/>
                    <a:pt x="529" y="269"/>
                    <a:pt x="525" y="267"/>
                  </a:cubicBezTo>
                  <a:cubicBezTo>
                    <a:pt x="522" y="266"/>
                    <a:pt x="519" y="264"/>
                    <a:pt x="516" y="263"/>
                  </a:cubicBezTo>
                  <a:cubicBezTo>
                    <a:pt x="515" y="260"/>
                    <a:pt x="514" y="257"/>
                    <a:pt x="512" y="254"/>
                  </a:cubicBezTo>
                  <a:cubicBezTo>
                    <a:pt x="511" y="251"/>
                    <a:pt x="508" y="247"/>
                    <a:pt x="506" y="244"/>
                  </a:cubicBezTo>
                  <a:cubicBezTo>
                    <a:pt x="504" y="232"/>
                    <a:pt x="504" y="220"/>
                    <a:pt x="508" y="209"/>
                  </a:cubicBezTo>
                  <a:close/>
                  <a:moveTo>
                    <a:pt x="562" y="229"/>
                  </a:moveTo>
                  <a:cubicBezTo>
                    <a:pt x="561" y="227"/>
                    <a:pt x="560" y="225"/>
                    <a:pt x="561" y="224"/>
                  </a:cubicBezTo>
                  <a:cubicBezTo>
                    <a:pt x="562" y="222"/>
                    <a:pt x="565" y="221"/>
                    <a:pt x="568" y="222"/>
                  </a:cubicBezTo>
                  <a:cubicBezTo>
                    <a:pt x="572" y="222"/>
                    <a:pt x="577" y="226"/>
                    <a:pt x="580" y="230"/>
                  </a:cubicBezTo>
                  <a:cubicBezTo>
                    <a:pt x="583" y="235"/>
                    <a:pt x="587" y="242"/>
                    <a:pt x="584" y="248"/>
                  </a:cubicBezTo>
                  <a:cubicBezTo>
                    <a:pt x="584" y="249"/>
                    <a:pt x="582" y="250"/>
                    <a:pt x="580" y="249"/>
                  </a:cubicBezTo>
                  <a:cubicBezTo>
                    <a:pt x="576" y="247"/>
                    <a:pt x="577" y="240"/>
                    <a:pt x="574" y="236"/>
                  </a:cubicBezTo>
                  <a:cubicBezTo>
                    <a:pt x="573" y="234"/>
                    <a:pt x="571" y="233"/>
                    <a:pt x="569" y="232"/>
                  </a:cubicBezTo>
                  <a:cubicBezTo>
                    <a:pt x="567" y="230"/>
                    <a:pt x="564" y="231"/>
                    <a:pt x="562" y="229"/>
                  </a:cubicBezTo>
                  <a:close/>
                  <a:moveTo>
                    <a:pt x="407" y="153"/>
                  </a:moveTo>
                  <a:cubicBezTo>
                    <a:pt x="408" y="153"/>
                    <a:pt x="409" y="152"/>
                    <a:pt x="409" y="153"/>
                  </a:cubicBezTo>
                  <a:cubicBezTo>
                    <a:pt x="415" y="153"/>
                    <a:pt x="420" y="154"/>
                    <a:pt x="424" y="156"/>
                  </a:cubicBezTo>
                  <a:cubicBezTo>
                    <a:pt x="430" y="158"/>
                    <a:pt x="435" y="162"/>
                    <a:pt x="440" y="165"/>
                  </a:cubicBezTo>
                  <a:cubicBezTo>
                    <a:pt x="442" y="167"/>
                    <a:pt x="444" y="168"/>
                    <a:pt x="445" y="170"/>
                  </a:cubicBezTo>
                  <a:cubicBezTo>
                    <a:pt x="449" y="176"/>
                    <a:pt x="451" y="182"/>
                    <a:pt x="452" y="189"/>
                  </a:cubicBezTo>
                  <a:cubicBezTo>
                    <a:pt x="448" y="180"/>
                    <a:pt x="442" y="172"/>
                    <a:pt x="433" y="165"/>
                  </a:cubicBezTo>
                  <a:cubicBezTo>
                    <a:pt x="429" y="161"/>
                    <a:pt x="424" y="158"/>
                    <a:pt x="418" y="156"/>
                  </a:cubicBezTo>
                  <a:cubicBezTo>
                    <a:pt x="414" y="154"/>
                    <a:pt x="410" y="153"/>
                    <a:pt x="406" y="153"/>
                  </a:cubicBezTo>
                  <a:lnTo>
                    <a:pt x="407" y="153"/>
                  </a:lnTo>
                  <a:close/>
                  <a:moveTo>
                    <a:pt x="377" y="205"/>
                  </a:moveTo>
                  <a:cubicBezTo>
                    <a:pt x="379" y="198"/>
                    <a:pt x="383" y="191"/>
                    <a:pt x="388" y="187"/>
                  </a:cubicBezTo>
                  <a:cubicBezTo>
                    <a:pt x="393" y="182"/>
                    <a:pt x="400" y="178"/>
                    <a:pt x="407" y="178"/>
                  </a:cubicBezTo>
                  <a:cubicBezTo>
                    <a:pt x="412" y="178"/>
                    <a:pt x="418" y="179"/>
                    <a:pt x="422" y="181"/>
                  </a:cubicBezTo>
                  <a:cubicBezTo>
                    <a:pt x="427" y="184"/>
                    <a:pt x="432" y="187"/>
                    <a:pt x="435" y="191"/>
                  </a:cubicBezTo>
                  <a:cubicBezTo>
                    <a:pt x="443" y="199"/>
                    <a:pt x="448" y="209"/>
                    <a:pt x="452" y="219"/>
                  </a:cubicBezTo>
                  <a:cubicBezTo>
                    <a:pt x="455" y="229"/>
                    <a:pt x="457" y="239"/>
                    <a:pt x="457" y="249"/>
                  </a:cubicBezTo>
                  <a:cubicBezTo>
                    <a:pt x="454" y="253"/>
                    <a:pt x="451" y="257"/>
                    <a:pt x="448" y="261"/>
                  </a:cubicBezTo>
                  <a:cubicBezTo>
                    <a:pt x="444" y="262"/>
                    <a:pt x="440" y="264"/>
                    <a:pt x="436" y="266"/>
                  </a:cubicBezTo>
                  <a:cubicBezTo>
                    <a:pt x="438" y="258"/>
                    <a:pt x="437" y="249"/>
                    <a:pt x="435" y="240"/>
                  </a:cubicBezTo>
                  <a:cubicBezTo>
                    <a:pt x="432" y="233"/>
                    <a:pt x="429" y="226"/>
                    <a:pt x="423" y="221"/>
                  </a:cubicBezTo>
                  <a:cubicBezTo>
                    <a:pt x="420" y="218"/>
                    <a:pt x="416" y="216"/>
                    <a:pt x="413" y="216"/>
                  </a:cubicBezTo>
                  <a:cubicBezTo>
                    <a:pt x="409" y="215"/>
                    <a:pt x="405" y="215"/>
                    <a:pt x="402" y="217"/>
                  </a:cubicBezTo>
                  <a:cubicBezTo>
                    <a:pt x="398" y="218"/>
                    <a:pt x="395" y="221"/>
                    <a:pt x="393" y="225"/>
                  </a:cubicBezTo>
                  <a:cubicBezTo>
                    <a:pt x="391" y="229"/>
                    <a:pt x="390" y="233"/>
                    <a:pt x="390" y="237"/>
                  </a:cubicBezTo>
                  <a:cubicBezTo>
                    <a:pt x="388" y="246"/>
                    <a:pt x="388" y="255"/>
                    <a:pt x="391" y="264"/>
                  </a:cubicBezTo>
                  <a:cubicBezTo>
                    <a:pt x="393" y="270"/>
                    <a:pt x="397" y="275"/>
                    <a:pt x="401" y="279"/>
                  </a:cubicBezTo>
                  <a:cubicBezTo>
                    <a:pt x="403" y="282"/>
                    <a:pt x="406" y="284"/>
                    <a:pt x="409" y="286"/>
                  </a:cubicBezTo>
                  <a:cubicBezTo>
                    <a:pt x="407" y="288"/>
                    <a:pt x="404" y="290"/>
                    <a:pt x="402" y="293"/>
                  </a:cubicBezTo>
                  <a:cubicBezTo>
                    <a:pt x="399" y="296"/>
                    <a:pt x="395" y="299"/>
                    <a:pt x="392" y="302"/>
                  </a:cubicBezTo>
                  <a:cubicBezTo>
                    <a:pt x="392" y="302"/>
                    <a:pt x="391" y="301"/>
                    <a:pt x="391" y="301"/>
                  </a:cubicBezTo>
                  <a:cubicBezTo>
                    <a:pt x="387" y="297"/>
                    <a:pt x="383" y="291"/>
                    <a:pt x="381" y="285"/>
                  </a:cubicBezTo>
                  <a:cubicBezTo>
                    <a:pt x="376" y="273"/>
                    <a:pt x="375" y="260"/>
                    <a:pt x="374" y="247"/>
                  </a:cubicBezTo>
                  <a:cubicBezTo>
                    <a:pt x="373" y="233"/>
                    <a:pt x="372" y="218"/>
                    <a:pt x="377" y="205"/>
                  </a:cubicBezTo>
                  <a:close/>
                  <a:moveTo>
                    <a:pt x="421" y="239"/>
                  </a:moveTo>
                  <a:cubicBezTo>
                    <a:pt x="421" y="237"/>
                    <a:pt x="419" y="236"/>
                    <a:pt x="418" y="234"/>
                  </a:cubicBezTo>
                  <a:cubicBezTo>
                    <a:pt x="416" y="232"/>
                    <a:pt x="414" y="232"/>
                    <a:pt x="413" y="229"/>
                  </a:cubicBezTo>
                  <a:cubicBezTo>
                    <a:pt x="413" y="228"/>
                    <a:pt x="412" y="226"/>
                    <a:pt x="413" y="225"/>
                  </a:cubicBezTo>
                  <a:cubicBezTo>
                    <a:pt x="415" y="224"/>
                    <a:pt x="418" y="225"/>
                    <a:pt x="420" y="226"/>
                  </a:cubicBezTo>
                  <a:cubicBezTo>
                    <a:pt x="424" y="228"/>
                    <a:pt x="427" y="232"/>
                    <a:pt x="428" y="236"/>
                  </a:cubicBezTo>
                  <a:cubicBezTo>
                    <a:pt x="430" y="241"/>
                    <a:pt x="430" y="248"/>
                    <a:pt x="427" y="252"/>
                  </a:cubicBezTo>
                  <a:cubicBezTo>
                    <a:pt x="426" y="253"/>
                    <a:pt x="424" y="253"/>
                    <a:pt x="423" y="252"/>
                  </a:cubicBezTo>
                  <a:cubicBezTo>
                    <a:pt x="420" y="249"/>
                    <a:pt x="423" y="243"/>
                    <a:pt x="421" y="239"/>
                  </a:cubicBezTo>
                  <a:close/>
                  <a:moveTo>
                    <a:pt x="371" y="342"/>
                  </a:moveTo>
                  <a:cubicBezTo>
                    <a:pt x="372" y="338"/>
                    <a:pt x="372" y="334"/>
                    <a:pt x="374" y="330"/>
                  </a:cubicBezTo>
                  <a:cubicBezTo>
                    <a:pt x="375" y="324"/>
                    <a:pt x="378" y="320"/>
                    <a:pt x="382" y="316"/>
                  </a:cubicBezTo>
                  <a:cubicBezTo>
                    <a:pt x="388" y="309"/>
                    <a:pt x="395" y="302"/>
                    <a:pt x="402" y="297"/>
                  </a:cubicBezTo>
                  <a:cubicBezTo>
                    <a:pt x="415" y="282"/>
                    <a:pt x="432" y="270"/>
                    <a:pt x="451" y="264"/>
                  </a:cubicBezTo>
                  <a:cubicBezTo>
                    <a:pt x="467" y="258"/>
                    <a:pt x="486" y="257"/>
                    <a:pt x="503" y="262"/>
                  </a:cubicBezTo>
                  <a:cubicBezTo>
                    <a:pt x="510" y="264"/>
                    <a:pt x="518" y="268"/>
                    <a:pt x="525" y="271"/>
                  </a:cubicBezTo>
                  <a:cubicBezTo>
                    <a:pt x="531" y="275"/>
                    <a:pt x="538" y="279"/>
                    <a:pt x="545" y="282"/>
                  </a:cubicBezTo>
                  <a:cubicBezTo>
                    <a:pt x="559" y="289"/>
                    <a:pt x="573" y="294"/>
                    <a:pt x="589" y="298"/>
                  </a:cubicBezTo>
                  <a:cubicBezTo>
                    <a:pt x="593" y="299"/>
                    <a:pt x="598" y="300"/>
                    <a:pt x="603" y="302"/>
                  </a:cubicBezTo>
                  <a:cubicBezTo>
                    <a:pt x="606" y="304"/>
                    <a:pt x="610" y="306"/>
                    <a:pt x="612" y="309"/>
                  </a:cubicBezTo>
                  <a:cubicBezTo>
                    <a:pt x="612" y="309"/>
                    <a:pt x="612" y="310"/>
                    <a:pt x="612" y="310"/>
                  </a:cubicBezTo>
                  <a:cubicBezTo>
                    <a:pt x="612" y="310"/>
                    <a:pt x="613" y="311"/>
                    <a:pt x="613" y="311"/>
                  </a:cubicBezTo>
                  <a:cubicBezTo>
                    <a:pt x="614" y="314"/>
                    <a:pt x="615" y="317"/>
                    <a:pt x="616" y="319"/>
                  </a:cubicBezTo>
                  <a:cubicBezTo>
                    <a:pt x="616" y="322"/>
                    <a:pt x="616" y="325"/>
                    <a:pt x="616" y="328"/>
                  </a:cubicBezTo>
                  <a:cubicBezTo>
                    <a:pt x="615" y="334"/>
                    <a:pt x="613" y="340"/>
                    <a:pt x="613" y="346"/>
                  </a:cubicBezTo>
                  <a:cubicBezTo>
                    <a:pt x="612" y="350"/>
                    <a:pt x="612" y="355"/>
                    <a:pt x="610" y="359"/>
                  </a:cubicBezTo>
                  <a:cubicBezTo>
                    <a:pt x="608" y="363"/>
                    <a:pt x="604" y="366"/>
                    <a:pt x="600" y="368"/>
                  </a:cubicBezTo>
                  <a:cubicBezTo>
                    <a:pt x="596" y="370"/>
                    <a:pt x="591" y="372"/>
                    <a:pt x="586" y="373"/>
                  </a:cubicBezTo>
                  <a:cubicBezTo>
                    <a:pt x="566" y="381"/>
                    <a:pt x="551" y="397"/>
                    <a:pt x="532" y="409"/>
                  </a:cubicBezTo>
                  <a:cubicBezTo>
                    <a:pt x="522" y="415"/>
                    <a:pt x="512" y="419"/>
                    <a:pt x="501" y="423"/>
                  </a:cubicBezTo>
                  <a:cubicBezTo>
                    <a:pt x="489" y="426"/>
                    <a:pt x="476" y="428"/>
                    <a:pt x="464" y="427"/>
                  </a:cubicBezTo>
                  <a:cubicBezTo>
                    <a:pt x="454" y="426"/>
                    <a:pt x="443" y="422"/>
                    <a:pt x="435" y="416"/>
                  </a:cubicBezTo>
                  <a:cubicBezTo>
                    <a:pt x="423" y="408"/>
                    <a:pt x="415" y="395"/>
                    <a:pt x="405" y="383"/>
                  </a:cubicBezTo>
                  <a:cubicBezTo>
                    <a:pt x="400" y="376"/>
                    <a:pt x="394" y="369"/>
                    <a:pt x="387" y="363"/>
                  </a:cubicBezTo>
                  <a:cubicBezTo>
                    <a:pt x="389" y="364"/>
                    <a:pt x="392" y="366"/>
                    <a:pt x="395" y="369"/>
                  </a:cubicBezTo>
                  <a:cubicBezTo>
                    <a:pt x="399" y="372"/>
                    <a:pt x="402" y="376"/>
                    <a:pt x="406" y="379"/>
                  </a:cubicBezTo>
                  <a:cubicBezTo>
                    <a:pt x="416" y="387"/>
                    <a:pt x="429" y="392"/>
                    <a:pt x="446" y="392"/>
                  </a:cubicBezTo>
                  <a:cubicBezTo>
                    <a:pt x="448" y="392"/>
                    <a:pt x="450" y="392"/>
                    <a:pt x="452" y="392"/>
                  </a:cubicBezTo>
                  <a:cubicBezTo>
                    <a:pt x="464" y="392"/>
                    <a:pt x="475" y="390"/>
                    <a:pt x="486" y="387"/>
                  </a:cubicBezTo>
                  <a:cubicBezTo>
                    <a:pt x="498" y="385"/>
                    <a:pt x="509" y="381"/>
                    <a:pt x="517" y="379"/>
                  </a:cubicBezTo>
                  <a:cubicBezTo>
                    <a:pt x="534" y="372"/>
                    <a:pt x="548" y="363"/>
                    <a:pt x="560" y="353"/>
                  </a:cubicBezTo>
                  <a:cubicBezTo>
                    <a:pt x="562" y="351"/>
                    <a:pt x="562" y="351"/>
                    <a:pt x="562" y="351"/>
                  </a:cubicBezTo>
                  <a:cubicBezTo>
                    <a:pt x="567" y="347"/>
                    <a:pt x="572" y="343"/>
                    <a:pt x="576" y="340"/>
                  </a:cubicBezTo>
                  <a:cubicBezTo>
                    <a:pt x="576" y="340"/>
                    <a:pt x="577" y="340"/>
                    <a:pt x="577" y="340"/>
                  </a:cubicBezTo>
                  <a:cubicBezTo>
                    <a:pt x="580" y="337"/>
                    <a:pt x="583" y="336"/>
                    <a:pt x="587" y="334"/>
                  </a:cubicBezTo>
                  <a:cubicBezTo>
                    <a:pt x="589" y="333"/>
                    <a:pt x="591" y="332"/>
                    <a:pt x="593" y="331"/>
                  </a:cubicBezTo>
                  <a:cubicBezTo>
                    <a:pt x="593" y="331"/>
                    <a:pt x="594" y="331"/>
                    <a:pt x="594" y="330"/>
                  </a:cubicBezTo>
                  <a:cubicBezTo>
                    <a:pt x="595" y="329"/>
                    <a:pt x="595" y="329"/>
                    <a:pt x="595" y="329"/>
                  </a:cubicBezTo>
                  <a:cubicBezTo>
                    <a:pt x="595" y="329"/>
                    <a:pt x="596" y="329"/>
                    <a:pt x="596" y="329"/>
                  </a:cubicBezTo>
                  <a:cubicBezTo>
                    <a:pt x="596" y="329"/>
                    <a:pt x="596" y="328"/>
                    <a:pt x="596" y="328"/>
                  </a:cubicBezTo>
                  <a:cubicBezTo>
                    <a:pt x="598" y="327"/>
                    <a:pt x="599" y="324"/>
                    <a:pt x="599" y="322"/>
                  </a:cubicBezTo>
                  <a:cubicBezTo>
                    <a:pt x="597" y="322"/>
                    <a:pt x="596" y="322"/>
                    <a:pt x="595" y="322"/>
                  </a:cubicBezTo>
                  <a:cubicBezTo>
                    <a:pt x="592" y="321"/>
                    <a:pt x="588" y="321"/>
                    <a:pt x="584" y="322"/>
                  </a:cubicBezTo>
                  <a:cubicBezTo>
                    <a:pt x="582" y="323"/>
                    <a:pt x="580" y="324"/>
                    <a:pt x="578" y="326"/>
                  </a:cubicBezTo>
                  <a:cubicBezTo>
                    <a:pt x="576" y="327"/>
                    <a:pt x="574" y="329"/>
                    <a:pt x="573" y="331"/>
                  </a:cubicBezTo>
                  <a:cubicBezTo>
                    <a:pt x="568" y="336"/>
                    <a:pt x="562" y="340"/>
                    <a:pt x="556" y="344"/>
                  </a:cubicBezTo>
                  <a:cubicBezTo>
                    <a:pt x="543" y="354"/>
                    <a:pt x="530" y="363"/>
                    <a:pt x="515" y="369"/>
                  </a:cubicBezTo>
                  <a:cubicBezTo>
                    <a:pt x="506" y="372"/>
                    <a:pt x="496" y="375"/>
                    <a:pt x="485" y="377"/>
                  </a:cubicBezTo>
                  <a:cubicBezTo>
                    <a:pt x="473" y="379"/>
                    <a:pt x="460" y="381"/>
                    <a:pt x="447" y="381"/>
                  </a:cubicBezTo>
                  <a:cubicBezTo>
                    <a:pt x="434" y="380"/>
                    <a:pt x="421" y="377"/>
                    <a:pt x="410" y="370"/>
                  </a:cubicBezTo>
                  <a:cubicBezTo>
                    <a:pt x="405" y="367"/>
                    <a:pt x="400" y="363"/>
                    <a:pt x="395" y="360"/>
                  </a:cubicBezTo>
                  <a:cubicBezTo>
                    <a:pt x="390" y="357"/>
                    <a:pt x="385" y="354"/>
                    <a:pt x="379" y="353"/>
                  </a:cubicBezTo>
                  <a:cubicBezTo>
                    <a:pt x="378" y="353"/>
                    <a:pt x="377" y="353"/>
                    <a:pt x="375" y="353"/>
                  </a:cubicBezTo>
                  <a:cubicBezTo>
                    <a:pt x="375" y="353"/>
                    <a:pt x="374" y="352"/>
                    <a:pt x="374" y="352"/>
                  </a:cubicBezTo>
                  <a:cubicBezTo>
                    <a:pt x="374" y="353"/>
                    <a:pt x="374" y="353"/>
                    <a:pt x="374" y="353"/>
                  </a:cubicBezTo>
                  <a:cubicBezTo>
                    <a:pt x="374" y="354"/>
                    <a:pt x="374" y="354"/>
                    <a:pt x="374" y="355"/>
                  </a:cubicBezTo>
                  <a:cubicBezTo>
                    <a:pt x="373" y="354"/>
                    <a:pt x="373" y="353"/>
                    <a:pt x="372" y="352"/>
                  </a:cubicBezTo>
                  <a:cubicBezTo>
                    <a:pt x="371" y="351"/>
                    <a:pt x="371" y="350"/>
                    <a:pt x="371" y="349"/>
                  </a:cubicBezTo>
                  <a:cubicBezTo>
                    <a:pt x="370" y="348"/>
                    <a:pt x="370" y="347"/>
                    <a:pt x="370" y="347"/>
                  </a:cubicBezTo>
                  <a:cubicBezTo>
                    <a:pt x="370" y="345"/>
                    <a:pt x="371" y="343"/>
                    <a:pt x="371" y="342"/>
                  </a:cubicBezTo>
                  <a:close/>
                  <a:moveTo>
                    <a:pt x="390" y="1142"/>
                  </a:moveTo>
                  <a:cubicBezTo>
                    <a:pt x="382" y="1156"/>
                    <a:pt x="372" y="1168"/>
                    <a:pt x="358" y="1176"/>
                  </a:cubicBezTo>
                  <a:cubicBezTo>
                    <a:pt x="345" y="1184"/>
                    <a:pt x="330" y="1188"/>
                    <a:pt x="314" y="1187"/>
                  </a:cubicBezTo>
                  <a:cubicBezTo>
                    <a:pt x="290" y="1186"/>
                    <a:pt x="268" y="1174"/>
                    <a:pt x="245" y="1165"/>
                  </a:cubicBezTo>
                  <a:cubicBezTo>
                    <a:pt x="198" y="1146"/>
                    <a:pt x="148" y="1141"/>
                    <a:pt x="100" y="1126"/>
                  </a:cubicBezTo>
                  <a:cubicBezTo>
                    <a:pt x="86" y="1122"/>
                    <a:pt x="71" y="1117"/>
                    <a:pt x="57" y="1113"/>
                  </a:cubicBezTo>
                  <a:cubicBezTo>
                    <a:pt x="50" y="1111"/>
                    <a:pt x="43" y="1109"/>
                    <a:pt x="37" y="1106"/>
                  </a:cubicBezTo>
                  <a:cubicBezTo>
                    <a:pt x="31" y="1104"/>
                    <a:pt x="25" y="1099"/>
                    <a:pt x="22" y="1094"/>
                  </a:cubicBezTo>
                  <a:cubicBezTo>
                    <a:pt x="19" y="1089"/>
                    <a:pt x="18" y="1084"/>
                    <a:pt x="18" y="1078"/>
                  </a:cubicBezTo>
                  <a:cubicBezTo>
                    <a:pt x="18" y="1073"/>
                    <a:pt x="19" y="1068"/>
                    <a:pt x="21" y="1063"/>
                  </a:cubicBezTo>
                  <a:cubicBezTo>
                    <a:pt x="25" y="1053"/>
                    <a:pt x="30" y="1044"/>
                    <a:pt x="34" y="1034"/>
                  </a:cubicBezTo>
                  <a:cubicBezTo>
                    <a:pt x="41" y="1018"/>
                    <a:pt x="42" y="1001"/>
                    <a:pt x="41" y="984"/>
                  </a:cubicBezTo>
                  <a:cubicBezTo>
                    <a:pt x="40" y="966"/>
                    <a:pt x="37" y="949"/>
                    <a:pt x="36" y="932"/>
                  </a:cubicBezTo>
                  <a:cubicBezTo>
                    <a:pt x="36" y="925"/>
                    <a:pt x="35" y="917"/>
                    <a:pt x="37" y="909"/>
                  </a:cubicBezTo>
                  <a:cubicBezTo>
                    <a:pt x="38" y="902"/>
                    <a:pt x="42" y="894"/>
                    <a:pt x="47" y="889"/>
                  </a:cubicBezTo>
                  <a:cubicBezTo>
                    <a:pt x="52" y="884"/>
                    <a:pt x="59" y="881"/>
                    <a:pt x="66" y="880"/>
                  </a:cubicBezTo>
                  <a:cubicBezTo>
                    <a:pt x="73" y="878"/>
                    <a:pt x="80" y="878"/>
                    <a:pt x="87" y="879"/>
                  </a:cubicBezTo>
                  <a:cubicBezTo>
                    <a:pt x="94" y="879"/>
                    <a:pt x="101" y="879"/>
                    <a:pt x="108" y="878"/>
                  </a:cubicBezTo>
                  <a:cubicBezTo>
                    <a:pt x="115" y="878"/>
                    <a:pt x="122" y="876"/>
                    <a:pt x="129" y="873"/>
                  </a:cubicBezTo>
                  <a:cubicBezTo>
                    <a:pt x="134" y="869"/>
                    <a:pt x="139" y="864"/>
                    <a:pt x="143" y="859"/>
                  </a:cubicBezTo>
                  <a:cubicBezTo>
                    <a:pt x="147" y="854"/>
                    <a:pt x="150" y="848"/>
                    <a:pt x="154" y="842"/>
                  </a:cubicBezTo>
                  <a:cubicBezTo>
                    <a:pt x="157" y="836"/>
                    <a:pt x="160" y="830"/>
                    <a:pt x="165" y="825"/>
                  </a:cubicBezTo>
                  <a:cubicBezTo>
                    <a:pt x="169" y="820"/>
                    <a:pt x="174" y="815"/>
                    <a:pt x="180" y="813"/>
                  </a:cubicBezTo>
                  <a:cubicBezTo>
                    <a:pt x="187" y="810"/>
                    <a:pt x="194" y="809"/>
                    <a:pt x="201" y="811"/>
                  </a:cubicBezTo>
                  <a:cubicBezTo>
                    <a:pt x="208" y="812"/>
                    <a:pt x="214" y="815"/>
                    <a:pt x="220" y="819"/>
                  </a:cubicBezTo>
                  <a:cubicBezTo>
                    <a:pt x="231" y="827"/>
                    <a:pt x="240" y="838"/>
                    <a:pt x="248" y="849"/>
                  </a:cubicBezTo>
                  <a:cubicBezTo>
                    <a:pt x="266" y="875"/>
                    <a:pt x="284" y="901"/>
                    <a:pt x="301" y="928"/>
                  </a:cubicBezTo>
                  <a:cubicBezTo>
                    <a:pt x="314" y="951"/>
                    <a:pt x="326" y="974"/>
                    <a:pt x="341" y="994"/>
                  </a:cubicBezTo>
                  <a:cubicBezTo>
                    <a:pt x="351" y="1008"/>
                    <a:pt x="363" y="1020"/>
                    <a:pt x="373" y="1034"/>
                  </a:cubicBezTo>
                  <a:cubicBezTo>
                    <a:pt x="383" y="1048"/>
                    <a:pt x="392" y="1062"/>
                    <a:pt x="396" y="1078"/>
                  </a:cubicBezTo>
                  <a:cubicBezTo>
                    <a:pt x="402" y="1100"/>
                    <a:pt x="400" y="1123"/>
                    <a:pt x="390" y="1142"/>
                  </a:cubicBezTo>
                  <a:close/>
                  <a:moveTo>
                    <a:pt x="584" y="1049"/>
                  </a:moveTo>
                  <a:cubicBezTo>
                    <a:pt x="529" y="1078"/>
                    <a:pt x="462" y="1081"/>
                    <a:pt x="404" y="1058"/>
                  </a:cubicBezTo>
                  <a:cubicBezTo>
                    <a:pt x="400" y="1048"/>
                    <a:pt x="394" y="1038"/>
                    <a:pt x="386" y="1028"/>
                  </a:cubicBezTo>
                  <a:cubicBezTo>
                    <a:pt x="380" y="1021"/>
                    <a:pt x="375" y="1015"/>
                    <a:pt x="369" y="1008"/>
                  </a:cubicBezTo>
                  <a:cubicBezTo>
                    <a:pt x="364" y="1002"/>
                    <a:pt x="359" y="996"/>
                    <a:pt x="354" y="989"/>
                  </a:cubicBezTo>
                  <a:cubicBezTo>
                    <a:pt x="345" y="977"/>
                    <a:pt x="337" y="964"/>
                    <a:pt x="329" y="950"/>
                  </a:cubicBezTo>
                  <a:cubicBezTo>
                    <a:pt x="324" y="942"/>
                    <a:pt x="319" y="933"/>
                    <a:pt x="314" y="925"/>
                  </a:cubicBezTo>
                  <a:cubicBezTo>
                    <a:pt x="299" y="901"/>
                    <a:pt x="283" y="876"/>
                    <a:pt x="260" y="845"/>
                  </a:cubicBezTo>
                  <a:cubicBezTo>
                    <a:pt x="257" y="841"/>
                    <a:pt x="254" y="836"/>
                    <a:pt x="250" y="832"/>
                  </a:cubicBezTo>
                  <a:cubicBezTo>
                    <a:pt x="249" y="828"/>
                    <a:pt x="249" y="824"/>
                    <a:pt x="249" y="820"/>
                  </a:cubicBezTo>
                  <a:cubicBezTo>
                    <a:pt x="244" y="815"/>
                    <a:pt x="239" y="809"/>
                    <a:pt x="236" y="803"/>
                  </a:cubicBezTo>
                  <a:cubicBezTo>
                    <a:pt x="230" y="794"/>
                    <a:pt x="227" y="783"/>
                    <a:pt x="225" y="772"/>
                  </a:cubicBezTo>
                  <a:cubicBezTo>
                    <a:pt x="219" y="743"/>
                    <a:pt x="221" y="712"/>
                    <a:pt x="231" y="684"/>
                  </a:cubicBezTo>
                  <a:cubicBezTo>
                    <a:pt x="235" y="673"/>
                    <a:pt x="240" y="662"/>
                    <a:pt x="245" y="652"/>
                  </a:cubicBezTo>
                  <a:cubicBezTo>
                    <a:pt x="254" y="633"/>
                    <a:pt x="262" y="615"/>
                    <a:pt x="273" y="598"/>
                  </a:cubicBezTo>
                  <a:cubicBezTo>
                    <a:pt x="274" y="597"/>
                    <a:pt x="275" y="595"/>
                    <a:pt x="276" y="594"/>
                  </a:cubicBezTo>
                  <a:cubicBezTo>
                    <a:pt x="269" y="614"/>
                    <a:pt x="262" y="634"/>
                    <a:pt x="254" y="653"/>
                  </a:cubicBezTo>
                  <a:cubicBezTo>
                    <a:pt x="249" y="665"/>
                    <a:pt x="243" y="676"/>
                    <a:pt x="239" y="688"/>
                  </a:cubicBezTo>
                  <a:cubicBezTo>
                    <a:pt x="229" y="715"/>
                    <a:pt x="226" y="746"/>
                    <a:pt x="234" y="774"/>
                  </a:cubicBezTo>
                  <a:cubicBezTo>
                    <a:pt x="237" y="785"/>
                    <a:pt x="241" y="796"/>
                    <a:pt x="247" y="806"/>
                  </a:cubicBezTo>
                  <a:cubicBezTo>
                    <a:pt x="248" y="807"/>
                    <a:pt x="248" y="808"/>
                    <a:pt x="249" y="808"/>
                  </a:cubicBezTo>
                  <a:cubicBezTo>
                    <a:pt x="248" y="795"/>
                    <a:pt x="249" y="782"/>
                    <a:pt x="250" y="769"/>
                  </a:cubicBezTo>
                  <a:cubicBezTo>
                    <a:pt x="254" y="726"/>
                    <a:pt x="266" y="684"/>
                    <a:pt x="284" y="644"/>
                  </a:cubicBezTo>
                  <a:cubicBezTo>
                    <a:pt x="295" y="618"/>
                    <a:pt x="309" y="593"/>
                    <a:pt x="326" y="569"/>
                  </a:cubicBezTo>
                  <a:cubicBezTo>
                    <a:pt x="324" y="554"/>
                    <a:pt x="325" y="539"/>
                    <a:pt x="330" y="524"/>
                  </a:cubicBezTo>
                  <a:cubicBezTo>
                    <a:pt x="337" y="500"/>
                    <a:pt x="351" y="480"/>
                    <a:pt x="366" y="459"/>
                  </a:cubicBezTo>
                  <a:cubicBezTo>
                    <a:pt x="374" y="448"/>
                    <a:pt x="383" y="436"/>
                    <a:pt x="387" y="422"/>
                  </a:cubicBezTo>
                  <a:cubicBezTo>
                    <a:pt x="390" y="409"/>
                    <a:pt x="389" y="395"/>
                    <a:pt x="390" y="382"/>
                  </a:cubicBezTo>
                  <a:cubicBezTo>
                    <a:pt x="390" y="382"/>
                    <a:pt x="390" y="382"/>
                    <a:pt x="390" y="382"/>
                  </a:cubicBezTo>
                  <a:cubicBezTo>
                    <a:pt x="394" y="385"/>
                    <a:pt x="397" y="389"/>
                    <a:pt x="400" y="393"/>
                  </a:cubicBezTo>
                  <a:cubicBezTo>
                    <a:pt x="401" y="393"/>
                    <a:pt x="401" y="393"/>
                    <a:pt x="401" y="393"/>
                  </a:cubicBezTo>
                  <a:cubicBezTo>
                    <a:pt x="404" y="396"/>
                    <a:pt x="407" y="400"/>
                    <a:pt x="410" y="404"/>
                  </a:cubicBezTo>
                  <a:cubicBezTo>
                    <a:pt x="416" y="411"/>
                    <a:pt x="423" y="419"/>
                    <a:pt x="432" y="424"/>
                  </a:cubicBezTo>
                  <a:cubicBezTo>
                    <a:pt x="441" y="430"/>
                    <a:pt x="451" y="434"/>
                    <a:pt x="464" y="435"/>
                  </a:cubicBezTo>
                  <a:cubicBezTo>
                    <a:pt x="466" y="435"/>
                    <a:pt x="468" y="435"/>
                    <a:pt x="470" y="435"/>
                  </a:cubicBezTo>
                  <a:cubicBezTo>
                    <a:pt x="480" y="435"/>
                    <a:pt x="491" y="434"/>
                    <a:pt x="503" y="431"/>
                  </a:cubicBezTo>
                  <a:cubicBezTo>
                    <a:pt x="513" y="428"/>
                    <a:pt x="524" y="424"/>
                    <a:pt x="535" y="418"/>
                  </a:cubicBezTo>
                  <a:cubicBezTo>
                    <a:pt x="535" y="418"/>
                    <a:pt x="535" y="418"/>
                    <a:pt x="535" y="418"/>
                  </a:cubicBezTo>
                  <a:cubicBezTo>
                    <a:pt x="541" y="414"/>
                    <a:pt x="547" y="410"/>
                    <a:pt x="553" y="406"/>
                  </a:cubicBezTo>
                  <a:cubicBezTo>
                    <a:pt x="565" y="397"/>
                    <a:pt x="575" y="389"/>
                    <a:pt x="588" y="386"/>
                  </a:cubicBezTo>
                  <a:cubicBezTo>
                    <a:pt x="588" y="386"/>
                    <a:pt x="588" y="386"/>
                    <a:pt x="588" y="386"/>
                  </a:cubicBezTo>
                  <a:cubicBezTo>
                    <a:pt x="593" y="384"/>
                    <a:pt x="596" y="383"/>
                    <a:pt x="601" y="382"/>
                  </a:cubicBezTo>
                  <a:cubicBezTo>
                    <a:pt x="602" y="382"/>
                    <a:pt x="602" y="382"/>
                    <a:pt x="603" y="381"/>
                  </a:cubicBezTo>
                  <a:cubicBezTo>
                    <a:pt x="604" y="381"/>
                    <a:pt x="605" y="380"/>
                    <a:pt x="607" y="379"/>
                  </a:cubicBezTo>
                  <a:cubicBezTo>
                    <a:pt x="607" y="378"/>
                    <a:pt x="608" y="378"/>
                    <a:pt x="609" y="377"/>
                  </a:cubicBezTo>
                  <a:cubicBezTo>
                    <a:pt x="611" y="376"/>
                    <a:pt x="612" y="375"/>
                    <a:pt x="613" y="373"/>
                  </a:cubicBezTo>
                  <a:cubicBezTo>
                    <a:pt x="617" y="380"/>
                    <a:pt x="620" y="388"/>
                    <a:pt x="623" y="395"/>
                  </a:cubicBezTo>
                  <a:cubicBezTo>
                    <a:pt x="632" y="416"/>
                    <a:pt x="644" y="436"/>
                    <a:pt x="653" y="457"/>
                  </a:cubicBezTo>
                  <a:cubicBezTo>
                    <a:pt x="666" y="485"/>
                    <a:pt x="675" y="516"/>
                    <a:pt x="680" y="547"/>
                  </a:cubicBezTo>
                  <a:cubicBezTo>
                    <a:pt x="697" y="564"/>
                    <a:pt x="711" y="585"/>
                    <a:pt x="722" y="607"/>
                  </a:cubicBezTo>
                  <a:cubicBezTo>
                    <a:pt x="753" y="672"/>
                    <a:pt x="753" y="747"/>
                    <a:pt x="745" y="819"/>
                  </a:cubicBezTo>
                  <a:cubicBezTo>
                    <a:pt x="745" y="821"/>
                    <a:pt x="745" y="823"/>
                    <a:pt x="744" y="824"/>
                  </a:cubicBezTo>
                  <a:cubicBezTo>
                    <a:pt x="741" y="824"/>
                    <a:pt x="738" y="823"/>
                    <a:pt x="735" y="823"/>
                  </a:cubicBezTo>
                  <a:cubicBezTo>
                    <a:pt x="729" y="822"/>
                    <a:pt x="729" y="822"/>
                    <a:pt x="729" y="822"/>
                  </a:cubicBezTo>
                  <a:cubicBezTo>
                    <a:pt x="724" y="821"/>
                    <a:pt x="717" y="820"/>
                    <a:pt x="710" y="821"/>
                  </a:cubicBezTo>
                  <a:cubicBezTo>
                    <a:pt x="701" y="821"/>
                    <a:pt x="692" y="824"/>
                    <a:pt x="685" y="829"/>
                  </a:cubicBezTo>
                  <a:cubicBezTo>
                    <a:pt x="685" y="829"/>
                    <a:pt x="685" y="829"/>
                    <a:pt x="685" y="830"/>
                  </a:cubicBezTo>
                  <a:cubicBezTo>
                    <a:pt x="675" y="838"/>
                    <a:pt x="672" y="849"/>
                    <a:pt x="671" y="856"/>
                  </a:cubicBezTo>
                  <a:cubicBezTo>
                    <a:pt x="670" y="864"/>
                    <a:pt x="670" y="871"/>
                    <a:pt x="671" y="879"/>
                  </a:cubicBezTo>
                  <a:cubicBezTo>
                    <a:pt x="673" y="914"/>
                    <a:pt x="673" y="948"/>
                    <a:pt x="670" y="980"/>
                  </a:cubicBezTo>
                  <a:cubicBezTo>
                    <a:pt x="669" y="981"/>
                    <a:pt x="668" y="982"/>
                    <a:pt x="667" y="983"/>
                  </a:cubicBezTo>
                  <a:cubicBezTo>
                    <a:pt x="642" y="1008"/>
                    <a:pt x="615" y="1032"/>
                    <a:pt x="584" y="1049"/>
                  </a:cubicBezTo>
                  <a:close/>
                  <a:moveTo>
                    <a:pt x="1014" y="1016"/>
                  </a:moveTo>
                  <a:cubicBezTo>
                    <a:pt x="1011" y="1023"/>
                    <a:pt x="1008" y="1029"/>
                    <a:pt x="1003" y="1035"/>
                  </a:cubicBezTo>
                  <a:cubicBezTo>
                    <a:pt x="992" y="1047"/>
                    <a:pt x="978" y="1056"/>
                    <a:pt x="963" y="1063"/>
                  </a:cubicBezTo>
                  <a:cubicBezTo>
                    <a:pt x="938" y="1076"/>
                    <a:pt x="913" y="1087"/>
                    <a:pt x="889" y="1102"/>
                  </a:cubicBezTo>
                  <a:cubicBezTo>
                    <a:pt x="874" y="1112"/>
                    <a:pt x="860" y="1124"/>
                    <a:pt x="846" y="1137"/>
                  </a:cubicBezTo>
                  <a:cubicBezTo>
                    <a:pt x="835" y="1148"/>
                    <a:pt x="824" y="1160"/>
                    <a:pt x="811" y="1169"/>
                  </a:cubicBezTo>
                  <a:cubicBezTo>
                    <a:pt x="798" y="1178"/>
                    <a:pt x="783" y="1185"/>
                    <a:pt x="767" y="1188"/>
                  </a:cubicBezTo>
                  <a:cubicBezTo>
                    <a:pt x="747" y="1190"/>
                    <a:pt x="727" y="1187"/>
                    <a:pt x="710" y="1179"/>
                  </a:cubicBezTo>
                  <a:cubicBezTo>
                    <a:pt x="697" y="1173"/>
                    <a:pt x="685" y="1166"/>
                    <a:pt x="678" y="1154"/>
                  </a:cubicBezTo>
                  <a:cubicBezTo>
                    <a:pt x="670" y="1142"/>
                    <a:pt x="669" y="1128"/>
                    <a:pt x="669" y="1114"/>
                  </a:cubicBezTo>
                  <a:cubicBezTo>
                    <a:pt x="669" y="1090"/>
                    <a:pt x="673" y="1066"/>
                    <a:pt x="677" y="1042"/>
                  </a:cubicBezTo>
                  <a:cubicBezTo>
                    <a:pt x="681" y="1022"/>
                    <a:pt x="684" y="1002"/>
                    <a:pt x="687" y="982"/>
                  </a:cubicBezTo>
                  <a:cubicBezTo>
                    <a:pt x="690" y="946"/>
                    <a:pt x="690" y="909"/>
                    <a:pt x="688" y="872"/>
                  </a:cubicBezTo>
                  <a:cubicBezTo>
                    <a:pt x="687" y="866"/>
                    <a:pt x="687" y="860"/>
                    <a:pt x="688" y="854"/>
                  </a:cubicBezTo>
                  <a:cubicBezTo>
                    <a:pt x="689" y="848"/>
                    <a:pt x="691" y="842"/>
                    <a:pt x="696" y="838"/>
                  </a:cubicBezTo>
                  <a:cubicBezTo>
                    <a:pt x="700" y="834"/>
                    <a:pt x="706" y="832"/>
                    <a:pt x="712" y="832"/>
                  </a:cubicBezTo>
                  <a:cubicBezTo>
                    <a:pt x="717" y="832"/>
                    <a:pt x="723" y="832"/>
                    <a:pt x="729" y="833"/>
                  </a:cubicBezTo>
                  <a:cubicBezTo>
                    <a:pt x="742" y="835"/>
                    <a:pt x="755" y="837"/>
                    <a:pt x="768" y="840"/>
                  </a:cubicBezTo>
                  <a:cubicBezTo>
                    <a:pt x="776" y="842"/>
                    <a:pt x="784" y="845"/>
                    <a:pt x="792" y="847"/>
                  </a:cubicBezTo>
                  <a:cubicBezTo>
                    <a:pt x="806" y="851"/>
                    <a:pt x="820" y="853"/>
                    <a:pt x="834" y="851"/>
                  </a:cubicBezTo>
                  <a:cubicBezTo>
                    <a:pt x="849" y="849"/>
                    <a:pt x="864" y="844"/>
                    <a:pt x="879" y="844"/>
                  </a:cubicBezTo>
                  <a:cubicBezTo>
                    <a:pt x="885" y="844"/>
                    <a:pt x="892" y="845"/>
                    <a:pt x="898" y="847"/>
                  </a:cubicBezTo>
                  <a:cubicBezTo>
                    <a:pt x="904" y="849"/>
                    <a:pt x="910" y="852"/>
                    <a:pt x="914" y="856"/>
                  </a:cubicBezTo>
                  <a:cubicBezTo>
                    <a:pt x="917" y="860"/>
                    <a:pt x="920" y="864"/>
                    <a:pt x="922" y="869"/>
                  </a:cubicBezTo>
                  <a:cubicBezTo>
                    <a:pt x="924" y="875"/>
                    <a:pt x="926" y="883"/>
                    <a:pt x="926" y="890"/>
                  </a:cubicBezTo>
                  <a:cubicBezTo>
                    <a:pt x="927" y="896"/>
                    <a:pt x="927" y="903"/>
                    <a:pt x="928" y="909"/>
                  </a:cubicBezTo>
                  <a:cubicBezTo>
                    <a:pt x="930" y="919"/>
                    <a:pt x="935" y="928"/>
                    <a:pt x="942" y="937"/>
                  </a:cubicBezTo>
                  <a:cubicBezTo>
                    <a:pt x="949" y="945"/>
                    <a:pt x="957" y="951"/>
                    <a:pt x="965" y="958"/>
                  </a:cubicBezTo>
                  <a:cubicBezTo>
                    <a:pt x="973" y="965"/>
                    <a:pt x="981" y="972"/>
                    <a:pt x="989" y="977"/>
                  </a:cubicBezTo>
                  <a:cubicBezTo>
                    <a:pt x="993" y="980"/>
                    <a:pt x="998" y="983"/>
                    <a:pt x="1002" y="986"/>
                  </a:cubicBezTo>
                  <a:cubicBezTo>
                    <a:pt x="1005" y="989"/>
                    <a:pt x="1009" y="992"/>
                    <a:pt x="1011" y="997"/>
                  </a:cubicBezTo>
                  <a:cubicBezTo>
                    <a:pt x="1015" y="1003"/>
                    <a:pt x="1016" y="1010"/>
                    <a:pt x="1014" y="101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872" tIns="60936" rIns="121872" bIns="60936" numCol="1" anchor="t" anchorCtr="0" compatLnSpc="1">
              <a:prstTxWarp prst="textNoShape">
                <a:avLst/>
              </a:prstTxWarp>
            </a:bodyPr>
            <a:lstStyle/>
            <a:p>
              <a:pPr defTabSz="121871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399" kern="0" dirty="0">
                <a:solidFill>
                  <a:srgbClr val="000000"/>
                </a:solidFill>
                <a:latin typeface="Segoe UI"/>
                <a:ea typeface="+mn-ea"/>
              </a:endParaRPr>
            </a:p>
          </p:txBody>
        </p:sp>
      </p:grpSp>
      <p:grpSp>
        <p:nvGrpSpPr>
          <p:cNvPr id="68" name="Group 9">
            <a:extLst>
              <a:ext uri="{FF2B5EF4-FFF2-40B4-BE49-F238E27FC236}">
                <a16:creationId xmlns:a16="http://schemas.microsoft.com/office/drawing/2014/main" id="{195389FB-B491-4B94-BA29-98EC8C01FC82}"/>
              </a:ext>
            </a:extLst>
          </p:cNvPr>
          <p:cNvGrpSpPr/>
          <p:nvPr/>
        </p:nvGrpSpPr>
        <p:grpSpPr>
          <a:xfrm>
            <a:off x="577361" y="4330612"/>
            <a:ext cx="1868197" cy="306089"/>
            <a:chOff x="1814286" y="7761330"/>
            <a:chExt cx="9662611" cy="1619249"/>
          </a:xfrm>
          <a:solidFill>
            <a:srgbClr val="00C7FF"/>
          </a:solidFill>
        </p:grpSpPr>
        <p:sp>
          <p:nvSpPr>
            <p:cNvPr id="69" name="Freeform: Shape 124">
              <a:extLst>
                <a:ext uri="{FF2B5EF4-FFF2-40B4-BE49-F238E27FC236}">
                  <a16:creationId xmlns:a16="http://schemas.microsoft.com/office/drawing/2014/main" id="{1B513BBD-C3E8-4DE8-B2C2-DF9F46BC817A}"/>
                </a:ext>
              </a:extLst>
            </p:cNvPr>
            <p:cNvSpPr/>
            <p:nvPr/>
          </p:nvSpPr>
          <p:spPr>
            <a:xfrm>
              <a:off x="1814286" y="7761330"/>
              <a:ext cx="1685626" cy="1619249"/>
            </a:xfrm>
            <a:custGeom>
              <a:avLst/>
              <a:gdLst>
                <a:gd name="connsiteX0" fmla="*/ 829296 w 1685626"/>
                <a:gd name="connsiteY0" fmla="*/ 1034895 h 1619249"/>
                <a:gd name="connsiteX1" fmla="*/ 850017 w 1685626"/>
                <a:gd name="connsiteY1" fmla="*/ 1038247 h 1619249"/>
                <a:gd name="connsiteX2" fmla="*/ 865438 w 1685626"/>
                <a:gd name="connsiteY2" fmla="*/ 1051656 h 1619249"/>
                <a:gd name="connsiteX3" fmla="*/ 957962 w 1685626"/>
                <a:gd name="connsiteY3" fmla="*/ 1218312 h 1619249"/>
                <a:gd name="connsiteX4" fmla="*/ 921338 w 1685626"/>
                <a:gd name="connsiteY4" fmla="*/ 1225974 h 1619249"/>
                <a:gd name="connsiteX5" fmla="*/ 838451 w 1685626"/>
                <a:gd name="connsiteY5" fmla="*/ 1235552 h 1619249"/>
                <a:gd name="connsiteX6" fmla="*/ 717013 w 1685626"/>
                <a:gd name="connsiteY6" fmla="*/ 1216397 h 1619249"/>
                <a:gd name="connsiteX7" fmla="*/ 811465 w 1685626"/>
                <a:gd name="connsiteY7" fmla="*/ 1045910 h 1619249"/>
                <a:gd name="connsiteX8" fmla="*/ 829296 w 1685626"/>
                <a:gd name="connsiteY8" fmla="*/ 1034895 h 1619249"/>
                <a:gd name="connsiteX9" fmla="*/ 674606 w 1685626"/>
                <a:gd name="connsiteY9" fmla="*/ 955877 h 1619249"/>
                <a:gd name="connsiteX10" fmla="*/ 707375 w 1685626"/>
                <a:gd name="connsiteY10" fmla="*/ 980780 h 1619249"/>
                <a:gd name="connsiteX11" fmla="*/ 705448 w 1685626"/>
                <a:gd name="connsiteY11" fmla="*/ 999936 h 1619249"/>
                <a:gd name="connsiteX12" fmla="*/ 632199 w 1685626"/>
                <a:gd name="connsiteY12" fmla="*/ 1176169 h 1619249"/>
                <a:gd name="connsiteX13" fmla="*/ 483775 w 1685626"/>
                <a:gd name="connsiteY13" fmla="*/ 988442 h 1619249"/>
                <a:gd name="connsiteX14" fmla="*/ 1000369 w 1685626"/>
                <a:gd name="connsiteY14" fmla="*/ 953962 h 1619249"/>
                <a:gd name="connsiteX15" fmla="*/ 1193128 w 1685626"/>
                <a:gd name="connsiteY15" fmla="*/ 986527 h 1619249"/>
                <a:gd name="connsiteX16" fmla="*/ 1156504 w 1685626"/>
                <a:gd name="connsiteY16" fmla="*/ 1059319 h 1619249"/>
                <a:gd name="connsiteX17" fmla="*/ 1040848 w 1685626"/>
                <a:gd name="connsiteY17" fmla="*/ 1174254 h 1619249"/>
                <a:gd name="connsiteX18" fmla="*/ 965672 w 1685626"/>
                <a:gd name="connsiteY18" fmla="*/ 994189 h 1619249"/>
                <a:gd name="connsiteX19" fmla="*/ 983021 w 1685626"/>
                <a:gd name="connsiteY19" fmla="*/ 957793 h 1619249"/>
                <a:gd name="connsiteX20" fmla="*/ 1000369 w 1685626"/>
                <a:gd name="connsiteY20" fmla="*/ 953962 h 1619249"/>
                <a:gd name="connsiteX21" fmla="*/ 809538 w 1685626"/>
                <a:gd name="connsiteY21" fmla="*/ 800714 h 1619249"/>
                <a:gd name="connsiteX22" fmla="*/ 867365 w 1685626"/>
                <a:gd name="connsiteY22" fmla="*/ 800714 h 1619249"/>
                <a:gd name="connsiteX23" fmla="*/ 903989 w 1685626"/>
                <a:gd name="connsiteY23" fmla="*/ 846688 h 1619249"/>
                <a:gd name="connsiteX24" fmla="*/ 890496 w 1685626"/>
                <a:gd name="connsiteY24" fmla="*/ 902241 h 1619249"/>
                <a:gd name="connsiteX25" fmla="*/ 838451 w 1685626"/>
                <a:gd name="connsiteY25" fmla="*/ 927143 h 1619249"/>
                <a:gd name="connsiteX26" fmla="*/ 786407 w 1685626"/>
                <a:gd name="connsiteY26" fmla="*/ 902241 h 1619249"/>
                <a:gd name="connsiteX27" fmla="*/ 772913 w 1685626"/>
                <a:gd name="connsiteY27" fmla="*/ 846688 h 1619249"/>
                <a:gd name="connsiteX28" fmla="*/ 1158431 w 1685626"/>
                <a:gd name="connsiteY28" fmla="*/ 664708 h 1619249"/>
                <a:gd name="connsiteX29" fmla="*/ 1204693 w 1685626"/>
                <a:gd name="connsiteY29" fmla="*/ 777728 h 1619249"/>
                <a:gd name="connsiteX30" fmla="*/ 1212404 w 1685626"/>
                <a:gd name="connsiteY30" fmla="*/ 898410 h 1619249"/>
                <a:gd name="connsiteX31" fmla="*/ 1029283 w 1685626"/>
                <a:gd name="connsiteY31" fmla="*/ 846688 h 1619249"/>
                <a:gd name="connsiteX32" fmla="*/ 1006152 w 1685626"/>
                <a:gd name="connsiteY32" fmla="*/ 808376 h 1619249"/>
                <a:gd name="connsiteX33" fmla="*/ 1013862 w 1685626"/>
                <a:gd name="connsiteY33" fmla="*/ 794968 h 1619249"/>
                <a:gd name="connsiteX34" fmla="*/ 516544 w 1685626"/>
                <a:gd name="connsiteY34" fmla="*/ 664708 h 1619249"/>
                <a:gd name="connsiteX35" fmla="*/ 659186 w 1685626"/>
                <a:gd name="connsiteY35" fmla="*/ 791136 h 1619249"/>
                <a:gd name="connsiteX36" fmla="*/ 663041 w 1685626"/>
                <a:gd name="connsiteY36" fmla="*/ 835194 h 1619249"/>
                <a:gd name="connsiteX37" fmla="*/ 647620 w 1685626"/>
                <a:gd name="connsiteY37" fmla="*/ 844772 h 1619249"/>
                <a:gd name="connsiteX38" fmla="*/ 460644 w 1685626"/>
                <a:gd name="connsiteY38" fmla="*/ 898410 h 1619249"/>
                <a:gd name="connsiteX39" fmla="*/ 516544 w 1685626"/>
                <a:gd name="connsiteY39" fmla="*/ 664708 h 1619249"/>
                <a:gd name="connsiteX40" fmla="*/ 882786 w 1685626"/>
                <a:gd name="connsiteY40" fmla="*/ 490389 h 1619249"/>
                <a:gd name="connsiteX41" fmla="*/ 1100604 w 1685626"/>
                <a:gd name="connsiteY41" fmla="*/ 593832 h 1619249"/>
                <a:gd name="connsiteX42" fmla="*/ 942541 w 1685626"/>
                <a:gd name="connsiteY42" fmla="*/ 704935 h 1619249"/>
                <a:gd name="connsiteX43" fmla="*/ 900134 w 1685626"/>
                <a:gd name="connsiteY43" fmla="*/ 697272 h 1619249"/>
                <a:gd name="connsiteX44" fmla="*/ 894352 w 1685626"/>
                <a:gd name="connsiteY44" fmla="*/ 683863 h 1619249"/>
                <a:gd name="connsiteX45" fmla="*/ 790262 w 1685626"/>
                <a:gd name="connsiteY45" fmla="*/ 488474 h 1619249"/>
                <a:gd name="connsiteX46" fmla="*/ 780624 w 1685626"/>
                <a:gd name="connsiteY46" fmla="*/ 680032 h 1619249"/>
                <a:gd name="connsiteX47" fmla="*/ 747855 w 1685626"/>
                <a:gd name="connsiteY47" fmla="*/ 710681 h 1619249"/>
                <a:gd name="connsiteX48" fmla="*/ 732434 w 1685626"/>
                <a:gd name="connsiteY48" fmla="*/ 706850 h 1619249"/>
                <a:gd name="connsiteX49" fmla="*/ 572444 w 1685626"/>
                <a:gd name="connsiteY49" fmla="*/ 593832 h 1619249"/>
                <a:gd name="connsiteX50" fmla="*/ 751710 w 1685626"/>
                <a:gd name="connsiteY50" fmla="*/ 496136 h 1619249"/>
                <a:gd name="connsiteX51" fmla="*/ 844234 w 1685626"/>
                <a:gd name="connsiteY51" fmla="*/ 204967 h 1619249"/>
                <a:gd name="connsiteX52" fmla="*/ 811465 w 1685626"/>
                <a:gd name="connsiteY52" fmla="*/ 218377 h 1619249"/>
                <a:gd name="connsiteX53" fmla="*/ 799900 w 1685626"/>
                <a:gd name="connsiteY53" fmla="*/ 245195 h 1619249"/>
                <a:gd name="connsiteX54" fmla="*/ 799900 w 1685626"/>
                <a:gd name="connsiteY54" fmla="*/ 254773 h 1619249"/>
                <a:gd name="connsiteX55" fmla="*/ 803755 w 1685626"/>
                <a:gd name="connsiteY55" fmla="*/ 277760 h 1619249"/>
                <a:gd name="connsiteX56" fmla="*/ 805682 w 1685626"/>
                <a:gd name="connsiteY56" fmla="*/ 289253 h 1619249"/>
                <a:gd name="connsiteX57" fmla="*/ 805682 w 1685626"/>
                <a:gd name="connsiteY57" fmla="*/ 291169 h 1619249"/>
                <a:gd name="connsiteX58" fmla="*/ 809538 w 1685626"/>
                <a:gd name="connsiteY58" fmla="*/ 356299 h 1619249"/>
                <a:gd name="connsiteX59" fmla="*/ 799900 w 1685626"/>
                <a:gd name="connsiteY59" fmla="*/ 371623 h 1619249"/>
                <a:gd name="connsiteX60" fmla="*/ 799900 w 1685626"/>
                <a:gd name="connsiteY60" fmla="*/ 375454 h 1619249"/>
                <a:gd name="connsiteX61" fmla="*/ 797972 w 1685626"/>
                <a:gd name="connsiteY61" fmla="*/ 390779 h 1619249"/>
                <a:gd name="connsiteX62" fmla="*/ 732434 w 1685626"/>
                <a:gd name="connsiteY62" fmla="*/ 400357 h 1619249"/>
                <a:gd name="connsiteX63" fmla="*/ 495341 w 1685626"/>
                <a:gd name="connsiteY63" fmla="*/ 534449 h 1619249"/>
                <a:gd name="connsiteX64" fmla="*/ 483775 w 1685626"/>
                <a:gd name="connsiteY64" fmla="*/ 526787 h 1619249"/>
                <a:gd name="connsiteX65" fmla="*/ 481848 w 1685626"/>
                <a:gd name="connsiteY65" fmla="*/ 526787 h 1619249"/>
                <a:gd name="connsiteX66" fmla="*/ 474137 w 1685626"/>
                <a:gd name="connsiteY66" fmla="*/ 528702 h 1619249"/>
                <a:gd name="connsiteX67" fmla="*/ 462572 w 1685626"/>
                <a:gd name="connsiteY67" fmla="*/ 524871 h 1619249"/>
                <a:gd name="connsiteX68" fmla="*/ 414382 w 1685626"/>
                <a:gd name="connsiteY68" fmla="*/ 480812 h 1619249"/>
                <a:gd name="connsiteX69" fmla="*/ 406672 w 1685626"/>
                <a:gd name="connsiteY69" fmla="*/ 473149 h 1619249"/>
                <a:gd name="connsiteX70" fmla="*/ 391251 w 1685626"/>
                <a:gd name="connsiteY70" fmla="*/ 455909 h 1619249"/>
                <a:gd name="connsiteX71" fmla="*/ 385468 w 1685626"/>
                <a:gd name="connsiteY71" fmla="*/ 452078 h 1619249"/>
                <a:gd name="connsiteX72" fmla="*/ 383540 w 1685626"/>
                <a:gd name="connsiteY72" fmla="*/ 450162 h 1619249"/>
                <a:gd name="connsiteX73" fmla="*/ 356554 w 1685626"/>
                <a:gd name="connsiteY73" fmla="*/ 440584 h 1619249"/>
                <a:gd name="connsiteX74" fmla="*/ 329568 w 1685626"/>
                <a:gd name="connsiteY74" fmla="*/ 453993 h 1619249"/>
                <a:gd name="connsiteX75" fmla="*/ 337278 w 1685626"/>
                <a:gd name="connsiteY75" fmla="*/ 507630 h 1619249"/>
                <a:gd name="connsiteX76" fmla="*/ 339206 w 1685626"/>
                <a:gd name="connsiteY76" fmla="*/ 509545 h 1619249"/>
                <a:gd name="connsiteX77" fmla="*/ 344989 w 1685626"/>
                <a:gd name="connsiteY77" fmla="*/ 513376 h 1619249"/>
                <a:gd name="connsiteX78" fmla="*/ 366192 w 1685626"/>
                <a:gd name="connsiteY78" fmla="*/ 524871 h 1619249"/>
                <a:gd name="connsiteX79" fmla="*/ 377758 w 1685626"/>
                <a:gd name="connsiteY79" fmla="*/ 530618 h 1619249"/>
                <a:gd name="connsiteX80" fmla="*/ 431730 w 1685626"/>
                <a:gd name="connsiteY80" fmla="*/ 568929 h 1619249"/>
                <a:gd name="connsiteX81" fmla="*/ 437513 w 1685626"/>
                <a:gd name="connsiteY81" fmla="*/ 586170 h 1619249"/>
                <a:gd name="connsiteX82" fmla="*/ 437513 w 1685626"/>
                <a:gd name="connsiteY82" fmla="*/ 584254 h 1619249"/>
                <a:gd name="connsiteX83" fmla="*/ 449078 w 1685626"/>
                <a:gd name="connsiteY83" fmla="*/ 595748 h 1619249"/>
                <a:gd name="connsiteX84" fmla="*/ 443296 w 1685626"/>
                <a:gd name="connsiteY84" fmla="*/ 605325 h 1619249"/>
                <a:gd name="connsiteX85" fmla="*/ 375830 w 1685626"/>
                <a:gd name="connsiteY85" fmla="*/ 919481 h 1619249"/>
                <a:gd name="connsiteX86" fmla="*/ 360409 w 1685626"/>
                <a:gd name="connsiteY86" fmla="*/ 923312 h 1619249"/>
                <a:gd name="connsiteX87" fmla="*/ 358482 w 1685626"/>
                <a:gd name="connsiteY87" fmla="*/ 925228 h 1619249"/>
                <a:gd name="connsiteX88" fmla="*/ 344989 w 1685626"/>
                <a:gd name="connsiteY88" fmla="*/ 938637 h 1619249"/>
                <a:gd name="connsiteX89" fmla="*/ 279451 w 1685626"/>
                <a:gd name="connsiteY89" fmla="*/ 950130 h 1619249"/>
                <a:gd name="connsiteX90" fmla="*/ 267885 w 1685626"/>
                <a:gd name="connsiteY90" fmla="*/ 952046 h 1619249"/>
                <a:gd name="connsiteX91" fmla="*/ 244754 w 1685626"/>
                <a:gd name="connsiteY91" fmla="*/ 953962 h 1619249"/>
                <a:gd name="connsiteX92" fmla="*/ 237044 w 1685626"/>
                <a:gd name="connsiteY92" fmla="*/ 955877 h 1619249"/>
                <a:gd name="connsiteX93" fmla="*/ 233189 w 1685626"/>
                <a:gd name="connsiteY93" fmla="*/ 957793 h 1619249"/>
                <a:gd name="connsiteX94" fmla="*/ 202347 w 1685626"/>
                <a:gd name="connsiteY94" fmla="*/ 1001851 h 1619249"/>
                <a:gd name="connsiteX95" fmla="*/ 240899 w 1685626"/>
                <a:gd name="connsiteY95" fmla="*/ 1028669 h 1619249"/>
                <a:gd name="connsiteX96" fmla="*/ 250537 w 1685626"/>
                <a:gd name="connsiteY96" fmla="*/ 1026754 h 1619249"/>
                <a:gd name="connsiteX97" fmla="*/ 252464 w 1685626"/>
                <a:gd name="connsiteY97" fmla="*/ 1024838 h 1619249"/>
                <a:gd name="connsiteX98" fmla="*/ 260175 w 1685626"/>
                <a:gd name="connsiteY98" fmla="*/ 1024838 h 1619249"/>
                <a:gd name="connsiteX99" fmla="*/ 281378 w 1685626"/>
                <a:gd name="connsiteY99" fmla="*/ 1017176 h 1619249"/>
                <a:gd name="connsiteX100" fmla="*/ 292944 w 1685626"/>
                <a:gd name="connsiteY100" fmla="*/ 1013345 h 1619249"/>
                <a:gd name="connsiteX101" fmla="*/ 294871 w 1685626"/>
                <a:gd name="connsiteY101" fmla="*/ 1013345 h 1619249"/>
                <a:gd name="connsiteX102" fmla="*/ 358482 w 1685626"/>
                <a:gd name="connsiteY102" fmla="*/ 996104 h 1619249"/>
                <a:gd name="connsiteX103" fmla="*/ 360409 w 1685626"/>
                <a:gd name="connsiteY103" fmla="*/ 996104 h 1619249"/>
                <a:gd name="connsiteX104" fmla="*/ 375830 w 1685626"/>
                <a:gd name="connsiteY104" fmla="*/ 1001851 h 1619249"/>
                <a:gd name="connsiteX105" fmla="*/ 377758 w 1685626"/>
                <a:gd name="connsiteY105" fmla="*/ 1003767 h 1619249"/>
                <a:gd name="connsiteX106" fmla="*/ 395106 w 1685626"/>
                <a:gd name="connsiteY106" fmla="*/ 1001851 h 1619249"/>
                <a:gd name="connsiteX107" fmla="*/ 553168 w 1685626"/>
                <a:gd name="connsiteY107" fmla="*/ 1225974 h 1619249"/>
                <a:gd name="connsiteX108" fmla="*/ 605213 w 1685626"/>
                <a:gd name="connsiteY108" fmla="*/ 1260455 h 1619249"/>
                <a:gd name="connsiteX109" fmla="*/ 595575 w 1685626"/>
                <a:gd name="connsiteY109" fmla="*/ 1273864 h 1619249"/>
                <a:gd name="connsiteX110" fmla="*/ 597503 w 1685626"/>
                <a:gd name="connsiteY110" fmla="*/ 1275780 h 1619249"/>
                <a:gd name="connsiteX111" fmla="*/ 599430 w 1685626"/>
                <a:gd name="connsiteY111" fmla="*/ 1294935 h 1619249"/>
                <a:gd name="connsiteX112" fmla="*/ 568589 w 1685626"/>
                <a:gd name="connsiteY112" fmla="*/ 1350487 h 1619249"/>
                <a:gd name="connsiteX113" fmla="*/ 568589 w 1685626"/>
                <a:gd name="connsiteY113" fmla="*/ 1352403 h 1619249"/>
                <a:gd name="connsiteX114" fmla="*/ 560879 w 1685626"/>
                <a:gd name="connsiteY114" fmla="*/ 1361981 h 1619249"/>
                <a:gd name="connsiteX115" fmla="*/ 547386 w 1685626"/>
                <a:gd name="connsiteY115" fmla="*/ 1381137 h 1619249"/>
                <a:gd name="connsiteX116" fmla="*/ 543530 w 1685626"/>
                <a:gd name="connsiteY116" fmla="*/ 1386884 h 1619249"/>
                <a:gd name="connsiteX117" fmla="*/ 541603 w 1685626"/>
                <a:gd name="connsiteY117" fmla="*/ 1388799 h 1619249"/>
                <a:gd name="connsiteX118" fmla="*/ 557023 w 1685626"/>
                <a:gd name="connsiteY118" fmla="*/ 1440520 h 1619249"/>
                <a:gd name="connsiteX119" fmla="*/ 570517 w 1685626"/>
                <a:gd name="connsiteY119" fmla="*/ 1444351 h 1619249"/>
                <a:gd name="connsiteX120" fmla="*/ 607141 w 1685626"/>
                <a:gd name="connsiteY120" fmla="*/ 1421364 h 1619249"/>
                <a:gd name="connsiteX121" fmla="*/ 609068 w 1685626"/>
                <a:gd name="connsiteY121" fmla="*/ 1419448 h 1619249"/>
                <a:gd name="connsiteX122" fmla="*/ 612924 w 1685626"/>
                <a:gd name="connsiteY122" fmla="*/ 1413702 h 1619249"/>
                <a:gd name="connsiteX123" fmla="*/ 620634 w 1685626"/>
                <a:gd name="connsiteY123" fmla="*/ 1392630 h 1619249"/>
                <a:gd name="connsiteX124" fmla="*/ 624489 w 1685626"/>
                <a:gd name="connsiteY124" fmla="*/ 1381137 h 1619249"/>
                <a:gd name="connsiteX125" fmla="*/ 649548 w 1685626"/>
                <a:gd name="connsiteY125" fmla="*/ 1321754 h 1619249"/>
                <a:gd name="connsiteX126" fmla="*/ 664968 w 1685626"/>
                <a:gd name="connsiteY126" fmla="*/ 1310260 h 1619249"/>
                <a:gd name="connsiteX127" fmla="*/ 666896 w 1685626"/>
                <a:gd name="connsiteY127" fmla="*/ 1308345 h 1619249"/>
                <a:gd name="connsiteX128" fmla="*/ 674606 w 1685626"/>
                <a:gd name="connsiteY128" fmla="*/ 1293020 h 1619249"/>
                <a:gd name="connsiteX129" fmla="*/ 842307 w 1685626"/>
                <a:gd name="connsiteY129" fmla="*/ 1323669 h 1619249"/>
                <a:gd name="connsiteX130" fmla="*/ 946396 w 1685626"/>
                <a:gd name="connsiteY130" fmla="*/ 1310260 h 1619249"/>
                <a:gd name="connsiteX131" fmla="*/ 1008079 w 1685626"/>
                <a:gd name="connsiteY131" fmla="*/ 1293020 h 1619249"/>
                <a:gd name="connsiteX132" fmla="*/ 1015790 w 1685626"/>
                <a:gd name="connsiteY132" fmla="*/ 1306429 h 1619249"/>
                <a:gd name="connsiteX133" fmla="*/ 1017717 w 1685626"/>
                <a:gd name="connsiteY133" fmla="*/ 1308345 h 1619249"/>
                <a:gd name="connsiteX134" fmla="*/ 1033138 w 1685626"/>
                <a:gd name="connsiteY134" fmla="*/ 1319838 h 1619249"/>
                <a:gd name="connsiteX135" fmla="*/ 1058197 w 1685626"/>
                <a:gd name="connsiteY135" fmla="*/ 1379221 h 1619249"/>
                <a:gd name="connsiteX136" fmla="*/ 1058197 w 1685626"/>
                <a:gd name="connsiteY136" fmla="*/ 1381137 h 1619249"/>
                <a:gd name="connsiteX137" fmla="*/ 1062052 w 1685626"/>
                <a:gd name="connsiteY137" fmla="*/ 1392630 h 1619249"/>
                <a:gd name="connsiteX138" fmla="*/ 1069762 w 1685626"/>
                <a:gd name="connsiteY138" fmla="*/ 1413702 h 1619249"/>
                <a:gd name="connsiteX139" fmla="*/ 1073617 w 1685626"/>
                <a:gd name="connsiteY139" fmla="*/ 1419448 h 1619249"/>
                <a:gd name="connsiteX140" fmla="*/ 1075545 w 1685626"/>
                <a:gd name="connsiteY140" fmla="*/ 1421364 h 1619249"/>
                <a:gd name="connsiteX141" fmla="*/ 1112169 w 1685626"/>
                <a:gd name="connsiteY141" fmla="*/ 1444351 h 1619249"/>
                <a:gd name="connsiteX142" fmla="*/ 1127590 w 1685626"/>
                <a:gd name="connsiteY142" fmla="*/ 1440520 h 1619249"/>
                <a:gd name="connsiteX143" fmla="*/ 1144938 w 1685626"/>
                <a:gd name="connsiteY143" fmla="*/ 1419448 h 1619249"/>
                <a:gd name="connsiteX144" fmla="*/ 1143011 w 1685626"/>
                <a:gd name="connsiteY144" fmla="*/ 1390715 h 1619249"/>
                <a:gd name="connsiteX145" fmla="*/ 1141083 w 1685626"/>
                <a:gd name="connsiteY145" fmla="*/ 1388799 h 1619249"/>
                <a:gd name="connsiteX146" fmla="*/ 1137228 w 1685626"/>
                <a:gd name="connsiteY146" fmla="*/ 1383052 h 1619249"/>
                <a:gd name="connsiteX147" fmla="*/ 1123735 w 1685626"/>
                <a:gd name="connsiteY147" fmla="*/ 1363896 h 1619249"/>
                <a:gd name="connsiteX148" fmla="*/ 1116024 w 1685626"/>
                <a:gd name="connsiteY148" fmla="*/ 1354319 h 1619249"/>
                <a:gd name="connsiteX149" fmla="*/ 1116024 w 1685626"/>
                <a:gd name="connsiteY149" fmla="*/ 1350487 h 1619249"/>
                <a:gd name="connsiteX150" fmla="*/ 1085183 w 1685626"/>
                <a:gd name="connsiteY150" fmla="*/ 1294935 h 1619249"/>
                <a:gd name="connsiteX151" fmla="*/ 1087110 w 1685626"/>
                <a:gd name="connsiteY151" fmla="*/ 1275780 h 1619249"/>
                <a:gd name="connsiteX152" fmla="*/ 1089038 w 1685626"/>
                <a:gd name="connsiteY152" fmla="*/ 1273864 h 1619249"/>
                <a:gd name="connsiteX153" fmla="*/ 1083255 w 1685626"/>
                <a:gd name="connsiteY153" fmla="*/ 1258539 h 1619249"/>
                <a:gd name="connsiteX154" fmla="*/ 1291435 w 1685626"/>
                <a:gd name="connsiteY154" fmla="*/ 998020 h 1619249"/>
                <a:gd name="connsiteX155" fmla="*/ 1306856 w 1685626"/>
                <a:gd name="connsiteY155" fmla="*/ 999936 h 1619249"/>
                <a:gd name="connsiteX156" fmla="*/ 1308783 w 1685626"/>
                <a:gd name="connsiteY156" fmla="*/ 998020 h 1619249"/>
                <a:gd name="connsiteX157" fmla="*/ 1324204 w 1685626"/>
                <a:gd name="connsiteY157" fmla="*/ 992273 h 1619249"/>
                <a:gd name="connsiteX158" fmla="*/ 1326132 w 1685626"/>
                <a:gd name="connsiteY158" fmla="*/ 992273 h 1619249"/>
                <a:gd name="connsiteX159" fmla="*/ 1387814 w 1685626"/>
                <a:gd name="connsiteY159" fmla="*/ 1009514 h 1619249"/>
                <a:gd name="connsiteX160" fmla="*/ 1389742 w 1685626"/>
                <a:gd name="connsiteY160" fmla="*/ 1009514 h 1619249"/>
                <a:gd name="connsiteX161" fmla="*/ 1401307 w 1685626"/>
                <a:gd name="connsiteY161" fmla="*/ 1013345 h 1619249"/>
                <a:gd name="connsiteX162" fmla="*/ 1422511 w 1685626"/>
                <a:gd name="connsiteY162" fmla="*/ 1022923 h 1619249"/>
                <a:gd name="connsiteX163" fmla="*/ 1430221 w 1685626"/>
                <a:gd name="connsiteY163" fmla="*/ 1024838 h 1619249"/>
                <a:gd name="connsiteX164" fmla="*/ 1434077 w 1685626"/>
                <a:gd name="connsiteY164" fmla="*/ 1026754 h 1619249"/>
                <a:gd name="connsiteX165" fmla="*/ 1443714 w 1685626"/>
                <a:gd name="connsiteY165" fmla="*/ 1028669 h 1619249"/>
                <a:gd name="connsiteX166" fmla="*/ 1482266 w 1685626"/>
                <a:gd name="connsiteY166" fmla="*/ 1001851 h 1619249"/>
                <a:gd name="connsiteX167" fmla="*/ 1447570 w 1685626"/>
                <a:gd name="connsiteY167" fmla="*/ 961624 h 1619249"/>
                <a:gd name="connsiteX168" fmla="*/ 1443714 w 1685626"/>
                <a:gd name="connsiteY168" fmla="*/ 959708 h 1619249"/>
                <a:gd name="connsiteX169" fmla="*/ 1436004 w 1685626"/>
                <a:gd name="connsiteY169" fmla="*/ 957793 h 1619249"/>
                <a:gd name="connsiteX170" fmla="*/ 1412873 w 1685626"/>
                <a:gd name="connsiteY170" fmla="*/ 955877 h 1619249"/>
                <a:gd name="connsiteX171" fmla="*/ 1401307 w 1685626"/>
                <a:gd name="connsiteY171" fmla="*/ 953962 h 1619249"/>
                <a:gd name="connsiteX172" fmla="*/ 1399380 w 1685626"/>
                <a:gd name="connsiteY172" fmla="*/ 953962 h 1619249"/>
                <a:gd name="connsiteX173" fmla="*/ 1333842 w 1685626"/>
                <a:gd name="connsiteY173" fmla="*/ 942468 h 1619249"/>
                <a:gd name="connsiteX174" fmla="*/ 1320349 w 1685626"/>
                <a:gd name="connsiteY174" fmla="*/ 929059 h 1619249"/>
                <a:gd name="connsiteX175" fmla="*/ 1304928 w 1685626"/>
                <a:gd name="connsiteY175" fmla="*/ 925228 h 1619249"/>
                <a:gd name="connsiteX176" fmla="*/ 1297218 w 1685626"/>
                <a:gd name="connsiteY176" fmla="*/ 756656 h 1619249"/>
                <a:gd name="connsiteX177" fmla="*/ 1229752 w 1685626"/>
                <a:gd name="connsiteY177" fmla="*/ 599579 h 1619249"/>
                <a:gd name="connsiteX178" fmla="*/ 1241318 w 1685626"/>
                <a:gd name="connsiteY178" fmla="*/ 588085 h 1619249"/>
                <a:gd name="connsiteX179" fmla="*/ 1241318 w 1685626"/>
                <a:gd name="connsiteY179" fmla="*/ 586170 h 1619249"/>
                <a:gd name="connsiteX180" fmla="*/ 1247100 w 1685626"/>
                <a:gd name="connsiteY180" fmla="*/ 568929 h 1619249"/>
                <a:gd name="connsiteX181" fmla="*/ 1301073 w 1685626"/>
                <a:gd name="connsiteY181" fmla="*/ 530618 h 1619249"/>
                <a:gd name="connsiteX182" fmla="*/ 1312638 w 1685626"/>
                <a:gd name="connsiteY182" fmla="*/ 524871 h 1619249"/>
                <a:gd name="connsiteX183" fmla="*/ 1333842 w 1685626"/>
                <a:gd name="connsiteY183" fmla="*/ 513376 h 1619249"/>
                <a:gd name="connsiteX184" fmla="*/ 1339625 w 1685626"/>
                <a:gd name="connsiteY184" fmla="*/ 509545 h 1619249"/>
                <a:gd name="connsiteX185" fmla="*/ 1339625 w 1685626"/>
                <a:gd name="connsiteY185" fmla="*/ 505714 h 1619249"/>
                <a:gd name="connsiteX186" fmla="*/ 1347335 w 1685626"/>
                <a:gd name="connsiteY186" fmla="*/ 452078 h 1619249"/>
                <a:gd name="connsiteX187" fmla="*/ 1320349 w 1685626"/>
                <a:gd name="connsiteY187" fmla="*/ 438669 h 1619249"/>
                <a:gd name="connsiteX188" fmla="*/ 1293362 w 1685626"/>
                <a:gd name="connsiteY188" fmla="*/ 448247 h 1619249"/>
                <a:gd name="connsiteX189" fmla="*/ 1291435 w 1685626"/>
                <a:gd name="connsiteY189" fmla="*/ 450162 h 1619249"/>
                <a:gd name="connsiteX190" fmla="*/ 1285652 w 1685626"/>
                <a:gd name="connsiteY190" fmla="*/ 453993 h 1619249"/>
                <a:gd name="connsiteX191" fmla="*/ 1270231 w 1685626"/>
                <a:gd name="connsiteY191" fmla="*/ 471234 h 1619249"/>
                <a:gd name="connsiteX192" fmla="*/ 1262521 w 1685626"/>
                <a:gd name="connsiteY192" fmla="*/ 478896 h 1619249"/>
                <a:gd name="connsiteX193" fmla="*/ 1214331 w 1685626"/>
                <a:gd name="connsiteY193" fmla="*/ 521040 h 1619249"/>
                <a:gd name="connsiteX194" fmla="*/ 1202766 w 1685626"/>
                <a:gd name="connsiteY194" fmla="*/ 524871 h 1619249"/>
                <a:gd name="connsiteX195" fmla="*/ 1195055 w 1685626"/>
                <a:gd name="connsiteY195" fmla="*/ 522955 h 1619249"/>
                <a:gd name="connsiteX196" fmla="*/ 1193128 w 1685626"/>
                <a:gd name="connsiteY196" fmla="*/ 522955 h 1619249"/>
                <a:gd name="connsiteX197" fmla="*/ 1177707 w 1685626"/>
                <a:gd name="connsiteY197" fmla="*/ 532533 h 1619249"/>
                <a:gd name="connsiteX198" fmla="*/ 1129517 w 1685626"/>
                <a:gd name="connsiteY198" fmla="*/ 486558 h 1619249"/>
                <a:gd name="connsiteX199" fmla="*/ 878931 w 1685626"/>
                <a:gd name="connsiteY199" fmla="*/ 386948 h 1619249"/>
                <a:gd name="connsiteX200" fmla="*/ 877003 w 1685626"/>
                <a:gd name="connsiteY200" fmla="*/ 371623 h 1619249"/>
                <a:gd name="connsiteX201" fmla="*/ 877003 w 1685626"/>
                <a:gd name="connsiteY201" fmla="*/ 373539 h 1619249"/>
                <a:gd name="connsiteX202" fmla="*/ 867365 w 1685626"/>
                <a:gd name="connsiteY202" fmla="*/ 358214 h 1619249"/>
                <a:gd name="connsiteX203" fmla="*/ 871221 w 1685626"/>
                <a:gd name="connsiteY203" fmla="*/ 293084 h 1619249"/>
                <a:gd name="connsiteX204" fmla="*/ 871221 w 1685626"/>
                <a:gd name="connsiteY204" fmla="*/ 291169 h 1619249"/>
                <a:gd name="connsiteX205" fmla="*/ 873148 w 1685626"/>
                <a:gd name="connsiteY205" fmla="*/ 279675 h 1619249"/>
                <a:gd name="connsiteX206" fmla="*/ 877003 w 1685626"/>
                <a:gd name="connsiteY206" fmla="*/ 256688 h 1619249"/>
                <a:gd name="connsiteX207" fmla="*/ 877003 w 1685626"/>
                <a:gd name="connsiteY207" fmla="*/ 245195 h 1619249"/>
                <a:gd name="connsiteX208" fmla="*/ 844234 w 1685626"/>
                <a:gd name="connsiteY208" fmla="*/ 204967 h 1619249"/>
                <a:gd name="connsiteX209" fmla="*/ 840379 w 1685626"/>
                <a:gd name="connsiteY209" fmla="*/ 0 h 1619249"/>
                <a:gd name="connsiteX210" fmla="*/ 888569 w 1685626"/>
                <a:gd name="connsiteY210" fmla="*/ 9578 h 1619249"/>
                <a:gd name="connsiteX211" fmla="*/ 1476483 w 1685626"/>
                <a:gd name="connsiteY211" fmla="*/ 289254 h 1619249"/>
                <a:gd name="connsiteX212" fmla="*/ 1538166 w 1685626"/>
                <a:gd name="connsiteY212" fmla="*/ 360130 h 1619249"/>
                <a:gd name="connsiteX213" fmla="*/ 1684663 w 1685626"/>
                <a:gd name="connsiteY213" fmla="*/ 986527 h 1619249"/>
                <a:gd name="connsiteX214" fmla="*/ 1661532 w 1685626"/>
                <a:gd name="connsiteY214" fmla="*/ 1078475 h 1619249"/>
                <a:gd name="connsiteX215" fmla="*/ 1254811 w 1685626"/>
                <a:gd name="connsiteY215" fmla="*/ 1578442 h 1619249"/>
                <a:gd name="connsiteX216" fmla="*/ 1166142 w 1685626"/>
                <a:gd name="connsiteY216" fmla="*/ 1618669 h 1619249"/>
                <a:gd name="connsiteX217" fmla="*/ 518472 w 1685626"/>
                <a:gd name="connsiteY217" fmla="*/ 1618669 h 1619249"/>
                <a:gd name="connsiteX218" fmla="*/ 429803 w 1685626"/>
                <a:gd name="connsiteY218" fmla="*/ 1578442 h 1619249"/>
                <a:gd name="connsiteX219" fmla="*/ 23081 w 1685626"/>
                <a:gd name="connsiteY219" fmla="*/ 1078475 h 1619249"/>
                <a:gd name="connsiteX220" fmla="*/ 1878 w 1685626"/>
                <a:gd name="connsiteY220" fmla="*/ 986527 h 1619249"/>
                <a:gd name="connsiteX221" fmla="*/ 146447 w 1685626"/>
                <a:gd name="connsiteY221" fmla="*/ 356299 h 1619249"/>
                <a:gd name="connsiteX222" fmla="*/ 204275 w 1685626"/>
                <a:gd name="connsiteY222" fmla="*/ 285422 h 1619249"/>
                <a:gd name="connsiteX223" fmla="*/ 792189 w 1685626"/>
                <a:gd name="connsiteY223" fmla="*/ 3832 h 1619249"/>
                <a:gd name="connsiteX224" fmla="*/ 840379 w 1685626"/>
                <a:gd name="connsiteY224" fmla="*/ 0 h 1619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</a:cxnLst>
              <a:rect l="l" t="t" r="r" b="b"/>
              <a:pathLst>
                <a:path w="1685626" h="1619249">
                  <a:moveTo>
                    <a:pt x="829296" y="1034895"/>
                  </a:moveTo>
                  <a:cubicBezTo>
                    <a:pt x="836042" y="1033458"/>
                    <a:pt x="843271" y="1034416"/>
                    <a:pt x="850017" y="1038247"/>
                  </a:cubicBezTo>
                  <a:cubicBezTo>
                    <a:pt x="855800" y="1042078"/>
                    <a:pt x="859655" y="1045910"/>
                    <a:pt x="865438" y="1051656"/>
                  </a:cubicBezTo>
                  <a:lnTo>
                    <a:pt x="957962" y="1218312"/>
                  </a:lnTo>
                  <a:cubicBezTo>
                    <a:pt x="946396" y="1220228"/>
                    <a:pt x="934831" y="1222143"/>
                    <a:pt x="921338" y="1225974"/>
                  </a:cubicBezTo>
                  <a:cubicBezTo>
                    <a:pt x="894352" y="1231721"/>
                    <a:pt x="867365" y="1235552"/>
                    <a:pt x="838451" y="1235552"/>
                  </a:cubicBezTo>
                  <a:cubicBezTo>
                    <a:pt x="797972" y="1235552"/>
                    <a:pt x="755565" y="1227890"/>
                    <a:pt x="717013" y="1216397"/>
                  </a:cubicBezTo>
                  <a:lnTo>
                    <a:pt x="811465" y="1045910"/>
                  </a:lnTo>
                  <a:cubicBezTo>
                    <a:pt x="816284" y="1040163"/>
                    <a:pt x="822549" y="1036332"/>
                    <a:pt x="829296" y="1034895"/>
                  </a:cubicBezTo>
                  <a:close/>
                  <a:moveTo>
                    <a:pt x="674606" y="955877"/>
                  </a:moveTo>
                  <a:cubicBezTo>
                    <a:pt x="690027" y="955877"/>
                    <a:pt x="705448" y="965455"/>
                    <a:pt x="707375" y="980780"/>
                  </a:cubicBezTo>
                  <a:cubicBezTo>
                    <a:pt x="709303" y="986527"/>
                    <a:pt x="709303" y="994189"/>
                    <a:pt x="705448" y="999936"/>
                  </a:cubicBezTo>
                  <a:lnTo>
                    <a:pt x="632199" y="1176169"/>
                  </a:lnTo>
                  <a:cubicBezTo>
                    <a:pt x="564734" y="1132111"/>
                    <a:pt x="510761" y="1065065"/>
                    <a:pt x="483775" y="988442"/>
                  </a:cubicBezTo>
                  <a:close/>
                  <a:moveTo>
                    <a:pt x="1000369" y="953962"/>
                  </a:moveTo>
                  <a:lnTo>
                    <a:pt x="1193128" y="986527"/>
                  </a:lnTo>
                  <a:cubicBezTo>
                    <a:pt x="1183490" y="1013345"/>
                    <a:pt x="1171924" y="1038247"/>
                    <a:pt x="1156504" y="1059319"/>
                  </a:cubicBezTo>
                  <a:cubicBezTo>
                    <a:pt x="1127590" y="1105293"/>
                    <a:pt x="1087110" y="1145520"/>
                    <a:pt x="1040848" y="1174254"/>
                  </a:cubicBezTo>
                  <a:lnTo>
                    <a:pt x="965672" y="994189"/>
                  </a:lnTo>
                  <a:cubicBezTo>
                    <a:pt x="961817" y="978864"/>
                    <a:pt x="969528" y="963540"/>
                    <a:pt x="983021" y="957793"/>
                  </a:cubicBezTo>
                  <a:cubicBezTo>
                    <a:pt x="988803" y="955877"/>
                    <a:pt x="994586" y="953962"/>
                    <a:pt x="1000369" y="953962"/>
                  </a:cubicBezTo>
                  <a:close/>
                  <a:moveTo>
                    <a:pt x="809538" y="800714"/>
                  </a:moveTo>
                  <a:lnTo>
                    <a:pt x="867365" y="800714"/>
                  </a:lnTo>
                  <a:lnTo>
                    <a:pt x="903989" y="846688"/>
                  </a:lnTo>
                  <a:lnTo>
                    <a:pt x="890496" y="902241"/>
                  </a:lnTo>
                  <a:lnTo>
                    <a:pt x="838451" y="927143"/>
                  </a:lnTo>
                  <a:lnTo>
                    <a:pt x="786407" y="902241"/>
                  </a:lnTo>
                  <a:lnTo>
                    <a:pt x="772913" y="846688"/>
                  </a:lnTo>
                  <a:close/>
                  <a:moveTo>
                    <a:pt x="1158431" y="664708"/>
                  </a:moveTo>
                  <a:cubicBezTo>
                    <a:pt x="1179635" y="699188"/>
                    <a:pt x="1195055" y="737500"/>
                    <a:pt x="1204693" y="777728"/>
                  </a:cubicBezTo>
                  <a:cubicBezTo>
                    <a:pt x="1214331" y="817954"/>
                    <a:pt x="1216259" y="858182"/>
                    <a:pt x="1212404" y="898410"/>
                  </a:cubicBezTo>
                  <a:lnTo>
                    <a:pt x="1029283" y="846688"/>
                  </a:lnTo>
                  <a:cubicBezTo>
                    <a:pt x="1011934" y="842858"/>
                    <a:pt x="1002297" y="825616"/>
                    <a:pt x="1006152" y="808376"/>
                  </a:cubicBezTo>
                  <a:cubicBezTo>
                    <a:pt x="1008079" y="802630"/>
                    <a:pt x="1010007" y="798798"/>
                    <a:pt x="1013862" y="794968"/>
                  </a:cubicBezTo>
                  <a:close/>
                  <a:moveTo>
                    <a:pt x="516544" y="664708"/>
                  </a:moveTo>
                  <a:lnTo>
                    <a:pt x="659186" y="791136"/>
                  </a:lnTo>
                  <a:cubicBezTo>
                    <a:pt x="672679" y="802630"/>
                    <a:pt x="674606" y="821786"/>
                    <a:pt x="663041" y="835194"/>
                  </a:cubicBezTo>
                  <a:cubicBezTo>
                    <a:pt x="659186" y="840942"/>
                    <a:pt x="655331" y="842858"/>
                    <a:pt x="647620" y="844772"/>
                  </a:cubicBezTo>
                  <a:lnTo>
                    <a:pt x="460644" y="898410"/>
                  </a:lnTo>
                  <a:cubicBezTo>
                    <a:pt x="454861" y="817954"/>
                    <a:pt x="474137" y="735584"/>
                    <a:pt x="516544" y="664708"/>
                  </a:cubicBezTo>
                  <a:close/>
                  <a:moveTo>
                    <a:pt x="882786" y="490389"/>
                  </a:moveTo>
                  <a:cubicBezTo>
                    <a:pt x="967600" y="499967"/>
                    <a:pt x="1042776" y="536364"/>
                    <a:pt x="1100604" y="593832"/>
                  </a:cubicBezTo>
                  <a:lnTo>
                    <a:pt x="942541" y="704935"/>
                  </a:lnTo>
                  <a:cubicBezTo>
                    <a:pt x="929048" y="712597"/>
                    <a:pt x="909772" y="710681"/>
                    <a:pt x="900134" y="697272"/>
                  </a:cubicBezTo>
                  <a:cubicBezTo>
                    <a:pt x="896279" y="693441"/>
                    <a:pt x="894352" y="689610"/>
                    <a:pt x="894352" y="683863"/>
                  </a:cubicBezTo>
                  <a:close/>
                  <a:moveTo>
                    <a:pt x="790262" y="488474"/>
                  </a:moveTo>
                  <a:lnTo>
                    <a:pt x="780624" y="680032"/>
                  </a:lnTo>
                  <a:cubicBezTo>
                    <a:pt x="780624" y="697272"/>
                    <a:pt x="765203" y="710681"/>
                    <a:pt x="747855" y="710681"/>
                  </a:cubicBezTo>
                  <a:cubicBezTo>
                    <a:pt x="742072" y="710681"/>
                    <a:pt x="738217" y="708766"/>
                    <a:pt x="732434" y="706850"/>
                  </a:cubicBezTo>
                  <a:lnTo>
                    <a:pt x="572444" y="593832"/>
                  </a:lnTo>
                  <a:cubicBezTo>
                    <a:pt x="622561" y="545942"/>
                    <a:pt x="684244" y="511461"/>
                    <a:pt x="751710" y="496136"/>
                  </a:cubicBezTo>
                  <a:close/>
                  <a:moveTo>
                    <a:pt x="844234" y="204967"/>
                  </a:moveTo>
                  <a:cubicBezTo>
                    <a:pt x="832669" y="203052"/>
                    <a:pt x="821103" y="208799"/>
                    <a:pt x="811465" y="218377"/>
                  </a:cubicBezTo>
                  <a:cubicBezTo>
                    <a:pt x="803755" y="226039"/>
                    <a:pt x="799900" y="235617"/>
                    <a:pt x="799900" y="245195"/>
                  </a:cubicBezTo>
                  <a:lnTo>
                    <a:pt x="799900" y="254773"/>
                  </a:lnTo>
                  <a:cubicBezTo>
                    <a:pt x="799900" y="262435"/>
                    <a:pt x="801827" y="270097"/>
                    <a:pt x="803755" y="277760"/>
                  </a:cubicBezTo>
                  <a:cubicBezTo>
                    <a:pt x="805682" y="281591"/>
                    <a:pt x="805682" y="285422"/>
                    <a:pt x="805682" y="289253"/>
                  </a:cubicBezTo>
                  <a:lnTo>
                    <a:pt x="805682" y="291169"/>
                  </a:lnTo>
                  <a:cubicBezTo>
                    <a:pt x="809538" y="312240"/>
                    <a:pt x="809538" y="333312"/>
                    <a:pt x="809538" y="356299"/>
                  </a:cubicBezTo>
                  <a:cubicBezTo>
                    <a:pt x="807610" y="362045"/>
                    <a:pt x="805682" y="367792"/>
                    <a:pt x="799900" y="371623"/>
                  </a:cubicBezTo>
                  <a:lnTo>
                    <a:pt x="799900" y="375454"/>
                  </a:lnTo>
                  <a:lnTo>
                    <a:pt x="797972" y="390779"/>
                  </a:lnTo>
                  <a:cubicBezTo>
                    <a:pt x="776769" y="392695"/>
                    <a:pt x="755565" y="396526"/>
                    <a:pt x="732434" y="400357"/>
                  </a:cubicBezTo>
                  <a:cubicBezTo>
                    <a:pt x="641837" y="419513"/>
                    <a:pt x="558951" y="467402"/>
                    <a:pt x="495341" y="534449"/>
                  </a:cubicBezTo>
                  <a:lnTo>
                    <a:pt x="483775" y="526787"/>
                  </a:lnTo>
                  <a:lnTo>
                    <a:pt x="481848" y="526787"/>
                  </a:lnTo>
                  <a:cubicBezTo>
                    <a:pt x="479920" y="526787"/>
                    <a:pt x="477992" y="528702"/>
                    <a:pt x="474137" y="528702"/>
                  </a:cubicBezTo>
                  <a:cubicBezTo>
                    <a:pt x="470282" y="528702"/>
                    <a:pt x="466427" y="526787"/>
                    <a:pt x="462572" y="524871"/>
                  </a:cubicBezTo>
                  <a:cubicBezTo>
                    <a:pt x="445223" y="511461"/>
                    <a:pt x="427875" y="496136"/>
                    <a:pt x="414382" y="480812"/>
                  </a:cubicBezTo>
                  <a:cubicBezTo>
                    <a:pt x="412454" y="476980"/>
                    <a:pt x="408599" y="475065"/>
                    <a:pt x="406672" y="473149"/>
                  </a:cubicBezTo>
                  <a:cubicBezTo>
                    <a:pt x="400889" y="467402"/>
                    <a:pt x="397034" y="461656"/>
                    <a:pt x="391251" y="455909"/>
                  </a:cubicBezTo>
                  <a:cubicBezTo>
                    <a:pt x="389323" y="453993"/>
                    <a:pt x="387396" y="453993"/>
                    <a:pt x="385468" y="452078"/>
                  </a:cubicBezTo>
                  <a:cubicBezTo>
                    <a:pt x="383540" y="450162"/>
                    <a:pt x="383540" y="450162"/>
                    <a:pt x="383540" y="450162"/>
                  </a:cubicBezTo>
                  <a:cubicBezTo>
                    <a:pt x="375830" y="444415"/>
                    <a:pt x="366192" y="440584"/>
                    <a:pt x="356554" y="440584"/>
                  </a:cubicBezTo>
                  <a:cubicBezTo>
                    <a:pt x="344989" y="440584"/>
                    <a:pt x="335351" y="444415"/>
                    <a:pt x="329568" y="453993"/>
                  </a:cubicBezTo>
                  <a:cubicBezTo>
                    <a:pt x="318002" y="471234"/>
                    <a:pt x="321858" y="494221"/>
                    <a:pt x="337278" y="507630"/>
                  </a:cubicBezTo>
                  <a:cubicBezTo>
                    <a:pt x="339206" y="507630"/>
                    <a:pt x="339206" y="509545"/>
                    <a:pt x="339206" y="509545"/>
                  </a:cubicBezTo>
                  <a:cubicBezTo>
                    <a:pt x="339206" y="509545"/>
                    <a:pt x="343061" y="513376"/>
                    <a:pt x="344989" y="513376"/>
                  </a:cubicBezTo>
                  <a:cubicBezTo>
                    <a:pt x="350771" y="517209"/>
                    <a:pt x="358482" y="521040"/>
                    <a:pt x="366192" y="524871"/>
                  </a:cubicBezTo>
                  <a:cubicBezTo>
                    <a:pt x="370047" y="526787"/>
                    <a:pt x="373903" y="528702"/>
                    <a:pt x="377758" y="530618"/>
                  </a:cubicBezTo>
                  <a:cubicBezTo>
                    <a:pt x="397034" y="542111"/>
                    <a:pt x="416309" y="553605"/>
                    <a:pt x="431730" y="568929"/>
                  </a:cubicBezTo>
                  <a:cubicBezTo>
                    <a:pt x="435585" y="572761"/>
                    <a:pt x="439441" y="580423"/>
                    <a:pt x="437513" y="586170"/>
                  </a:cubicBezTo>
                  <a:lnTo>
                    <a:pt x="437513" y="584254"/>
                  </a:lnTo>
                  <a:lnTo>
                    <a:pt x="449078" y="595748"/>
                  </a:lnTo>
                  <a:cubicBezTo>
                    <a:pt x="447151" y="599579"/>
                    <a:pt x="445223" y="601494"/>
                    <a:pt x="443296" y="605325"/>
                  </a:cubicBezTo>
                  <a:cubicBezTo>
                    <a:pt x="383540" y="699188"/>
                    <a:pt x="358482" y="810292"/>
                    <a:pt x="375830" y="919481"/>
                  </a:cubicBezTo>
                  <a:lnTo>
                    <a:pt x="360409" y="923312"/>
                  </a:lnTo>
                  <a:cubicBezTo>
                    <a:pt x="360409" y="925228"/>
                    <a:pt x="358482" y="925228"/>
                    <a:pt x="358482" y="925228"/>
                  </a:cubicBezTo>
                  <a:cubicBezTo>
                    <a:pt x="356554" y="930975"/>
                    <a:pt x="350771" y="934806"/>
                    <a:pt x="344989" y="938637"/>
                  </a:cubicBezTo>
                  <a:cubicBezTo>
                    <a:pt x="323785" y="944384"/>
                    <a:pt x="302582" y="948215"/>
                    <a:pt x="279451" y="950130"/>
                  </a:cubicBezTo>
                  <a:cubicBezTo>
                    <a:pt x="275595" y="950130"/>
                    <a:pt x="271740" y="950130"/>
                    <a:pt x="267885" y="952046"/>
                  </a:cubicBezTo>
                  <a:cubicBezTo>
                    <a:pt x="260175" y="952046"/>
                    <a:pt x="252464" y="953962"/>
                    <a:pt x="244754" y="953962"/>
                  </a:cubicBezTo>
                  <a:cubicBezTo>
                    <a:pt x="242826" y="953962"/>
                    <a:pt x="240899" y="955877"/>
                    <a:pt x="237044" y="955877"/>
                  </a:cubicBezTo>
                  <a:cubicBezTo>
                    <a:pt x="235116" y="955877"/>
                    <a:pt x="235116" y="955877"/>
                    <a:pt x="233189" y="957793"/>
                  </a:cubicBezTo>
                  <a:cubicBezTo>
                    <a:pt x="211985" y="961624"/>
                    <a:pt x="198492" y="980780"/>
                    <a:pt x="202347" y="1001851"/>
                  </a:cubicBezTo>
                  <a:cubicBezTo>
                    <a:pt x="206202" y="1019091"/>
                    <a:pt x="223551" y="1030585"/>
                    <a:pt x="240899" y="1028669"/>
                  </a:cubicBezTo>
                  <a:cubicBezTo>
                    <a:pt x="244754" y="1028669"/>
                    <a:pt x="246682" y="1028669"/>
                    <a:pt x="250537" y="1026754"/>
                  </a:cubicBezTo>
                  <a:cubicBezTo>
                    <a:pt x="252464" y="1026754"/>
                    <a:pt x="252464" y="1026754"/>
                    <a:pt x="252464" y="1024838"/>
                  </a:cubicBezTo>
                  <a:cubicBezTo>
                    <a:pt x="252464" y="1022923"/>
                    <a:pt x="258247" y="1024838"/>
                    <a:pt x="260175" y="1024838"/>
                  </a:cubicBezTo>
                  <a:cubicBezTo>
                    <a:pt x="267885" y="1022923"/>
                    <a:pt x="275595" y="1019091"/>
                    <a:pt x="281378" y="1017176"/>
                  </a:cubicBezTo>
                  <a:cubicBezTo>
                    <a:pt x="285233" y="1015260"/>
                    <a:pt x="289089" y="1013345"/>
                    <a:pt x="292944" y="1013345"/>
                  </a:cubicBezTo>
                  <a:lnTo>
                    <a:pt x="294871" y="1013345"/>
                  </a:lnTo>
                  <a:cubicBezTo>
                    <a:pt x="316075" y="1005682"/>
                    <a:pt x="335351" y="999936"/>
                    <a:pt x="358482" y="996104"/>
                  </a:cubicBezTo>
                  <a:lnTo>
                    <a:pt x="360409" y="996104"/>
                  </a:lnTo>
                  <a:cubicBezTo>
                    <a:pt x="366192" y="996104"/>
                    <a:pt x="371975" y="998020"/>
                    <a:pt x="375830" y="1001851"/>
                  </a:cubicBezTo>
                  <a:cubicBezTo>
                    <a:pt x="377758" y="1001851"/>
                    <a:pt x="377758" y="1003767"/>
                    <a:pt x="377758" y="1003767"/>
                  </a:cubicBezTo>
                  <a:lnTo>
                    <a:pt x="395106" y="1001851"/>
                  </a:lnTo>
                  <a:cubicBezTo>
                    <a:pt x="424020" y="1089968"/>
                    <a:pt x="477992" y="1168507"/>
                    <a:pt x="553168" y="1225974"/>
                  </a:cubicBezTo>
                  <a:cubicBezTo>
                    <a:pt x="570517" y="1239384"/>
                    <a:pt x="585937" y="1250877"/>
                    <a:pt x="605213" y="1260455"/>
                  </a:cubicBezTo>
                  <a:lnTo>
                    <a:pt x="595575" y="1273864"/>
                  </a:lnTo>
                  <a:cubicBezTo>
                    <a:pt x="595575" y="1275780"/>
                    <a:pt x="597503" y="1275780"/>
                    <a:pt x="597503" y="1275780"/>
                  </a:cubicBezTo>
                  <a:cubicBezTo>
                    <a:pt x="601358" y="1281526"/>
                    <a:pt x="601358" y="1289189"/>
                    <a:pt x="599430" y="1294935"/>
                  </a:cubicBezTo>
                  <a:cubicBezTo>
                    <a:pt x="591720" y="1314091"/>
                    <a:pt x="580155" y="1333247"/>
                    <a:pt x="568589" y="1350487"/>
                  </a:cubicBezTo>
                  <a:lnTo>
                    <a:pt x="568589" y="1352403"/>
                  </a:lnTo>
                  <a:cubicBezTo>
                    <a:pt x="566661" y="1356234"/>
                    <a:pt x="564734" y="1358150"/>
                    <a:pt x="560879" y="1361981"/>
                  </a:cubicBezTo>
                  <a:cubicBezTo>
                    <a:pt x="557023" y="1365812"/>
                    <a:pt x="553168" y="1373474"/>
                    <a:pt x="547386" y="1381137"/>
                  </a:cubicBezTo>
                  <a:cubicBezTo>
                    <a:pt x="545458" y="1383052"/>
                    <a:pt x="545458" y="1384968"/>
                    <a:pt x="543530" y="1386884"/>
                  </a:cubicBezTo>
                  <a:cubicBezTo>
                    <a:pt x="543530" y="1386884"/>
                    <a:pt x="543530" y="1388799"/>
                    <a:pt x="541603" y="1388799"/>
                  </a:cubicBezTo>
                  <a:cubicBezTo>
                    <a:pt x="531965" y="1407955"/>
                    <a:pt x="539675" y="1430942"/>
                    <a:pt x="557023" y="1440520"/>
                  </a:cubicBezTo>
                  <a:cubicBezTo>
                    <a:pt x="560879" y="1442435"/>
                    <a:pt x="566661" y="1444351"/>
                    <a:pt x="570517" y="1444351"/>
                  </a:cubicBezTo>
                  <a:cubicBezTo>
                    <a:pt x="585937" y="1444351"/>
                    <a:pt x="599430" y="1434773"/>
                    <a:pt x="607141" y="1421364"/>
                  </a:cubicBezTo>
                  <a:cubicBezTo>
                    <a:pt x="607141" y="1421364"/>
                    <a:pt x="607141" y="1419448"/>
                    <a:pt x="609068" y="1419448"/>
                  </a:cubicBezTo>
                  <a:cubicBezTo>
                    <a:pt x="609068" y="1417533"/>
                    <a:pt x="610996" y="1415617"/>
                    <a:pt x="612924" y="1413702"/>
                  </a:cubicBezTo>
                  <a:cubicBezTo>
                    <a:pt x="614851" y="1406039"/>
                    <a:pt x="618706" y="1400293"/>
                    <a:pt x="620634" y="1392630"/>
                  </a:cubicBezTo>
                  <a:lnTo>
                    <a:pt x="624489" y="1381137"/>
                  </a:lnTo>
                  <a:cubicBezTo>
                    <a:pt x="630272" y="1360065"/>
                    <a:pt x="639910" y="1340909"/>
                    <a:pt x="649548" y="1321754"/>
                  </a:cubicBezTo>
                  <a:cubicBezTo>
                    <a:pt x="653403" y="1316007"/>
                    <a:pt x="659186" y="1312176"/>
                    <a:pt x="664968" y="1310260"/>
                  </a:cubicBezTo>
                  <a:cubicBezTo>
                    <a:pt x="666896" y="1310260"/>
                    <a:pt x="666896" y="1310260"/>
                    <a:pt x="666896" y="1308345"/>
                  </a:cubicBezTo>
                  <a:lnTo>
                    <a:pt x="674606" y="1293020"/>
                  </a:lnTo>
                  <a:cubicBezTo>
                    <a:pt x="728579" y="1314091"/>
                    <a:pt x="784479" y="1323669"/>
                    <a:pt x="842307" y="1323669"/>
                  </a:cubicBezTo>
                  <a:cubicBezTo>
                    <a:pt x="877003" y="1323669"/>
                    <a:pt x="911700" y="1319838"/>
                    <a:pt x="946396" y="1310260"/>
                  </a:cubicBezTo>
                  <a:cubicBezTo>
                    <a:pt x="967600" y="1306429"/>
                    <a:pt x="988803" y="1298767"/>
                    <a:pt x="1008079" y="1293020"/>
                  </a:cubicBezTo>
                  <a:lnTo>
                    <a:pt x="1015790" y="1306429"/>
                  </a:lnTo>
                  <a:cubicBezTo>
                    <a:pt x="1017717" y="1306429"/>
                    <a:pt x="1017717" y="1306429"/>
                    <a:pt x="1017717" y="1308345"/>
                  </a:cubicBezTo>
                  <a:cubicBezTo>
                    <a:pt x="1023500" y="1310260"/>
                    <a:pt x="1029283" y="1314091"/>
                    <a:pt x="1033138" y="1319838"/>
                  </a:cubicBezTo>
                  <a:cubicBezTo>
                    <a:pt x="1042776" y="1338994"/>
                    <a:pt x="1052414" y="1358150"/>
                    <a:pt x="1058197" y="1379221"/>
                  </a:cubicBezTo>
                  <a:lnTo>
                    <a:pt x="1058197" y="1381137"/>
                  </a:lnTo>
                  <a:lnTo>
                    <a:pt x="1062052" y="1392630"/>
                  </a:lnTo>
                  <a:cubicBezTo>
                    <a:pt x="1063979" y="1400293"/>
                    <a:pt x="1065907" y="1407955"/>
                    <a:pt x="1069762" y="1413702"/>
                  </a:cubicBezTo>
                  <a:cubicBezTo>
                    <a:pt x="1071690" y="1415617"/>
                    <a:pt x="1071690" y="1417533"/>
                    <a:pt x="1073617" y="1419448"/>
                  </a:cubicBezTo>
                  <a:cubicBezTo>
                    <a:pt x="1073617" y="1419448"/>
                    <a:pt x="1073617" y="1421364"/>
                    <a:pt x="1075545" y="1421364"/>
                  </a:cubicBezTo>
                  <a:cubicBezTo>
                    <a:pt x="1083255" y="1434773"/>
                    <a:pt x="1096748" y="1444351"/>
                    <a:pt x="1112169" y="1444351"/>
                  </a:cubicBezTo>
                  <a:cubicBezTo>
                    <a:pt x="1117952" y="1444351"/>
                    <a:pt x="1121807" y="1442435"/>
                    <a:pt x="1127590" y="1440520"/>
                  </a:cubicBezTo>
                  <a:cubicBezTo>
                    <a:pt x="1135300" y="1436689"/>
                    <a:pt x="1143011" y="1429026"/>
                    <a:pt x="1144938" y="1419448"/>
                  </a:cubicBezTo>
                  <a:cubicBezTo>
                    <a:pt x="1146866" y="1409870"/>
                    <a:pt x="1146866" y="1400293"/>
                    <a:pt x="1143011" y="1390715"/>
                  </a:cubicBezTo>
                  <a:cubicBezTo>
                    <a:pt x="1143011" y="1388799"/>
                    <a:pt x="1141083" y="1388799"/>
                    <a:pt x="1141083" y="1388799"/>
                  </a:cubicBezTo>
                  <a:cubicBezTo>
                    <a:pt x="1141083" y="1386884"/>
                    <a:pt x="1139155" y="1384968"/>
                    <a:pt x="1137228" y="1383052"/>
                  </a:cubicBezTo>
                  <a:cubicBezTo>
                    <a:pt x="1133373" y="1375390"/>
                    <a:pt x="1129517" y="1369643"/>
                    <a:pt x="1123735" y="1363896"/>
                  </a:cubicBezTo>
                  <a:cubicBezTo>
                    <a:pt x="1121807" y="1360065"/>
                    <a:pt x="1119879" y="1358150"/>
                    <a:pt x="1116024" y="1354319"/>
                  </a:cubicBezTo>
                  <a:lnTo>
                    <a:pt x="1116024" y="1350487"/>
                  </a:lnTo>
                  <a:cubicBezTo>
                    <a:pt x="1102531" y="1333247"/>
                    <a:pt x="1092893" y="1314091"/>
                    <a:pt x="1085183" y="1294935"/>
                  </a:cubicBezTo>
                  <a:cubicBezTo>
                    <a:pt x="1083255" y="1289189"/>
                    <a:pt x="1083255" y="1281526"/>
                    <a:pt x="1087110" y="1275780"/>
                  </a:cubicBezTo>
                  <a:cubicBezTo>
                    <a:pt x="1087110" y="1273864"/>
                    <a:pt x="1089038" y="1273864"/>
                    <a:pt x="1089038" y="1273864"/>
                  </a:cubicBezTo>
                  <a:lnTo>
                    <a:pt x="1083255" y="1258539"/>
                  </a:lnTo>
                  <a:cubicBezTo>
                    <a:pt x="1181562" y="1199156"/>
                    <a:pt x="1256738" y="1107208"/>
                    <a:pt x="1291435" y="998020"/>
                  </a:cubicBezTo>
                  <a:lnTo>
                    <a:pt x="1306856" y="999936"/>
                  </a:lnTo>
                  <a:cubicBezTo>
                    <a:pt x="1308783" y="999936"/>
                    <a:pt x="1308783" y="998020"/>
                    <a:pt x="1308783" y="998020"/>
                  </a:cubicBezTo>
                  <a:cubicBezTo>
                    <a:pt x="1312638" y="994189"/>
                    <a:pt x="1318421" y="992273"/>
                    <a:pt x="1324204" y="992273"/>
                  </a:cubicBezTo>
                  <a:lnTo>
                    <a:pt x="1326132" y="992273"/>
                  </a:lnTo>
                  <a:cubicBezTo>
                    <a:pt x="1347335" y="996104"/>
                    <a:pt x="1368538" y="1001851"/>
                    <a:pt x="1387814" y="1009514"/>
                  </a:cubicBezTo>
                  <a:lnTo>
                    <a:pt x="1389742" y="1009514"/>
                  </a:lnTo>
                  <a:cubicBezTo>
                    <a:pt x="1393597" y="1011429"/>
                    <a:pt x="1397452" y="1013345"/>
                    <a:pt x="1401307" y="1013345"/>
                  </a:cubicBezTo>
                  <a:cubicBezTo>
                    <a:pt x="1409018" y="1017176"/>
                    <a:pt x="1414801" y="1021007"/>
                    <a:pt x="1422511" y="1022923"/>
                  </a:cubicBezTo>
                  <a:cubicBezTo>
                    <a:pt x="1424439" y="1022923"/>
                    <a:pt x="1426366" y="1024838"/>
                    <a:pt x="1430221" y="1024838"/>
                  </a:cubicBezTo>
                  <a:cubicBezTo>
                    <a:pt x="1432149" y="1024838"/>
                    <a:pt x="1432149" y="1024838"/>
                    <a:pt x="1434077" y="1026754"/>
                  </a:cubicBezTo>
                  <a:cubicBezTo>
                    <a:pt x="1437932" y="1028669"/>
                    <a:pt x="1439859" y="1028669"/>
                    <a:pt x="1443714" y="1028669"/>
                  </a:cubicBezTo>
                  <a:cubicBezTo>
                    <a:pt x="1461063" y="1028669"/>
                    <a:pt x="1476483" y="1017176"/>
                    <a:pt x="1482266" y="1001851"/>
                  </a:cubicBezTo>
                  <a:cubicBezTo>
                    <a:pt x="1480339" y="980780"/>
                    <a:pt x="1464918" y="965455"/>
                    <a:pt x="1447570" y="961624"/>
                  </a:cubicBezTo>
                  <a:cubicBezTo>
                    <a:pt x="1445642" y="961624"/>
                    <a:pt x="1443714" y="961624"/>
                    <a:pt x="1443714" y="959708"/>
                  </a:cubicBezTo>
                  <a:cubicBezTo>
                    <a:pt x="1443714" y="957793"/>
                    <a:pt x="1439859" y="957793"/>
                    <a:pt x="1436004" y="957793"/>
                  </a:cubicBezTo>
                  <a:cubicBezTo>
                    <a:pt x="1428294" y="955877"/>
                    <a:pt x="1420583" y="955877"/>
                    <a:pt x="1412873" y="955877"/>
                  </a:cubicBezTo>
                  <a:cubicBezTo>
                    <a:pt x="1409018" y="955877"/>
                    <a:pt x="1405163" y="955877"/>
                    <a:pt x="1401307" y="953962"/>
                  </a:cubicBezTo>
                  <a:lnTo>
                    <a:pt x="1399380" y="953962"/>
                  </a:lnTo>
                  <a:cubicBezTo>
                    <a:pt x="1378176" y="952046"/>
                    <a:pt x="1355045" y="948215"/>
                    <a:pt x="1333842" y="942468"/>
                  </a:cubicBezTo>
                  <a:cubicBezTo>
                    <a:pt x="1328059" y="940552"/>
                    <a:pt x="1322276" y="934806"/>
                    <a:pt x="1320349" y="929059"/>
                  </a:cubicBezTo>
                  <a:lnTo>
                    <a:pt x="1304928" y="925228"/>
                  </a:lnTo>
                  <a:cubicBezTo>
                    <a:pt x="1312638" y="869676"/>
                    <a:pt x="1308783" y="812208"/>
                    <a:pt x="1297218" y="756656"/>
                  </a:cubicBezTo>
                  <a:cubicBezTo>
                    <a:pt x="1283725" y="701104"/>
                    <a:pt x="1260594" y="647467"/>
                    <a:pt x="1229752" y="599579"/>
                  </a:cubicBezTo>
                  <a:lnTo>
                    <a:pt x="1241318" y="588085"/>
                  </a:lnTo>
                  <a:lnTo>
                    <a:pt x="1241318" y="586170"/>
                  </a:lnTo>
                  <a:cubicBezTo>
                    <a:pt x="1241318" y="580423"/>
                    <a:pt x="1243245" y="572761"/>
                    <a:pt x="1247100" y="568929"/>
                  </a:cubicBezTo>
                  <a:cubicBezTo>
                    <a:pt x="1264449" y="553605"/>
                    <a:pt x="1281797" y="542111"/>
                    <a:pt x="1301073" y="530618"/>
                  </a:cubicBezTo>
                  <a:cubicBezTo>
                    <a:pt x="1304928" y="528702"/>
                    <a:pt x="1308783" y="526787"/>
                    <a:pt x="1312638" y="524871"/>
                  </a:cubicBezTo>
                  <a:cubicBezTo>
                    <a:pt x="1320349" y="521040"/>
                    <a:pt x="1326132" y="517209"/>
                    <a:pt x="1333842" y="513376"/>
                  </a:cubicBezTo>
                  <a:cubicBezTo>
                    <a:pt x="1335770" y="511461"/>
                    <a:pt x="1337697" y="511461"/>
                    <a:pt x="1339625" y="509545"/>
                  </a:cubicBezTo>
                  <a:cubicBezTo>
                    <a:pt x="1341552" y="507630"/>
                    <a:pt x="1339625" y="507630"/>
                    <a:pt x="1339625" y="505714"/>
                  </a:cubicBezTo>
                  <a:cubicBezTo>
                    <a:pt x="1356973" y="492305"/>
                    <a:pt x="1360828" y="469318"/>
                    <a:pt x="1347335" y="452078"/>
                  </a:cubicBezTo>
                  <a:cubicBezTo>
                    <a:pt x="1341552" y="444415"/>
                    <a:pt x="1329987" y="438669"/>
                    <a:pt x="1320349" y="438669"/>
                  </a:cubicBezTo>
                  <a:cubicBezTo>
                    <a:pt x="1310711" y="438669"/>
                    <a:pt x="1301073" y="442500"/>
                    <a:pt x="1293362" y="448247"/>
                  </a:cubicBezTo>
                  <a:lnTo>
                    <a:pt x="1291435" y="450162"/>
                  </a:lnTo>
                  <a:cubicBezTo>
                    <a:pt x="1289507" y="452078"/>
                    <a:pt x="1287580" y="453993"/>
                    <a:pt x="1285652" y="453993"/>
                  </a:cubicBezTo>
                  <a:cubicBezTo>
                    <a:pt x="1279869" y="459740"/>
                    <a:pt x="1274087" y="465487"/>
                    <a:pt x="1270231" y="471234"/>
                  </a:cubicBezTo>
                  <a:cubicBezTo>
                    <a:pt x="1268304" y="475065"/>
                    <a:pt x="1264449" y="476980"/>
                    <a:pt x="1262521" y="478896"/>
                  </a:cubicBezTo>
                  <a:cubicBezTo>
                    <a:pt x="1249028" y="494221"/>
                    <a:pt x="1231680" y="509545"/>
                    <a:pt x="1214331" y="521040"/>
                  </a:cubicBezTo>
                  <a:cubicBezTo>
                    <a:pt x="1210476" y="522955"/>
                    <a:pt x="1206621" y="524871"/>
                    <a:pt x="1202766" y="524871"/>
                  </a:cubicBezTo>
                  <a:cubicBezTo>
                    <a:pt x="1200838" y="524871"/>
                    <a:pt x="1196983" y="524871"/>
                    <a:pt x="1195055" y="522955"/>
                  </a:cubicBezTo>
                  <a:lnTo>
                    <a:pt x="1193128" y="522955"/>
                  </a:lnTo>
                  <a:lnTo>
                    <a:pt x="1177707" y="532533"/>
                  </a:lnTo>
                  <a:cubicBezTo>
                    <a:pt x="1162286" y="517209"/>
                    <a:pt x="1144938" y="501883"/>
                    <a:pt x="1129517" y="486558"/>
                  </a:cubicBezTo>
                  <a:cubicBezTo>
                    <a:pt x="1058197" y="431006"/>
                    <a:pt x="969528" y="396526"/>
                    <a:pt x="878931" y="386948"/>
                  </a:cubicBezTo>
                  <a:lnTo>
                    <a:pt x="877003" y="371623"/>
                  </a:lnTo>
                  <a:lnTo>
                    <a:pt x="877003" y="373539"/>
                  </a:lnTo>
                  <a:cubicBezTo>
                    <a:pt x="871221" y="369708"/>
                    <a:pt x="869293" y="363961"/>
                    <a:pt x="867365" y="358214"/>
                  </a:cubicBezTo>
                  <a:cubicBezTo>
                    <a:pt x="867365" y="337143"/>
                    <a:pt x="867365" y="316071"/>
                    <a:pt x="871221" y="293084"/>
                  </a:cubicBezTo>
                  <a:lnTo>
                    <a:pt x="871221" y="291169"/>
                  </a:lnTo>
                  <a:cubicBezTo>
                    <a:pt x="871221" y="287338"/>
                    <a:pt x="873148" y="283506"/>
                    <a:pt x="873148" y="279675"/>
                  </a:cubicBezTo>
                  <a:cubicBezTo>
                    <a:pt x="875076" y="272013"/>
                    <a:pt x="875076" y="264351"/>
                    <a:pt x="877003" y="256688"/>
                  </a:cubicBezTo>
                  <a:lnTo>
                    <a:pt x="877003" y="245195"/>
                  </a:lnTo>
                  <a:cubicBezTo>
                    <a:pt x="878931" y="226039"/>
                    <a:pt x="863510" y="206883"/>
                    <a:pt x="844234" y="204967"/>
                  </a:cubicBezTo>
                  <a:close/>
                  <a:moveTo>
                    <a:pt x="840379" y="0"/>
                  </a:moveTo>
                  <a:cubicBezTo>
                    <a:pt x="855800" y="0"/>
                    <a:pt x="873148" y="1916"/>
                    <a:pt x="888569" y="9578"/>
                  </a:cubicBezTo>
                  <a:lnTo>
                    <a:pt x="1476483" y="289254"/>
                  </a:lnTo>
                  <a:cubicBezTo>
                    <a:pt x="1505397" y="304578"/>
                    <a:pt x="1528528" y="329481"/>
                    <a:pt x="1538166" y="360130"/>
                  </a:cubicBezTo>
                  <a:lnTo>
                    <a:pt x="1684663" y="986527"/>
                  </a:lnTo>
                  <a:cubicBezTo>
                    <a:pt x="1688518" y="1019092"/>
                    <a:pt x="1680808" y="1051657"/>
                    <a:pt x="1661532" y="1078475"/>
                  </a:cubicBezTo>
                  <a:lnTo>
                    <a:pt x="1254811" y="1578442"/>
                  </a:lnTo>
                  <a:cubicBezTo>
                    <a:pt x="1233607" y="1607176"/>
                    <a:pt x="1200838" y="1622501"/>
                    <a:pt x="1166142" y="1618669"/>
                  </a:cubicBezTo>
                  <a:lnTo>
                    <a:pt x="518472" y="1618669"/>
                  </a:lnTo>
                  <a:cubicBezTo>
                    <a:pt x="485703" y="1616754"/>
                    <a:pt x="452934" y="1601429"/>
                    <a:pt x="429803" y="1578442"/>
                  </a:cubicBezTo>
                  <a:lnTo>
                    <a:pt x="23081" y="1078475"/>
                  </a:lnTo>
                  <a:cubicBezTo>
                    <a:pt x="3805" y="1051657"/>
                    <a:pt x="-3905" y="1019092"/>
                    <a:pt x="1878" y="986527"/>
                  </a:cubicBezTo>
                  <a:lnTo>
                    <a:pt x="146447" y="356299"/>
                  </a:lnTo>
                  <a:cubicBezTo>
                    <a:pt x="154157" y="323734"/>
                    <a:pt x="175361" y="298831"/>
                    <a:pt x="204275" y="285422"/>
                  </a:cubicBezTo>
                  <a:lnTo>
                    <a:pt x="792189" y="3832"/>
                  </a:lnTo>
                  <a:cubicBezTo>
                    <a:pt x="807610" y="0"/>
                    <a:pt x="824958" y="0"/>
                    <a:pt x="840379" y="0"/>
                  </a:cubicBezTo>
                  <a:close/>
                </a:path>
              </a:pathLst>
            </a:custGeom>
            <a:grpFill/>
            <a:ln w="192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668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352" dirty="0">
                <a:solidFill>
                  <a:srgbClr val="1A1A1A"/>
                </a:solidFill>
                <a:latin typeface="Segoe UI"/>
                <a:ea typeface="+mn-ea"/>
              </a:endParaRPr>
            </a:p>
          </p:txBody>
        </p:sp>
        <p:sp>
          <p:nvSpPr>
            <p:cNvPr id="70" name="Freeform: Shape 8">
              <a:extLst>
                <a:ext uri="{FF2B5EF4-FFF2-40B4-BE49-F238E27FC236}">
                  <a16:creationId xmlns:a16="http://schemas.microsoft.com/office/drawing/2014/main" id="{8B61C45F-3084-4335-96B9-C6649CC833AF}"/>
                </a:ext>
              </a:extLst>
            </p:cNvPr>
            <p:cNvSpPr/>
            <p:nvPr/>
          </p:nvSpPr>
          <p:spPr>
            <a:xfrm>
              <a:off x="3997852" y="8000437"/>
              <a:ext cx="7479045" cy="1149350"/>
            </a:xfrm>
            <a:custGeom>
              <a:avLst/>
              <a:gdLst>
                <a:gd name="connsiteX0" fmla="*/ 7155553 w 7479045"/>
                <a:gd name="connsiteY0" fmla="*/ 958132 h 1149350"/>
                <a:gd name="connsiteX1" fmla="*/ 7236512 w 7479045"/>
                <a:gd name="connsiteY1" fmla="*/ 946639 h 1149350"/>
                <a:gd name="connsiteX2" fmla="*/ 7259643 w 7479045"/>
                <a:gd name="connsiteY2" fmla="*/ 904496 h 1149350"/>
                <a:gd name="connsiteX3" fmla="*/ 7228802 w 7479045"/>
                <a:gd name="connsiteY3" fmla="*/ 862353 h 1149350"/>
                <a:gd name="connsiteX4" fmla="*/ 7134350 w 7479045"/>
                <a:gd name="connsiteY4" fmla="*/ 820210 h 1149350"/>
                <a:gd name="connsiteX5" fmla="*/ 7045681 w 7479045"/>
                <a:gd name="connsiteY5" fmla="*/ 781899 h 1149350"/>
                <a:gd name="connsiteX6" fmla="*/ 6978215 w 7479045"/>
                <a:gd name="connsiteY6" fmla="*/ 735925 h 1149350"/>
                <a:gd name="connsiteX7" fmla="*/ 6935808 w 7479045"/>
                <a:gd name="connsiteY7" fmla="*/ 670795 h 1149350"/>
                <a:gd name="connsiteX8" fmla="*/ 6920388 w 7479045"/>
                <a:gd name="connsiteY8" fmla="*/ 580762 h 1149350"/>
                <a:gd name="connsiteX9" fmla="*/ 6997491 w 7479045"/>
                <a:gd name="connsiteY9" fmla="*/ 417938 h 1149350"/>
                <a:gd name="connsiteX10" fmla="*/ 7207598 w 7479045"/>
                <a:gd name="connsiteY10" fmla="*/ 358555 h 1149350"/>
                <a:gd name="connsiteX11" fmla="*/ 7336746 w 7479045"/>
                <a:gd name="connsiteY11" fmla="*/ 371964 h 1149350"/>
                <a:gd name="connsiteX12" fmla="*/ 7435054 w 7479045"/>
                <a:gd name="connsiteY12" fmla="*/ 396866 h 1149350"/>
                <a:gd name="connsiteX13" fmla="*/ 7398429 w 7479045"/>
                <a:gd name="connsiteY13" fmla="*/ 559691 h 1149350"/>
                <a:gd name="connsiteX14" fmla="*/ 7319398 w 7479045"/>
                <a:gd name="connsiteY14" fmla="*/ 536704 h 1149350"/>
                <a:gd name="connsiteX15" fmla="*/ 7224946 w 7479045"/>
                <a:gd name="connsiteY15" fmla="*/ 527126 h 1149350"/>
                <a:gd name="connsiteX16" fmla="*/ 7126639 w 7479045"/>
                <a:gd name="connsiteY16" fmla="*/ 580762 h 1149350"/>
                <a:gd name="connsiteX17" fmla="*/ 7130495 w 7479045"/>
                <a:gd name="connsiteY17" fmla="*/ 603749 h 1149350"/>
                <a:gd name="connsiteX18" fmla="*/ 7147843 w 7479045"/>
                <a:gd name="connsiteY18" fmla="*/ 622905 h 1149350"/>
                <a:gd name="connsiteX19" fmla="*/ 7180612 w 7479045"/>
                <a:gd name="connsiteY19" fmla="*/ 642061 h 1149350"/>
                <a:gd name="connsiteX20" fmla="*/ 7236512 w 7479045"/>
                <a:gd name="connsiteY20" fmla="*/ 665048 h 1149350"/>
                <a:gd name="connsiteX21" fmla="*/ 7348312 w 7479045"/>
                <a:gd name="connsiteY21" fmla="*/ 714853 h 1149350"/>
                <a:gd name="connsiteX22" fmla="*/ 7417705 w 7479045"/>
                <a:gd name="connsiteY22" fmla="*/ 768490 h 1149350"/>
                <a:gd name="connsiteX23" fmla="*/ 7454329 w 7479045"/>
                <a:gd name="connsiteY23" fmla="*/ 831704 h 1149350"/>
                <a:gd name="connsiteX24" fmla="*/ 7465895 w 7479045"/>
                <a:gd name="connsiteY24" fmla="*/ 912158 h 1149350"/>
                <a:gd name="connsiteX25" fmla="*/ 7383009 w 7479045"/>
                <a:gd name="connsiteY25" fmla="*/ 1076899 h 1149350"/>
                <a:gd name="connsiteX26" fmla="*/ 7151698 w 7479045"/>
                <a:gd name="connsiteY26" fmla="*/ 1132451 h 1149350"/>
                <a:gd name="connsiteX27" fmla="*/ 6987853 w 7479045"/>
                <a:gd name="connsiteY27" fmla="*/ 1115210 h 1149350"/>
                <a:gd name="connsiteX28" fmla="*/ 6899184 w 7479045"/>
                <a:gd name="connsiteY28" fmla="*/ 1088392 h 1149350"/>
                <a:gd name="connsiteX29" fmla="*/ 6933880 w 7479045"/>
                <a:gd name="connsiteY29" fmla="*/ 919821 h 1149350"/>
                <a:gd name="connsiteX30" fmla="*/ 7041826 w 7479045"/>
                <a:gd name="connsiteY30" fmla="*/ 952386 h 1149350"/>
                <a:gd name="connsiteX31" fmla="*/ 7155553 w 7479045"/>
                <a:gd name="connsiteY31" fmla="*/ 958132 h 1149350"/>
                <a:gd name="connsiteX32" fmla="*/ 6093452 w 7479045"/>
                <a:gd name="connsiteY32" fmla="*/ 747418 h 1149350"/>
                <a:gd name="connsiteX33" fmla="*/ 6122365 w 7479045"/>
                <a:gd name="connsiteY33" fmla="*/ 578847 h 1149350"/>
                <a:gd name="connsiteX34" fmla="*/ 6201397 w 7479045"/>
                <a:gd name="connsiteY34" fmla="*/ 456250 h 1149350"/>
                <a:gd name="connsiteX35" fmla="*/ 6313197 w 7479045"/>
                <a:gd name="connsiteY35" fmla="*/ 383457 h 1149350"/>
                <a:gd name="connsiteX36" fmla="*/ 6444273 w 7479045"/>
                <a:gd name="connsiteY36" fmla="*/ 358555 h 1149350"/>
                <a:gd name="connsiteX37" fmla="*/ 6691004 w 7479045"/>
                <a:gd name="connsiteY37" fmla="*/ 454334 h 1149350"/>
                <a:gd name="connsiteX38" fmla="*/ 6781601 w 7479045"/>
                <a:gd name="connsiteY38" fmla="*/ 734009 h 1149350"/>
                <a:gd name="connsiteX39" fmla="*/ 6779673 w 7479045"/>
                <a:gd name="connsiteY39" fmla="*/ 774236 h 1149350"/>
                <a:gd name="connsiteX40" fmla="*/ 6777746 w 7479045"/>
                <a:gd name="connsiteY40" fmla="*/ 812548 h 1149350"/>
                <a:gd name="connsiteX41" fmla="*/ 6307414 w 7479045"/>
                <a:gd name="connsiteY41" fmla="*/ 812548 h 1149350"/>
                <a:gd name="connsiteX42" fmla="*/ 6367169 w 7479045"/>
                <a:gd name="connsiteY42" fmla="*/ 914074 h 1149350"/>
                <a:gd name="connsiteX43" fmla="*/ 6509811 w 7479045"/>
                <a:gd name="connsiteY43" fmla="*/ 952386 h 1149350"/>
                <a:gd name="connsiteX44" fmla="*/ 6621611 w 7479045"/>
                <a:gd name="connsiteY44" fmla="*/ 942808 h 1149350"/>
                <a:gd name="connsiteX45" fmla="*/ 6712208 w 7479045"/>
                <a:gd name="connsiteY45" fmla="*/ 914074 h 1149350"/>
                <a:gd name="connsiteX46" fmla="*/ 6741122 w 7479045"/>
                <a:gd name="connsiteY46" fmla="*/ 1082645 h 1149350"/>
                <a:gd name="connsiteX47" fmla="*/ 6696787 w 7479045"/>
                <a:gd name="connsiteY47" fmla="*/ 1099886 h 1149350"/>
                <a:gd name="connsiteX48" fmla="*/ 6633176 w 7479045"/>
                <a:gd name="connsiteY48" fmla="*/ 1113295 h 1149350"/>
                <a:gd name="connsiteX49" fmla="*/ 6559928 w 7479045"/>
                <a:gd name="connsiteY49" fmla="*/ 1124788 h 1149350"/>
                <a:gd name="connsiteX50" fmla="*/ 6480897 w 7479045"/>
                <a:gd name="connsiteY50" fmla="*/ 1128619 h 1149350"/>
                <a:gd name="connsiteX51" fmla="*/ 6307414 w 7479045"/>
                <a:gd name="connsiteY51" fmla="*/ 1099886 h 1149350"/>
                <a:gd name="connsiteX52" fmla="*/ 6185976 w 7479045"/>
                <a:gd name="connsiteY52" fmla="*/ 1021347 h 1149350"/>
                <a:gd name="connsiteX53" fmla="*/ 6114655 w 7479045"/>
                <a:gd name="connsiteY53" fmla="*/ 900665 h 1149350"/>
                <a:gd name="connsiteX54" fmla="*/ 6093452 w 7479045"/>
                <a:gd name="connsiteY54" fmla="*/ 747418 h 1149350"/>
                <a:gd name="connsiteX55" fmla="*/ 6581132 w 7479045"/>
                <a:gd name="connsiteY55" fmla="*/ 668879 h 1149350"/>
                <a:gd name="connsiteX56" fmla="*/ 6571494 w 7479045"/>
                <a:gd name="connsiteY56" fmla="*/ 617159 h 1149350"/>
                <a:gd name="connsiteX57" fmla="*/ 6548363 w 7479045"/>
                <a:gd name="connsiteY57" fmla="*/ 573100 h 1149350"/>
                <a:gd name="connsiteX58" fmla="*/ 6507883 w 7479045"/>
                <a:gd name="connsiteY58" fmla="*/ 540535 h 1149350"/>
                <a:gd name="connsiteX59" fmla="*/ 6448128 w 7479045"/>
                <a:gd name="connsiteY59" fmla="*/ 527126 h 1149350"/>
                <a:gd name="connsiteX60" fmla="*/ 6388373 w 7479045"/>
                <a:gd name="connsiteY60" fmla="*/ 540535 h 1149350"/>
                <a:gd name="connsiteX61" fmla="*/ 6345966 w 7479045"/>
                <a:gd name="connsiteY61" fmla="*/ 571185 h 1149350"/>
                <a:gd name="connsiteX62" fmla="*/ 6318980 w 7479045"/>
                <a:gd name="connsiteY62" fmla="*/ 617159 h 1149350"/>
                <a:gd name="connsiteX63" fmla="*/ 6307414 w 7479045"/>
                <a:gd name="connsiteY63" fmla="*/ 668879 h 1149350"/>
                <a:gd name="connsiteX64" fmla="*/ 6581132 w 7479045"/>
                <a:gd name="connsiteY64" fmla="*/ 668879 h 1149350"/>
                <a:gd name="connsiteX65" fmla="*/ 5528668 w 7479045"/>
                <a:gd name="connsiteY65" fmla="*/ 193815 h 1149350"/>
                <a:gd name="connsiteX66" fmla="*/ 5736848 w 7479045"/>
                <a:gd name="connsiteY66" fmla="*/ 161250 h 1149350"/>
                <a:gd name="connsiteX67" fmla="*/ 5736848 w 7479045"/>
                <a:gd name="connsiteY67" fmla="*/ 375795 h 1149350"/>
                <a:gd name="connsiteX68" fmla="*/ 5987434 w 7479045"/>
                <a:gd name="connsiteY68" fmla="*/ 375795 h 1149350"/>
                <a:gd name="connsiteX69" fmla="*/ 5987434 w 7479045"/>
                <a:gd name="connsiteY69" fmla="*/ 548198 h 1149350"/>
                <a:gd name="connsiteX70" fmla="*/ 5736848 w 7479045"/>
                <a:gd name="connsiteY70" fmla="*/ 548198 h 1149350"/>
                <a:gd name="connsiteX71" fmla="*/ 5736848 w 7479045"/>
                <a:gd name="connsiteY71" fmla="*/ 804886 h 1149350"/>
                <a:gd name="connsiteX72" fmla="*/ 5759979 w 7479045"/>
                <a:gd name="connsiteY72" fmla="*/ 908327 h 1149350"/>
                <a:gd name="connsiteX73" fmla="*/ 5854431 w 7479045"/>
                <a:gd name="connsiteY73" fmla="*/ 946639 h 1149350"/>
                <a:gd name="connsiteX74" fmla="*/ 5921896 w 7479045"/>
                <a:gd name="connsiteY74" fmla="*/ 940892 h 1149350"/>
                <a:gd name="connsiteX75" fmla="*/ 5987434 w 7479045"/>
                <a:gd name="connsiteY75" fmla="*/ 923652 h 1149350"/>
                <a:gd name="connsiteX76" fmla="*/ 6016348 w 7479045"/>
                <a:gd name="connsiteY76" fmla="*/ 1084561 h 1149350"/>
                <a:gd name="connsiteX77" fmla="*/ 5931534 w 7479045"/>
                <a:gd name="connsiteY77" fmla="*/ 1111379 h 1149350"/>
                <a:gd name="connsiteX78" fmla="*/ 5817807 w 7479045"/>
                <a:gd name="connsiteY78" fmla="*/ 1122873 h 1149350"/>
                <a:gd name="connsiteX79" fmla="*/ 5677093 w 7479045"/>
                <a:gd name="connsiteY79" fmla="*/ 1099886 h 1149350"/>
                <a:gd name="connsiteX80" fmla="*/ 5588424 w 7479045"/>
                <a:gd name="connsiteY80" fmla="*/ 1036671 h 1149350"/>
                <a:gd name="connsiteX81" fmla="*/ 5540234 w 7479045"/>
                <a:gd name="connsiteY81" fmla="*/ 937061 h 1149350"/>
                <a:gd name="connsiteX82" fmla="*/ 5528668 w 7479045"/>
                <a:gd name="connsiteY82" fmla="*/ 808717 h 1149350"/>
                <a:gd name="connsiteX83" fmla="*/ 5528668 w 7479045"/>
                <a:gd name="connsiteY83" fmla="*/ 193815 h 1149350"/>
                <a:gd name="connsiteX84" fmla="*/ 4686312 w 7479045"/>
                <a:gd name="connsiteY84" fmla="*/ 747418 h 1149350"/>
                <a:gd name="connsiteX85" fmla="*/ 4715225 w 7479045"/>
                <a:gd name="connsiteY85" fmla="*/ 578847 h 1149350"/>
                <a:gd name="connsiteX86" fmla="*/ 4794257 w 7479045"/>
                <a:gd name="connsiteY86" fmla="*/ 456250 h 1149350"/>
                <a:gd name="connsiteX87" fmla="*/ 4906057 w 7479045"/>
                <a:gd name="connsiteY87" fmla="*/ 383457 h 1149350"/>
                <a:gd name="connsiteX88" fmla="*/ 5037133 w 7479045"/>
                <a:gd name="connsiteY88" fmla="*/ 358555 h 1149350"/>
                <a:gd name="connsiteX89" fmla="*/ 5283864 w 7479045"/>
                <a:gd name="connsiteY89" fmla="*/ 454334 h 1149350"/>
                <a:gd name="connsiteX90" fmla="*/ 5374461 w 7479045"/>
                <a:gd name="connsiteY90" fmla="*/ 734009 h 1149350"/>
                <a:gd name="connsiteX91" fmla="*/ 5372533 w 7479045"/>
                <a:gd name="connsiteY91" fmla="*/ 774236 h 1149350"/>
                <a:gd name="connsiteX92" fmla="*/ 5370606 w 7479045"/>
                <a:gd name="connsiteY92" fmla="*/ 812548 h 1149350"/>
                <a:gd name="connsiteX93" fmla="*/ 4898346 w 7479045"/>
                <a:gd name="connsiteY93" fmla="*/ 812548 h 1149350"/>
                <a:gd name="connsiteX94" fmla="*/ 4958102 w 7479045"/>
                <a:gd name="connsiteY94" fmla="*/ 914074 h 1149350"/>
                <a:gd name="connsiteX95" fmla="*/ 5100743 w 7479045"/>
                <a:gd name="connsiteY95" fmla="*/ 952386 h 1149350"/>
                <a:gd name="connsiteX96" fmla="*/ 5212544 w 7479045"/>
                <a:gd name="connsiteY96" fmla="*/ 942808 h 1149350"/>
                <a:gd name="connsiteX97" fmla="*/ 5305068 w 7479045"/>
                <a:gd name="connsiteY97" fmla="*/ 914074 h 1149350"/>
                <a:gd name="connsiteX98" fmla="*/ 5333982 w 7479045"/>
                <a:gd name="connsiteY98" fmla="*/ 1082645 h 1149350"/>
                <a:gd name="connsiteX99" fmla="*/ 5289647 w 7479045"/>
                <a:gd name="connsiteY99" fmla="*/ 1099886 h 1149350"/>
                <a:gd name="connsiteX100" fmla="*/ 5226037 w 7479045"/>
                <a:gd name="connsiteY100" fmla="*/ 1113295 h 1149350"/>
                <a:gd name="connsiteX101" fmla="*/ 5152788 w 7479045"/>
                <a:gd name="connsiteY101" fmla="*/ 1124788 h 1149350"/>
                <a:gd name="connsiteX102" fmla="*/ 5073757 w 7479045"/>
                <a:gd name="connsiteY102" fmla="*/ 1128619 h 1149350"/>
                <a:gd name="connsiteX103" fmla="*/ 4900274 w 7479045"/>
                <a:gd name="connsiteY103" fmla="*/ 1099886 h 1149350"/>
                <a:gd name="connsiteX104" fmla="*/ 4778836 w 7479045"/>
                <a:gd name="connsiteY104" fmla="*/ 1021347 h 1149350"/>
                <a:gd name="connsiteX105" fmla="*/ 4707515 w 7479045"/>
                <a:gd name="connsiteY105" fmla="*/ 900665 h 1149350"/>
                <a:gd name="connsiteX106" fmla="*/ 4686312 w 7479045"/>
                <a:gd name="connsiteY106" fmla="*/ 747418 h 1149350"/>
                <a:gd name="connsiteX107" fmla="*/ 5173992 w 7479045"/>
                <a:gd name="connsiteY107" fmla="*/ 668879 h 1149350"/>
                <a:gd name="connsiteX108" fmla="*/ 5164354 w 7479045"/>
                <a:gd name="connsiteY108" fmla="*/ 617159 h 1149350"/>
                <a:gd name="connsiteX109" fmla="*/ 5141223 w 7479045"/>
                <a:gd name="connsiteY109" fmla="*/ 573100 h 1149350"/>
                <a:gd name="connsiteX110" fmla="*/ 5100743 w 7479045"/>
                <a:gd name="connsiteY110" fmla="*/ 540535 h 1149350"/>
                <a:gd name="connsiteX111" fmla="*/ 5040988 w 7479045"/>
                <a:gd name="connsiteY111" fmla="*/ 527126 h 1149350"/>
                <a:gd name="connsiteX112" fmla="*/ 4981233 w 7479045"/>
                <a:gd name="connsiteY112" fmla="*/ 540535 h 1149350"/>
                <a:gd name="connsiteX113" fmla="*/ 4940754 w 7479045"/>
                <a:gd name="connsiteY113" fmla="*/ 571185 h 1149350"/>
                <a:gd name="connsiteX114" fmla="*/ 4913767 w 7479045"/>
                <a:gd name="connsiteY114" fmla="*/ 617159 h 1149350"/>
                <a:gd name="connsiteX115" fmla="*/ 4902202 w 7479045"/>
                <a:gd name="connsiteY115" fmla="*/ 668879 h 1149350"/>
                <a:gd name="connsiteX116" fmla="*/ 5173992 w 7479045"/>
                <a:gd name="connsiteY116" fmla="*/ 668879 h 1149350"/>
                <a:gd name="connsiteX117" fmla="*/ 3896000 w 7479045"/>
                <a:gd name="connsiteY117" fmla="*/ 400698 h 1149350"/>
                <a:gd name="connsiteX118" fmla="*/ 4032859 w 7479045"/>
                <a:gd name="connsiteY118" fmla="*/ 371964 h 1149350"/>
                <a:gd name="connsiteX119" fmla="*/ 4208270 w 7479045"/>
                <a:gd name="connsiteY119" fmla="*/ 358555 h 1149350"/>
                <a:gd name="connsiteX120" fmla="*/ 4362477 w 7479045"/>
                <a:gd name="connsiteY120" fmla="*/ 383457 h 1149350"/>
                <a:gd name="connsiteX121" fmla="*/ 4460784 w 7479045"/>
                <a:gd name="connsiteY121" fmla="*/ 450503 h 1149350"/>
                <a:gd name="connsiteX122" fmla="*/ 4512829 w 7479045"/>
                <a:gd name="connsiteY122" fmla="*/ 555860 h 1149350"/>
                <a:gd name="connsiteX123" fmla="*/ 4528250 w 7479045"/>
                <a:gd name="connsiteY123" fmla="*/ 691866 h 1149350"/>
                <a:gd name="connsiteX124" fmla="*/ 4528250 w 7479045"/>
                <a:gd name="connsiteY124" fmla="*/ 1103717 h 1149350"/>
                <a:gd name="connsiteX125" fmla="*/ 4321997 w 7479045"/>
                <a:gd name="connsiteY125" fmla="*/ 1103717 h 1149350"/>
                <a:gd name="connsiteX126" fmla="*/ 4321997 w 7479045"/>
                <a:gd name="connsiteY126" fmla="*/ 718684 h 1149350"/>
                <a:gd name="connsiteX127" fmla="*/ 4295011 w 7479045"/>
                <a:gd name="connsiteY127" fmla="*/ 576931 h 1149350"/>
                <a:gd name="connsiteX128" fmla="*/ 4196704 w 7479045"/>
                <a:gd name="connsiteY128" fmla="*/ 534789 h 1149350"/>
                <a:gd name="connsiteX129" fmla="*/ 4148514 w 7479045"/>
                <a:gd name="connsiteY129" fmla="*/ 536704 h 1149350"/>
                <a:gd name="connsiteX130" fmla="*/ 4104180 w 7479045"/>
                <a:gd name="connsiteY130" fmla="*/ 540535 h 1149350"/>
                <a:gd name="connsiteX131" fmla="*/ 4104180 w 7479045"/>
                <a:gd name="connsiteY131" fmla="*/ 1103717 h 1149350"/>
                <a:gd name="connsiteX132" fmla="*/ 3896000 w 7479045"/>
                <a:gd name="connsiteY132" fmla="*/ 1103717 h 1149350"/>
                <a:gd name="connsiteX133" fmla="*/ 3896000 w 7479045"/>
                <a:gd name="connsiteY133" fmla="*/ 400698 h 1149350"/>
                <a:gd name="connsiteX134" fmla="*/ 3749504 w 7479045"/>
                <a:gd name="connsiteY134" fmla="*/ 559691 h 1149350"/>
                <a:gd name="connsiteX135" fmla="*/ 3683965 w 7479045"/>
                <a:gd name="connsiteY135" fmla="*/ 546282 h 1149350"/>
                <a:gd name="connsiteX136" fmla="*/ 3603007 w 7479045"/>
                <a:gd name="connsiteY136" fmla="*/ 538620 h 1149350"/>
                <a:gd name="connsiteX137" fmla="*/ 3554817 w 7479045"/>
                <a:gd name="connsiteY137" fmla="*/ 542451 h 1149350"/>
                <a:gd name="connsiteX138" fmla="*/ 3514338 w 7479045"/>
                <a:gd name="connsiteY138" fmla="*/ 550113 h 1149350"/>
                <a:gd name="connsiteX139" fmla="*/ 3514338 w 7479045"/>
                <a:gd name="connsiteY139" fmla="*/ 1107548 h 1149350"/>
                <a:gd name="connsiteX140" fmla="*/ 3306158 w 7479045"/>
                <a:gd name="connsiteY140" fmla="*/ 1107548 h 1149350"/>
                <a:gd name="connsiteX141" fmla="*/ 3306158 w 7479045"/>
                <a:gd name="connsiteY141" fmla="*/ 414107 h 1149350"/>
                <a:gd name="connsiteX142" fmla="*/ 3437234 w 7479045"/>
                <a:gd name="connsiteY142" fmla="*/ 377711 h 1149350"/>
                <a:gd name="connsiteX143" fmla="*/ 3606862 w 7479045"/>
                <a:gd name="connsiteY143" fmla="*/ 360470 h 1149350"/>
                <a:gd name="connsiteX144" fmla="*/ 3647341 w 7479045"/>
                <a:gd name="connsiteY144" fmla="*/ 362386 h 1149350"/>
                <a:gd name="connsiteX145" fmla="*/ 3695531 w 7479045"/>
                <a:gd name="connsiteY145" fmla="*/ 368133 h 1149350"/>
                <a:gd name="connsiteX146" fmla="*/ 3743721 w 7479045"/>
                <a:gd name="connsiteY146" fmla="*/ 375795 h 1149350"/>
                <a:gd name="connsiteX147" fmla="*/ 3784200 w 7479045"/>
                <a:gd name="connsiteY147" fmla="*/ 387289 h 1149350"/>
                <a:gd name="connsiteX148" fmla="*/ 3749504 w 7479045"/>
                <a:gd name="connsiteY148" fmla="*/ 559691 h 1149350"/>
                <a:gd name="connsiteX149" fmla="*/ 2456091 w 7479045"/>
                <a:gd name="connsiteY149" fmla="*/ 747418 h 1149350"/>
                <a:gd name="connsiteX150" fmla="*/ 2485005 w 7479045"/>
                <a:gd name="connsiteY150" fmla="*/ 578847 h 1149350"/>
                <a:gd name="connsiteX151" fmla="*/ 2564036 w 7479045"/>
                <a:gd name="connsiteY151" fmla="*/ 456250 h 1149350"/>
                <a:gd name="connsiteX152" fmla="*/ 2675836 w 7479045"/>
                <a:gd name="connsiteY152" fmla="*/ 383457 h 1149350"/>
                <a:gd name="connsiteX153" fmla="*/ 2806912 w 7479045"/>
                <a:gd name="connsiteY153" fmla="*/ 358555 h 1149350"/>
                <a:gd name="connsiteX154" fmla="*/ 3053644 w 7479045"/>
                <a:gd name="connsiteY154" fmla="*/ 454334 h 1149350"/>
                <a:gd name="connsiteX155" fmla="*/ 3144240 w 7479045"/>
                <a:gd name="connsiteY155" fmla="*/ 732094 h 1149350"/>
                <a:gd name="connsiteX156" fmla="*/ 3142313 w 7479045"/>
                <a:gd name="connsiteY156" fmla="*/ 772321 h 1149350"/>
                <a:gd name="connsiteX157" fmla="*/ 3140386 w 7479045"/>
                <a:gd name="connsiteY157" fmla="*/ 810632 h 1149350"/>
                <a:gd name="connsiteX158" fmla="*/ 2668126 w 7479045"/>
                <a:gd name="connsiteY158" fmla="*/ 810632 h 1149350"/>
                <a:gd name="connsiteX159" fmla="*/ 2727881 w 7479045"/>
                <a:gd name="connsiteY159" fmla="*/ 912158 h 1149350"/>
                <a:gd name="connsiteX160" fmla="*/ 2870523 w 7479045"/>
                <a:gd name="connsiteY160" fmla="*/ 950470 h 1149350"/>
                <a:gd name="connsiteX161" fmla="*/ 2982323 w 7479045"/>
                <a:gd name="connsiteY161" fmla="*/ 940892 h 1149350"/>
                <a:gd name="connsiteX162" fmla="*/ 3072920 w 7479045"/>
                <a:gd name="connsiteY162" fmla="*/ 914074 h 1149350"/>
                <a:gd name="connsiteX163" fmla="*/ 3101834 w 7479045"/>
                <a:gd name="connsiteY163" fmla="*/ 1082645 h 1149350"/>
                <a:gd name="connsiteX164" fmla="*/ 3057499 w 7479045"/>
                <a:gd name="connsiteY164" fmla="*/ 1099886 h 1149350"/>
                <a:gd name="connsiteX165" fmla="*/ 2993889 w 7479045"/>
                <a:gd name="connsiteY165" fmla="*/ 1113295 h 1149350"/>
                <a:gd name="connsiteX166" fmla="*/ 2920641 w 7479045"/>
                <a:gd name="connsiteY166" fmla="*/ 1124788 h 1149350"/>
                <a:gd name="connsiteX167" fmla="*/ 2841609 w 7479045"/>
                <a:gd name="connsiteY167" fmla="*/ 1128619 h 1149350"/>
                <a:gd name="connsiteX168" fmla="*/ 2668126 w 7479045"/>
                <a:gd name="connsiteY168" fmla="*/ 1099886 h 1149350"/>
                <a:gd name="connsiteX169" fmla="*/ 2546688 w 7479045"/>
                <a:gd name="connsiteY169" fmla="*/ 1021347 h 1149350"/>
                <a:gd name="connsiteX170" fmla="*/ 2475367 w 7479045"/>
                <a:gd name="connsiteY170" fmla="*/ 900665 h 1149350"/>
                <a:gd name="connsiteX171" fmla="*/ 2456091 w 7479045"/>
                <a:gd name="connsiteY171" fmla="*/ 747418 h 1149350"/>
                <a:gd name="connsiteX172" fmla="*/ 2945699 w 7479045"/>
                <a:gd name="connsiteY172" fmla="*/ 668879 h 1149350"/>
                <a:gd name="connsiteX173" fmla="*/ 2936061 w 7479045"/>
                <a:gd name="connsiteY173" fmla="*/ 617159 h 1149350"/>
                <a:gd name="connsiteX174" fmla="*/ 2912930 w 7479045"/>
                <a:gd name="connsiteY174" fmla="*/ 573100 h 1149350"/>
                <a:gd name="connsiteX175" fmla="*/ 2872451 w 7479045"/>
                <a:gd name="connsiteY175" fmla="*/ 540535 h 1149350"/>
                <a:gd name="connsiteX176" fmla="*/ 2812695 w 7479045"/>
                <a:gd name="connsiteY176" fmla="*/ 527126 h 1149350"/>
                <a:gd name="connsiteX177" fmla="*/ 2752940 w 7479045"/>
                <a:gd name="connsiteY177" fmla="*/ 540535 h 1149350"/>
                <a:gd name="connsiteX178" fmla="*/ 2710533 w 7479045"/>
                <a:gd name="connsiteY178" fmla="*/ 571185 h 1149350"/>
                <a:gd name="connsiteX179" fmla="*/ 2683547 w 7479045"/>
                <a:gd name="connsiteY179" fmla="*/ 617159 h 1149350"/>
                <a:gd name="connsiteX180" fmla="*/ 2671981 w 7479045"/>
                <a:gd name="connsiteY180" fmla="*/ 668879 h 1149350"/>
                <a:gd name="connsiteX181" fmla="*/ 2945699 w 7479045"/>
                <a:gd name="connsiteY181" fmla="*/ 668879 h 1149350"/>
                <a:gd name="connsiteX182" fmla="*/ 2118763 w 7479045"/>
                <a:gd name="connsiteY182" fmla="*/ 735925 h 1149350"/>
                <a:gd name="connsiteX183" fmla="*/ 1970339 w 7479045"/>
                <a:gd name="connsiteY183" fmla="*/ 536704 h 1149350"/>
                <a:gd name="connsiteX184" fmla="*/ 1906728 w 7479045"/>
                <a:gd name="connsiteY184" fmla="*/ 544366 h 1149350"/>
                <a:gd name="connsiteX185" fmla="*/ 1856611 w 7479045"/>
                <a:gd name="connsiteY185" fmla="*/ 565438 h 1149350"/>
                <a:gd name="connsiteX186" fmla="*/ 1856611 w 7479045"/>
                <a:gd name="connsiteY186" fmla="*/ 940892 h 1149350"/>
                <a:gd name="connsiteX187" fmla="*/ 1895163 w 7479045"/>
                <a:gd name="connsiteY187" fmla="*/ 946639 h 1149350"/>
                <a:gd name="connsiteX188" fmla="*/ 1947208 w 7479045"/>
                <a:gd name="connsiteY188" fmla="*/ 948554 h 1149350"/>
                <a:gd name="connsiteX189" fmla="*/ 2076356 w 7479045"/>
                <a:gd name="connsiteY189" fmla="*/ 891087 h 1149350"/>
                <a:gd name="connsiteX190" fmla="*/ 2118763 w 7479045"/>
                <a:gd name="connsiteY190" fmla="*/ 735925 h 1149350"/>
                <a:gd name="connsiteX191" fmla="*/ 2330798 w 7479045"/>
                <a:gd name="connsiteY191" fmla="*/ 743587 h 1149350"/>
                <a:gd name="connsiteX192" fmla="*/ 2303812 w 7479045"/>
                <a:gd name="connsiteY192" fmla="*/ 902580 h 1149350"/>
                <a:gd name="connsiteX193" fmla="*/ 2230563 w 7479045"/>
                <a:gd name="connsiteY193" fmla="*/ 1023262 h 1149350"/>
                <a:gd name="connsiteX194" fmla="*/ 2111053 w 7479045"/>
                <a:gd name="connsiteY194" fmla="*/ 1101801 h 1149350"/>
                <a:gd name="connsiteX195" fmla="*/ 1949135 w 7479045"/>
                <a:gd name="connsiteY195" fmla="*/ 1128619 h 1149350"/>
                <a:gd name="connsiteX196" fmla="*/ 1870104 w 7479045"/>
                <a:gd name="connsiteY196" fmla="*/ 1124788 h 1149350"/>
                <a:gd name="connsiteX197" fmla="*/ 1789146 w 7479045"/>
                <a:gd name="connsiteY197" fmla="*/ 1117126 h 1149350"/>
                <a:gd name="connsiteX198" fmla="*/ 1713969 w 7479045"/>
                <a:gd name="connsiteY198" fmla="*/ 1103717 h 1149350"/>
                <a:gd name="connsiteX199" fmla="*/ 1650359 w 7479045"/>
                <a:gd name="connsiteY199" fmla="*/ 1086476 h 1149350"/>
                <a:gd name="connsiteX200" fmla="*/ 1650359 w 7479045"/>
                <a:gd name="connsiteY200" fmla="*/ 61639 h 1149350"/>
                <a:gd name="connsiteX201" fmla="*/ 1858539 w 7479045"/>
                <a:gd name="connsiteY201" fmla="*/ 29074 h 1149350"/>
                <a:gd name="connsiteX202" fmla="*/ 1858539 w 7479045"/>
                <a:gd name="connsiteY202" fmla="*/ 393035 h 1149350"/>
                <a:gd name="connsiteX203" fmla="*/ 1931787 w 7479045"/>
                <a:gd name="connsiteY203" fmla="*/ 370048 h 1149350"/>
                <a:gd name="connsiteX204" fmla="*/ 2012746 w 7479045"/>
                <a:gd name="connsiteY204" fmla="*/ 362386 h 1149350"/>
                <a:gd name="connsiteX205" fmla="*/ 2151532 w 7479045"/>
                <a:gd name="connsiteY205" fmla="*/ 391120 h 1149350"/>
                <a:gd name="connsiteX206" fmla="*/ 2251767 w 7479045"/>
                <a:gd name="connsiteY206" fmla="*/ 467743 h 1149350"/>
                <a:gd name="connsiteX207" fmla="*/ 2313450 w 7479045"/>
                <a:gd name="connsiteY207" fmla="*/ 588425 h 1149350"/>
                <a:gd name="connsiteX208" fmla="*/ 2330798 w 7479045"/>
                <a:gd name="connsiteY208" fmla="*/ 743587 h 1149350"/>
                <a:gd name="connsiteX209" fmla="*/ 1451817 w 7479045"/>
                <a:gd name="connsiteY209" fmla="*/ 1080730 h 1149350"/>
                <a:gd name="connsiteX210" fmla="*/ 1314959 w 7479045"/>
                <a:gd name="connsiteY210" fmla="*/ 1107548 h 1149350"/>
                <a:gd name="connsiteX211" fmla="*/ 1139548 w 7479045"/>
                <a:gd name="connsiteY211" fmla="*/ 1120957 h 1149350"/>
                <a:gd name="connsiteX212" fmla="*/ 983413 w 7479045"/>
                <a:gd name="connsiteY212" fmla="*/ 1096054 h 1149350"/>
                <a:gd name="connsiteX213" fmla="*/ 885106 w 7479045"/>
                <a:gd name="connsiteY213" fmla="*/ 1027093 h 1149350"/>
                <a:gd name="connsiteX214" fmla="*/ 833061 w 7479045"/>
                <a:gd name="connsiteY214" fmla="*/ 917905 h 1149350"/>
                <a:gd name="connsiteX215" fmla="*/ 817640 w 7479045"/>
                <a:gd name="connsiteY215" fmla="*/ 779983 h 1149350"/>
                <a:gd name="connsiteX216" fmla="*/ 817640 w 7479045"/>
                <a:gd name="connsiteY216" fmla="*/ 375795 h 1149350"/>
                <a:gd name="connsiteX217" fmla="*/ 1025820 w 7479045"/>
                <a:gd name="connsiteY217" fmla="*/ 375795 h 1149350"/>
                <a:gd name="connsiteX218" fmla="*/ 1025820 w 7479045"/>
                <a:gd name="connsiteY218" fmla="*/ 756996 h 1149350"/>
                <a:gd name="connsiteX219" fmla="*/ 1052807 w 7479045"/>
                <a:gd name="connsiteY219" fmla="*/ 900665 h 1149350"/>
                <a:gd name="connsiteX220" fmla="*/ 1151113 w 7479045"/>
                <a:gd name="connsiteY220" fmla="*/ 944723 h 1149350"/>
                <a:gd name="connsiteX221" fmla="*/ 1199303 w 7479045"/>
                <a:gd name="connsiteY221" fmla="*/ 942808 h 1149350"/>
                <a:gd name="connsiteX222" fmla="*/ 1243638 w 7479045"/>
                <a:gd name="connsiteY222" fmla="*/ 937061 h 1149350"/>
                <a:gd name="connsiteX223" fmla="*/ 1243638 w 7479045"/>
                <a:gd name="connsiteY223" fmla="*/ 375795 h 1149350"/>
                <a:gd name="connsiteX224" fmla="*/ 1451817 w 7479045"/>
                <a:gd name="connsiteY224" fmla="*/ 375795 h 1149350"/>
                <a:gd name="connsiteX225" fmla="*/ 1451817 w 7479045"/>
                <a:gd name="connsiteY225" fmla="*/ 1080730 h 1149350"/>
                <a:gd name="connsiteX226" fmla="*/ 237436 w 7479045"/>
                <a:gd name="connsiteY226" fmla="*/ 640146 h 1149350"/>
                <a:gd name="connsiteX227" fmla="*/ 301047 w 7479045"/>
                <a:gd name="connsiteY227" fmla="*/ 571185 h 1149350"/>
                <a:gd name="connsiteX228" fmla="*/ 364657 w 7479045"/>
                <a:gd name="connsiteY228" fmla="*/ 500308 h 1149350"/>
                <a:gd name="connsiteX229" fmla="*/ 422485 w 7479045"/>
                <a:gd name="connsiteY229" fmla="*/ 433263 h 1149350"/>
                <a:gd name="connsiteX230" fmla="*/ 470674 w 7479045"/>
                <a:gd name="connsiteY230" fmla="*/ 377711 h 1149350"/>
                <a:gd name="connsiteX231" fmla="*/ 717406 w 7479045"/>
                <a:gd name="connsiteY231" fmla="*/ 377711 h 1149350"/>
                <a:gd name="connsiteX232" fmla="*/ 572837 w 7479045"/>
                <a:gd name="connsiteY232" fmla="*/ 540535 h 1149350"/>
                <a:gd name="connsiteX233" fmla="*/ 418630 w 7479045"/>
                <a:gd name="connsiteY233" fmla="*/ 699529 h 1149350"/>
                <a:gd name="connsiteX234" fmla="*/ 505371 w 7479045"/>
                <a:gd name="connsiteY234" fmla="*/ 789561 h 1149350"/>
                <a:gd name="connsiteX235" fmla="*/ 592113 w 7479045"/>
                <a:gd name="connsiteY235" fmla="*/ 896834 h 1149350"/>
                <a:gd name="connsiteX236" fmla="*/ 669216 w 7479045"/>
                <a:gd name="connsiteY236" fmla="*/ 1007938 h 1149350"/>
                <a:gd name="connsiteX237" fmla="*/ 727044 w 7479045"/>
                <a:gd name="connsiteY237" fmla="*/ 1109464 h 1149350"/>
                <a:gd name="connsiteX238" fmla="*/ 488023 w 7479045"/>
                <a:gd name="connsiteY238" fmla="*/ 1109464 h 1149350"/>
                <a:gd name="connsiteX239" fmla="*/ 435978 w 7479045"/>
                <a:gd name="connsiteY239" fmla="*/ 1030925 h 1149350"/>
                <a:gd name="connsiteX240" fmla="*/ 376223 w 7479045"/>
                <a:gd name="connsiteY240" fmla="*/ 942808 h 1149350"/>
                <a:gd name="connsiteX241" fmla="*/ 306829 w 7479045"/>
                <a:gd name="connsiteY241" fmla="*/ 858522 h 1149350"/>
                <a:gd name="connsiteX242" fmla="*/ 237436 w 7479045"/>
                <a:gd name="connsiteY242" fmla="*/ 791477 h 1149350"/>
                <a:gd name="connsiteX243" fmla="*/ 237436 w 7479045"/>
                <a:gd name="connsiteY243" fmla="*/ 1111379 h 1149350"/>
                <a:gd name="connsiteX244" fmla="*/ 29257 w 7479045"/>
                <a:gd name="connsiteY244" fmla="*/ 1111379 h 1149350"/>
                <a:gd name="connsiteX245" fmla="*/ 29257 w 7479045"/>
                <a:gd name="connsiteY245" fmla="*/ 61639 h 1149350"/>
                <a:gd name="connsiteX246" fmla="*/ 237436 w 7479045"/>
                <a:gd name="connsiteY246" fmla="*/ 29074 h 1149350"/>
                <a:gd name="connsiteX247" fmla="*/ 237436 w 7479045"/>
                <a:gd name="connsiteY247" fmla="*/ 640146 h 1149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</a:cxnLst>
              <a:rect l="l" t="t" r="r" b="b"/>
              <a:pathLst>
                <a:path w="7479045" h="1149350">
                  <a:moveTo>
                    <a:pt x="7155553" y="958132"/>
                  </a:moveTo>
                  <a:cubicBezTo>
                    <a:pt x="7182539" y="960048"/>
                    <a:pt x="7211453" y="956217"/>
                    <a:pt x="7236512" y="946639"/>
                  </a:cubicBezTo>
                  <a:cubicBezTo>
                    <a:pt x="7251933" y="938977"/>
                    <a:pt x="7261571" y="921736"/>
                    <a:pt x="7259643" y="904496"/>
                  </a:cubicBezTo>
                  <a:cubicBezTo>
                    <a:pt x="7257716" y="885340"/>
                    <a:pt x="7246150" y="868100"/>
                    <a:pt x="7228802" y="862353"/>
                  </a:cubicBezTo>
                  <a:cubicBezTo>
                    <a:pt x="7199888" y="845113"/>
                    <a:pt x="7167119" y="829788"/>
                    <a:pt x="7134350" y="820210"/>
                  </a:cubicBezTo>
                  <a:cubicBezTo>
                    <a:pt x="7101581" y="808717"/>
                    <a:pt x="7072667" y="795308"/>
                    <a:pt x="7045681" y="781899"/>
                  </a:cubicBezTo>
                  <a:cubicBezTo>
                    <a:pt x="7020622" y="770405"/>
                    <a:pt x="6999418" y="755081"/>
                    <a:pt x="6978215" y="735925"/>
                  </a:cubicBezTo>
                  <a:cubicBezTo>
                    <a:pt x="6958939" y="716769"/>
                    <a:pt x="6945446" y="695697"/>
                    <a:pt x="6935808" y="670795"/>
                  </a:cubicBezTo>
                  <a:cubicBezTo>
                    <a:pt x="6924242" y="642061"/>
                    <a:pt x="6920388" y="611412"/>
                    <a:pt x="6920388" y="580762"/>
                  </a:cubicBezTo>
                  <a:cubicBezTo>
                    <a:pt x="6918460" y="517548"/>
                    <a:pt x="6947374" y="456250"/>
                    <a:pt x="6997491" y="417938"/>
                  </a:cubicBezTo>
                  <a:cubicBezTo>
                    <a:pt x="7049536" y="377711"/>
                    <a:pt x="7118929" y="358555"/>
                    <a:pt x="7207598" y="358555"/>
                  </a:cubicBezTo>
                  <a:cubicBezTo>
                    <a:pt x="7250005" y="358555"/>
                    <a:pt x="7294340" y="362386"/>
                    <a:pt x="7336746" y="371964"/>
                  </a:cubicBezTo>
                  <a:cubicBezTo>
                    <a:pt x="7369516" y="377711"/>
                    <a:pt x="7402285" y="385373"/>
                    <a:pt x="7435054" y="396866"/>
                  </a:cubicBezTo>
                  <a:lnTo>
                    <a:pt x="7398429" y="559691"/>
                  </a:lnTo>
                  <a:cubicBezTo>
                    <a:pt x="7371443" y="550113"/>
                    <a:pt x="7346384" y="544366"/>
                    <a:pt x="7319398" y="536704"/>
                  </a:cubicBezTo>
                  <a:cubicBezTo>
                    <a:pt x="7288557" y="529042"/>
                    <a:pt x="7255788" y="527126"/>
                    <a:pt x="7224946" y="527126"/>
                  </a:cubicBezTo>
                  <a:cubicBezTo>
                    <a:pt x="7159409" y="527126"/>
                    <a:pt x="7126639" y="544366"/>
                    <a:pt x="7126639" y="580762"/>
                  </a:cubicBezTo>
                  <a:cubicBezTo>
                    <a:pt x="7126639" y="588425"/>
                    <a:pt x="7128567" y="596087"/>
                    <a:pt x="7130495" y="603749"/>
                  </a:cubicBezTo>
                  <a:cubicBezTo>
                    <a:pt x="7134350" y="611412"/>
                    <a:pt x="7140133" y="617159"/>
                    <a:pt x="7147843" y="622905"/>
                  </a:cubicBezTo>
                  <a:cubicBezTo>
                    <a:pt x="7155553" y="628652"/>
                    <a:pt x="7167119" y="634399"/>
                    <a:pt x="7180612" y="642061"/>
                  </a:cubicBezTo>
                  <a:cubicBezTo>
                    <a:pt x="7194105" y="649724"/>
                    <a:pt x="7213381" y="657386"/>
                    <a:pt x="7236512" y="665048"/>
                  </a:cubicBezTo>
                  <a:cubicBezTo>
                    <a:pt x="7275064" y="678457"/>
                    <a:pt x="7313616" y="695697"/>
                    <a:pt x="7348312" y="714853"/>
                  </a:cubicBezTo>
                  <a:cubicBezTo>
                    <a:pt x="7375298" y="728262"/>
                    <a:pt x="7398429" y="745503"/>
                    <a:pt x="7417705" y="768490"/>
                  </a:cubicBezTo>
                  <a:cubicBezTo>
                    <a:pt x="7435054" y="785730"/>
                    <a:pt x="7446619" y="806801"/>
                    <a:pt x="7454329" y="831704"/>
                  </a:cubicBezTo>
                  <a:cubicBezTo>
                    <a:pt x="7462040" y="858522"/>
                    <a:pt x="7465895" y="885340"/>
                    <a:pt x="7465895" y="912158"/>
                  </a:cubicBezTo>
                  <a:cubicBezTo>
                    <a:pt x="7469751" y="977288"/>
                    <a:pt x="7438909" y="1040503"/>
                    <a:pt x="7383009" y="1076899"/>
                  </a:cubicBezTo>
                  <a:cubicBezTo>
                    <a:pt x="7329036" y="1113295"/>
                    <a:pt x="7251933" y="1132451"/>
                    <a:pt x="7151698" y="1132451"/>
                  </a:cubicBezTo>
                  <a:cubicBezTo>
                    <a:pt x="7095798" y="1134366"/>
                    <a:pt x="7041826" y="1128619"/>
                    <a:pt x="6987853" y="1115210"/>
                  </a:cubicBezTo>
                  <a:cubicBezTo>
                    <a:pt x="6957012" y="1107548"/>
                    <a:pt x="6928098" y="1097970"/>
                    <a:pt x="6899184" y="1088392"/>
                  </a:cubicBezTo>
                  <a:lnTo>
                    <a:pt x="6933880" y="919821"/>
                  </a:lnTo>
                  <a:cubicBezTo>
                    <a:pt x="6968577" y="933230"/>
                    <a:pt x="7005201" y="944723"/>
                    <a:pt x="7041826" y="952386"/>
                  </a:cubicBezTo>
                  <a:cubicBezTo>
                    <a:pt x="7080377" y="954301"/>
                    <a:pt x="7117001" y="958132"/>
                    <a:pt x="7155553" y="958132"/>
                  </a:cubicBezTo>
                  <a:moveTo>
                    <a:pt x="6093452" y="747418"/>
                  </a:moveTo>
                  <a:cubicBezTo>
                    <a:pt x="6091524" y="689951"/>
                    <a:pt x="6103089" y="632483"/>
                    <a:pt x="6122365" y="578847"/>
                  </a:cubicBezTo>
                  <a:cubicBezTo>
                    <a:pt x="6139714" y="532873"/>
                    <a:pt x="6166700" y="492646"/>
                    <a:pt x="6201397" y="456250"/>
                  </a:cubicBezTo>
                  <a:cubicBezTo>
                    <a:pt x="6234166" y="423685"/>
                    <a:pt x="6270790" y="398782"/>
                    <a:pt x="6313197" y="383457"/>
                  </a:cubicBezTo>
                  <a:cubicBezTo>
                    <a:pt x="6355604" y="366217"/>
                    <a:pt x="6399939" y="358555"/>
                    <a:pt x="6444273" y="358555"/>
                  </a:cubicBezTo>
                  <a:cubicBezTo>
                    <a:pt x="6548363" y="358555"/>
                    <a:pt x="6631249" y="391120"/>
                    <a:pt x="6691004" y="454334"/>
                  </a:cubicBezTo>
                  <a:cubicBezTo>
                    <a:pt x="6750759" y="517548"/>
                    <a:pt x="6781601" y="611412"/>
                    <a:pt x="6781601" y="734009"/>
                  </a:cubicBezTo>
                  <a:cubicBezTo>
                    <a:pt x="6781601" y="745503"/>
                    <a:pt x="6781601" y="758912"/>
                    <a:pt x="6779673" y="774236"/>
                  </a:cubicBezTo>
                  <a:cubicBezTo>
                    <a:pt x="6779673" y="789561"/>
                    <a:pt x="6777746" y="801055"/>
                    <a:pt x="6777746" y="812548"/>
                  </a:cubicBezTo>
                  <a:lnTo>
                    <a:pt x="6307414" y="812548"/>
                  </a:lnTo>
                  <a:cubicBezTo>
                    <a:pt x="6311269" y="852775"/>
                    <a:pt x="6332473" y="891087"/>
                    <a:pt x="6367169" y="914074"/>
                  </a:cubicBezTo>
                  <a:cubicBezTo>
                    <a:pt x="6409577" y="940892"/>
                    <a:pt x="6459693" y="954301"/>
                    <a:pt x="6509811" y="952386"/>
                  </a:cubicBezTo>
                  <a:cubicBezTo>
                    <a:pt x="6546435" y="952386"/>
                    <a:pt x="6584987" y="948554"/>
                    <a:pt x="6621611" y="942808"/>
                  </a:cubicBezTo>
                  <a:cubicBezTo>
                    <a:pt x="6652452" y="937061"/>
                    <a:pt x="6683294" y="927483"/>
                    <a:pt x="6712208" y="914074"/>
                  </a:cubicBezTo>
                  <a:lnTo>
                    <a:pt x="6741122" y="1082645"/>
                  </a:lnTo>
                  <a:cubicBezTo>
                    <a:pt x="6727629" y="1090308"/>
                    <a:pt x="6712208" y="1094139"/>
                    <a:pt x="6696787" y="1099886"/>
                  </a:cubicBezTo>
                  <a:cubicBezTo>
                    <a:pt x="6675584" y="1105632"/>
                    <a:pt x="6654380" y="1111379"/>
                    <a:pt x="6633176" y="1113295"/>
                  </a:cubicBezTo>
                  <a:cubicBezTo>
                    <a:pt x="6610046" y="1117126"/>
                    <a:pt x="6586914" y="1120957"/>
                    <a:pt x="6559928" y="1124788"/>
                  </a:cubicBezTo>
                  <a:cubicBezTo>
                    <a:pt x="6534870" y="1126704"/>
                    <a:pt x="6507883" y="1128619"/>
                    <a:pt x="6480897" y="1128619"/>
                  </a:cubicBezTo>
                  <a:cubicBezTo>
                    <a:pt x="6421142" y="1130535"/>
                    <a:pt x="6363314" y="1120957"/>
                    <a:pt x="6307414" y="1099886"/>
                  </a:cubicBezTo>
                  <a:cubicBezTo>
                    <a:pt x="6261152" y="1082645"/>
                    <a:pt x="6220673" y="1055827"/>
                    <a:pt x="6185976" y="1021347"/>
                  </a:cubicBezTo>
                  <a:cubicBezTo>
                    <a:pt x="6153207" y="986866"/>
                    <a:pt x="6130076" y="944723"/>
                    <a:pt x="6114655" y="900665"/>
                  </a:cubicBezTo>
                  <a:cubicBezTo>
                    <a:pt x="6101162" y="848944"/>
                    <a:pt x="6093452" y="797223"/>
                    <a:pt x="6093452" y="747418"/>
                  </a:cubicBezTo>
                  <a:moveTo>
                    <a:pt x="6581132" y="668879"/>
                  </a:moveTo>
                  <a:cubicBezTo>
                    <a:pt x="6581132" y="651639"/>
                    <a:pt x="6577276" y="634399"/>
                    <a:pt x="6571494" y="617159"/>
                  </a:cubicBezTo>
                  <a:cubicBezTo>
                    <a:pt x="6567639" y="599918"/>
                    <a:pt x="6558001" y="586509"/>
                    <a:pt x="6548363" y="573100"/>
                  </a:cubicBezTo>
                  <a:cubicBezTo>
                    <a:pt x="6536797" y="559691"/>
                    <a:pt x="6523304" y="548198"/>
                    <a:pt x="6507883" y="540535"/>
                  </a:cubicBezTo>
                  <a:cubicBezTo>
                    <a:pt x="6488607" y="530957"/>
                    <a:pt x="6469331" y="527126"/>
                    <a:pt x="6448128" y="527126"/>
                  </a:cubicBezTo>
                  <a:cubicBezTo>
                    <a:pt x="6426925" y="527126"/>
                    <a:pt x="6407649" y="530957"/>
                    <a:pt x="6388373" y="540535"/>
                  </a:cubicBezTo>
                  <a:cubicBezTo>
                    <a:pt x="6372952" y="548198"/>
                    <a:pt x="6357531" y="557775"/>
                    <a:pt x="6345966" y="571185"/>
                  </a:cubicBezTo>
                  <a:cubicBezTo>
                    <a:pt x="6334400" y="584594"/>
                    <a:pt x="6324762" y="599918"/>
                    <a:pt x="6318980" y="617159"/>
                  </a:cubicBezTo>
                  <a:cubicBezTo>
                    <a:pt x="6313197" y="634399"/>
                    <a:pt x="6309342" y="651639"/>
                    <a:pt x="6307414" y="668879"/>
                  </a:cubicBezTo>
                  <a:lnTo>
                    <a:pt x="6581132" y="668879"/>
                  </a:lnTo>
                  <a:moveTo>
                    <a:pt x="5528668" y="193815"/>
                  </a:moveTo>
                  <a:lnTo>
                    <a:pt x="5736848" y="161250"/>
                  </a:lnTo>
                  <a:lnTo>
                    <a:pt x="5736848" y="375795"/>
                  </a:lnTo>
                  <a:lnTo>
                    <a:pt x="5987434" y="375795"/>
                  </a:lnTo>
                  <a:lnTo>
                    <a:pt x="5987434" y="548198"/>
                  </a:lnTo>
                  <a:lnTo>
                    <a:pt x="5736848" y="548198"/>
                  </a:lnTo>
                  <a:lnTo>
                    <a:pt x="5736848" y="804886"/>
                  </a:lnTo>
                  <a:cubicBezTo>
                    <a:pt x="5734920" y="841282"/>
                    <a:pt x="5742631" y="877678"/>
                    <a:pt x="5759979" y="908327"/>
                  </a:cubicBezTo>
                  <a:cubicBezTo>
                    <a:pt x="5775399" y="933230"/>
                    <a:pt x="5806241" y="946639"/>
                    <a:pt x="5854431" y="946639"/>
                  </a:cubicBezTo>
                  <a:cubicBezTo>
                    <a:pt x="5877562" y="946639"/>
                    <a:pt x="5900693" y="944723"/>
                    <a:pt x="5921896" y="940892"/>
                  </a:cubicBezTo>
                  <a:cubicBezTo>
                    <a:pt x="5945028" y="937061"/>
                    <a:pt x="5966231" y="931314"/>
                    <a:pt x="5987434" y="923652"/>
                  </a:cubicBezTo>
                  <a:lnTo>
                    <a:pt x="6016348" y="1084561"/>
                  </a:lnTo>
                  <a:cubicBezTo>
                    <a:pt x="5989362" y="1096054"/>
                    <a:pt x="5960448" y="1103717"/>
                    <a:pt x="5931534" y="1111379"/>
                  </a:cubicBezTo>
                  <a:cubicBezTo>
                    <a:pt x="5894910" y="1119041"/>
                    <a:pt x="5856358" y="1122873"/>
                    <a:pt x="5817807" y="1122873"/>
                  </a:cubicBezTo>
                  <a:cubicBezTo>
                    <a:pt x="5769617" y="1124788"/>
                    <a:pt x="5721427" y="1117126"/>
                    <a:pt x="5677093" y="1099886"/>
                  </a:cubicBezTo>
                  <a:cubicBezTo>
                    <a:pt x="5642396" y="1086476"/>
                    <a:pt x="5611554" y="1063490"/>
                    <a:pt x="5588424" y="1036671"/>
                  </a:cubicBezTo>
                  <a:cubicBezTo>
                    <a:pt x="5565292" y="1007938"/>
                    <a:pt x="5549872" y="973457"/>
                    <a:pt x="5540234" y="937061"/>
                  </a:cubicBezTo>
                  <a:cubicBezTo>
                    <a:pt x="5530596" y="894918"/>
                    <a:pt x="5526741" y="850860"/>
                    <a:pt x="5528668" y="808717"/>
                  </a:cubicBezTo>
                  <a:lnTo>
                    <a:pt x="5528668" y="193815"/>
                  </a:lnTo>
                  <a:moveTo>
                    <a:pt x="4686312" y="747418"/>
                  </a:moveTo>
                  <a:cubicBezTo>
                    <a:pt x="4684385" y="689951"/>
                    <a:pt x="4695950" y="632483"/>
                    <a:pt x="4715225" y="578847"/>
                  </a:cubicBezTo>
                  <a:cubicBezTo>
                    <a:pt x="4732574" y="532873"/>
                    <a:pt x="4759560" y="492646"/>
                    <a:pt x="4794257" y="456250"/>
                  </a:cubicBezTo>
                  <a:cubicBezTo>
                    <a:pt x="4827026" y="423685"/>
                    <a:pt x="4863650" y="398782"/>
                    <a:pt x="4906057" y="383457"/>
                  </a:cubicBezTo>
                  <a:cubicBezTo>
                    <a:pt x="4948464" y="366217"/>
                    <a:pt x="4992799" y="358555"/>
                    <a:pt x="5037133" y="358555"/>
                  </a:cubicBezTo>
                  <a:cubicBezTo>
                    <a:pt x="5141223" y="358555"/>
                    <a:pt x="5224109" y="391120"/>
                    <a:pt x="5283864" y="454334"/>
                  </a:cubicBezTo>
                  <a:cubicBezTo>
                    <a:pt x="5343620" y="517548"/>
                    <a:pt x="5374461" y="611412"/>
                    <a:pt x="5374461" y="734009"/>
                  </a:cubicBezTo>
                  <a:cubicBezTo>
                    <a:pt x="5374461" y="745503"/>
                    <a:pt x="5374461" y="758912"/>
                    <a:pt x="5372533" y="774236"/>
                  </a:cubicBezTo>
                  <a:cubicBezTo>
                    <a:pt x="5370606" y="789561"/>
                    <a:pt x="5370606" y="801055"/>
                    <a:pt x="5370606" y="812548"/>
                  </a:cubicBezTo>
                  <a:lnTo>
                    <a:pt x="4898346" y="812548"/>
                  </a:lnTo>
                  <a:cubicBezTo>
                    <a:pt x="4902202" y="852775"/>
                    <a:pt x="4923405" y="891087"/>
                    <a:pt x="4958102" y="914074"/>
                  </a:cubicBezTo>
                  <a:cubicBezTo>
                    <a:pt x="5000509" y="940892"/>
                    <a:pt x="5050626" y="954301"/>
                    <a:pt x="5100743" y="952386"/>
                  </a:cubicBezTo>
                  <a:cubicBezTo>
                    <a:pt x="5137368" y="952386"/>
                    <a:pt x="5175920" y="948554"/>
                    <a:pt x="5212544" y="942808"/>
                  </a:cubicBezTo>
                  <a:cubicBezTo>
                    <a:pt x="5243385" y="937061"/>
                    <a:pt x="5274226" y="927483"/>
                    <a:pt x="5305068" y="914074"/>
                  </a:cubicBezTo>
                  <a:lnTo>
                    <a:pt x="5333982" y="1082645"/>
                  </a:lnTo>
                  <a:cubicBezTo>
                    <a:pt x="5320489" y="1090308"/>
                    <a:pt x="5305068" y="1094139"/>
                    <a:pt x="5289647" y="1099886"/>
                  </a:cubicBezTo>
                  <a:cubicBezTo>
                    <a:pt x="5268444" y="1105632"/>
                    <a:pt x="5247240" y="1111379"/>
                    <a:pt x="5226037" y="1113295"/>
                  </a:cubicBezTo>
                  <a:cubicBezTo>
                    <a:pt x="5202906" y="1117126"/>
                    <a:pt x="5179775" y="1120957"/>
                    <a:pt x="5152788" y="1124788"/>
                  </a:cubicBezTo>
                  <a:cubicBezTo>
                    <a:pt x="5127730" y="1126704"/>
                    <a:pt x="5100743" y="1128619"/>
                    <a:pt x="5073757" y="1128619"/>
                  </a:cubicBezTo>
                  <a:cubicBezTo>
                    <a:pt x="5014002" y="1130535"/>
                    <a:pt x="4956174" y="1120957"/>
                    <a:pt x="4900274" y="1099886"/>
                  </a:cubicBezTo>
                  <a:cubicBezTo>
                    <a:pt x="4854012" y="1082645"/>
                    <a:pt x="4813533" y="1055827"/>
                    <a:pt x="4778836" y="1021347"/>
                  </a:cubicBezTo>
                  <a:cubicBezTo>
                    <a:pt x="4746067" y="986866"/>
                    <a:pt x="4722936" y="944723"/>
                    <a:pt x="4707515" y="900665"/>
                  </a:cubicBezTo>
                  <a:cubicBezTo>
                    <a:pt x="4692095" y="848944"/>
                    <a:pt x="4684385" y="797223"/>
                    <a:pt x="4686312" y="747418"/>
                  </a:cubicBezTo>
                  <a:moveTo>
                    <a:pt x="5173992" y="668879"/>
                  </a:moveTo>
                  <a:cubicBezTo>
                    <a:pt x="5173992" y="651639"/>
                    <a:pt x="5170137" y="634399"/>
                    <a:pt x="5164354" y="617159"/>
                  </a:cubicBezTo>
                  <a:cubicBezTo>
                    <a:pt x="5160499" y="599918"/>
                    <a:pt x="5150861" y="586509"/>
                    <a:pt x="5141223" y="573100"/>
                  </a:cubicBezTo>
                  <a:cubicBezTo>
                    <a:pt x="5129657" y="559691"/>
                    <a:pt x="5116164" y="548198"/>
                    <a:pt x="5100743" y="540535"/>
                  </a:cubicBezTo>
                  <a:cubicBezTo>
                    <a:pt x="5081467" y="530957"/>
                    <a:pt x="5062191" y="527126"/>
                    <a:pt x="5040988" y="527126"/>
                  </a:cubicBezTo>
                  <a:cubicBezTo>
                    <a:pt x="5019785" y="527126"/>
                    <a:pt x="5000509" y="530957"/>
                    <a:pt x="4981233" y="540535"/>
                  </a:cubicBezTo>
                  <a:cubicBezTo>
                    <a:pt x="4965812" y="548198"/>
                    <a:pt x="4952319" y="557775"/>
                    <a:pt x="4940754" y="571185"/>
                  </a:cubicBezTo>
                  <a:cubicBezTo>
                    <a:pt x="4929188" y="584594"/>
                    <a:pt x="4919550" y="599918"/>
                    <a:pt x="4913767" y="617159"/>
                  </a:cubicBezTo>
                  <a:cubicBezTo>
                    <a:pt x="4907984" y="634399"/>
                    <a:pt x="4904130" y="651639"/>
                    <a:pt x="4902202" y="668879"/>
                  </a:cubicBezTo>
                  <a:lnTo>
                    <a:pt x="5173992" y="668879"/>
                  </a:lnTo>
                  <a:moveTo>
                    <a:pt x="3896000" y="400698"/>
                  </a:moveTo>
                  <a:cubicBezTo>
                    <a:pt x="3940335" y="389204"/>
                    <a:pt x="3986597" y="379626"/>
                    <a:pt x="4032859" y="371964"/>
                  </a:cubicBezTo>
                  <a:cubicBezTo>
                    <a:pt x="4090687" y="362386"/>
                    <a:pt x="4150442" y="358555"/>
                    <a:pt x="4208270" y="358555"/>
                  </a:cubicBezTo>
                  <a:cubicBezTo>
                    <a:pt x="4260315" y="356639"/>
                    <a:pt x="4312359" y="366217"/>
                    <a:pt x="4362477" y="383457"/>
                  </a:cubicBezTo>
                  <a:cubicBezTo>
                    <a:pt x="4401029" y="396866"/>
                    <a:pt x="4435725" y="419854"/>
                    <a:pt x="4460784" y="450503"/>
                  </a:cubicBezTo>
                  <a:cubicBezTo>
                    <a:pt x="4485842" y="481152"/>
                    <a:pt x="4503191" y="517548"/>
                    <a:pt x="4512829" y="555860"/>
                  </a:cubicBezTo>
                  <a:cubicBezTo>
                    <a:pt x="4524394" y="599918"/>
                    <a:pt x="4528250" y="645892"/>
                    <a:pt x="4528250" y="691866"/>
                  </a:cubicBezTo>
                  <a:lnTo>
                    <a:pt x="4528250" y="1103717"/>
                  </a:lnTo>
                  <a:lnTo>
                    <a:pt x="4321997" y="1103717"/>
                  </a:lnTo>
                  <a:lnTo>
                    <a:pt x="4321997" y="718684"/>
                  </a:lnTo>
                  <a:cubicBezTo>
                    <a:pt x="4321997" y="651639"/>
                    <a:pt x="4312359" y="605665"/>
                    <a:pt x="4295011" y="576931"/>
                  </a:cubicBezTo>
                  <a:cubicBezTo>
                    <a:pt x="4277663" y="550113"/>
                    <a:pt x="4244894" y="534789"/>
                    <a:pt x="4196704" y="534789"/>
                  </a:cubicBezTo>
                  <a:cubicBezTo>
                    <a:pt x="4181284" y="534789"/>
                    <a:pt x="4165862" y="534789"/>
                    <a:pt x="4148514" y="536704"/>
                  </a:cubicBezTo>
                  <a:cubicBezTo>
                    <a:pt x="4131166" y="536704"/>
                    <a:pt x="4117673" y="538620"/>
                    <a:pt x="4104180" y="540535"/>
                  </a:cubicBezTo>
                  <a:lnTo>
                    <a:pt x="4104180" y="1103717"/>
                  </a:lnTo>
                  <a:lnTo>
                    <a:pt x="3896000" y="1103717"/>
                  </a:lnTo>
                  <a:lnTo>
                    <a:pt x="3896000" y="400698"/>
                  </a:lnTo>
                  <a:moveTo>
                    <a:pt x="3749504" y="559691"/>
                  </a:moveTo>
                  <a:cubicBezTo>
                    <a:pt x="3730228" y="555860"/>
                    <a:pt x="3709024" y="550113"/>
                    <a:pt x="3683965" y="546282"/>
                  </a:cubicBezTo>
                  <a:cubicBezTo>
                    <a:pt x="3656979" y="540535"/>
                    <a:pt x="3629993" y="538620"/>
                    <a:pt x="3603007" y="538620"/>
                  </a:cubicBezTo>
                  <a:cubicBezTo>
                    <a:pt x="3587586" y="538620"/>
                    <a:pt x="3572165" y="540535"/>
                    <a:pt x="3554817" y="542451"/>
                  </a:cubicBezTo>
                  <a:cubicBezTo>
                    <a:pt x="3541324" y="544366"/>
                    <a:pt x="3527831" y="546282"/>
                    <a:pt x="3514338" y="550113"/>
                  </a:cubicBezTo>
                  <a:lnTo>
                    <a:pt x="3514338" y="1107548"/>
                  </a:lnTo>
                  <a:lnTo>
                    <a:pt x="3306158" y="1107548"/>
                  </a:lnTo>
                  <a:lnTo>
                    <a:pt x="3306158" y="414107"/>
                  </a:lnTo>
                  <a:cubicBezTo>
                    <a:pt x="3348565" y="398782"/>
                    <a:pt x="3392900" y="387289"/>
                    <a:pt x="3437234" y="377711"/>
                  </a:cubicBezTo>
                  <a:cubicBezTo>
                    <a:pt x="3493134" y="364302"/>
                    <a:pt x="3550962" y="358555"/>
                    <a:pt x="3606862" y="360470"/>
                  </a:cubicBezTo>
                  <a:cubicBezTo>
                    <a:pt x="3620355" y="360470"/>
                    <a:pt x="3633848" y="362386"/>
                    <a:pt x="3647341" y="362386"/>
                  </a:cubicBezTo>
                  <a:cubicBezTo>
                    <a:pt x="3662762" y="362386"/>
                    <a:pt x="3678183" y="364302"/>
                    <a:pt x="3695531" y="368133"/>
                  </a:cubicBezTo>
                  <a:cubicBezTo>
                    <a:pt x="3710952" y="370048"/>
                    <a:pt x="3726372" y="371964"/>
                    <a:pt x="3743721" y="375795"/>
                  </a:cubicBezTo>
                  <a:cubicBezTo>
                    <a:pt x="3757214" y="377711"/>
                    <a:pt x="3770707" y="381542"/>
                    <a:pt x="3784200" y="387289"/>
                  </a:cubicBezTo>
                  <a:lnTo>
                    <a:pt x="3749504" y="559691"/>
                  </a:lnTo>
                  <a:moveTo>
                    <a:pt x="2456091" y="747418"/>
                  </a:moveTo>
                  <a:cubicBezTo>
                    <a:pt x="2454164" y="689951"/>
                    <a:pt x="2465729" y="632483"/>
                    <a:pt x="2485005" y="578847"/>
                  </a:cubicBezTo>
                  <a:cubicBezTo>
                    <a:pt x="2502353" y="532873"/>
                    <a:pt x="2529340" y="492646"/>
                    <a:pt x="2564036" y="456250"/>
                  </a:cubicBezTo>
                  <a:cubicBezTo>
                    <a:pt x="2596805" y="423685"/>
                    <a:pt x="2633430" y="398782"/>
                    <a:pt x="2675836" y="383457"/>
                  </a:cubicBezTo>
                  <a:cubicBezTo>
                    <a:pt x="2718243" y="366217"/>
                    <a:pt x="2762578" y="358555"/>
                    <a:pt x="2806912" y="358555"/>
                  </a:cubicBezTo>
                  <a:cubicBezTo>
                    <a:pt x="2911003" y="358555"/>
                    <a:pt x="2993889" y="391120"/>
                    <a:pt x="3053644" y="454334"/>
                  </a:cubicBezTo>
                  <a:cubicBezTo>
                    <a:pt x="3113399" y="517548"/>
                    <a:pt x="3144240" y="611412"/>
                    <a:pt x="3144240" y="732094"/>
                  </a:cubicBezTo>
                  <a:cubicBezTo>
                    <a:pt x="3144240" y="743587"/>
                    <a:pt x="3144240" y="756996"/>
                    <a:pt x="3142313" y="772321"/>
                  </a:cubicBezTo>
                  <a:cubicBezTo>
                    <a:pt x="3140386" y="787645"/>
                    <a:pt x="3140386" y="799139"/>
                    <a:pt x="3140386" y="810632"/>
                  </a:cubicBezTo>
                  <a:lnTo>
                    <a:pt x="2668126" y="810632"/>
                  </a:lnTo>
                  <a:cubicBezTo>
                    <a:pt x="2671981" y="850860"/>
                    <a:pt x="2693185" y="889171"/>
                    <a:pt x="2727881" y="912158"/>
                  </a:cubicBezTo>
                  <a:cubicBezTo>
                    <a:pt x="2770288" y="938977"/>
                    <a:pt x="2820406" y="952386"/>
                    <a:pt x="2870523" y="950470"/>
                  </a:cubicBezTo>
                  <a:cubicBezTo>
                    <a:pt x="2907147" y="950470"/>
                    <a:pt x="2945699" y="946639"/>
                    <a:pt x="2982323" y="940892"/>
                  </a:cubicBezTo>
                  <a:cubicBezTo>
                    <a:pt x="3013165" y="935145"/>
                    <a:pt x="3044006" y="925567"/>
                    <a:pt x="3072920" y="914074"/>
                  </a:cubicBezTo>
                  <a:lnTo>
                    <a:pt x="3101834" y="1082645"/>
                  </a:lnTo>
                  <a:cubicBezTo>
                    <a:pt x="3088340" y="1090308"/>
                    <a:pt x="3072920" y="1094139"/>
                    <a:pt x="3057499" y="1099886"/>
                  </a:cubicBezTo>
                  <a:cubicBezTo>
                    <a:pt x="3036296" y="1105632"/>
                    <a:pt x="3015092" y="1111379"/>
                    <a:pt x="2993889" y="1113295"/>
                  </a:cubicBezTo>
                  <a:cubicBezTo>
                    <a:pt x="2970757" y="1117126"/>
                    <a:pt x="2947627" y="1120957"/>
                    <a:pt x="2920641" y="1124788"/>
                  </a:cubicBezTo>
                  <a:cubicBezTo>
                    <a:pt x="2895581" y="1126704"/>
                    <a:pt x="2868595" y="1128619"/>
                    <a:pt x="2841609" y="1128619"/>
                  </a:cubicBezTo>
                  <a:cubicBezTo>
                    <a:pt x="2781854" y="1130535"/>
                    <a:pt x="2724026" y="1120957"/>
                    <a:pt x="2668126" y="1099886"/>
                  </a:cubicBezTo>
                  <a:cubicBezTo>
                    <a:pt x="2621864" y="1082645"/>
                    <a:pt x="2581384" y="1055827"/>
                    <a:pt x="2546688" y="1021347"/>
                  </a:cubicBezTo>
                  <a:cubicBezTo>
                    <a:pt x="2513919" y="986866"/>
                    <a:pt x="2490788" y="944723"/>
                    <a:pt x="2475367" y="900665"/>
                  </a:cubicBezTo>
                  <a:cubicBezTo>
                    <a:pt x="2463802" y="848944"/>
                    <a:pt x="2456091" y="799139"/>
                    <a:pt x="2456091" y="747418"/>
                  </a:cubicBezTo>
                  <a:moveTo>
                    <a:pt x="2945699" y="668879"/>
                  </a:moveTo>
                  <a:cubicBezTo>
                    <a:pt x="2945699" y="651639"/>
                    <a:pt x="2941844" y="634399"/>
                    <a:pt x="2936061" y="617159"/>
                  </a:cubicBezTo>
                  <a:cubicBezTo>
                    <a:pt x="2932206" y="599918"/>
                    <a:pt x="2922568" y="586509"/>
                    <a:pt x="2912930" y="573100"/>
                  </a:cubicBezTo>
                  <a:cubicBezTo>
                    <a:pt x="2901365" y="559691"/>
                    <a:pt x="2887871" y="548198"/>
                    <a:pt x="2872451" y="540535"/>
                  </a:cubicBezTo>
                  <a:cubicBezTo>
                    <a:pt x="2853175" y="530957"/>
                    <a:pt x="2833899" y="527126"/>
                    <a:pt x="2812695" y="527126"/>
                  </a:cubicBezTo>
                  <a:cubicBezTo>
                    <a:pt x="2791492" y="527126"/>
                    <a:pt x="2772216" y="530957"/>
                    <a:pt x="2752940" y="540535"/>
                  </a:cubicBezTo>
                  <a:cubicBezTo>
                    <a:pt x="2737519" y="548198"/>
                    <a:pt x="2722098" y="557775"/>
                    <a:pt x="2710533" y="571185"/>
                  </a:cubicBezTo>
                  <a:cubicBezTo>
                    <a:pt x="2698967" y="584594"/>
                    <a:pt x="2689330" y="599918"/>
                    <a:pt x="2683547" y="617159"/>
                  </a:cubicBezTo>
                  <a:cubicBezTo>
                    <a:pt x="2677764" y="634399"/>
                    <a:pt x="2673909" y="651639"/>
                    <a:pt x="2671981" y="668879"/>
                  </a:cubicBezTo>
                  <a:lnTo>
                    <a:pt x="2945699" y="668879"/>
                  </a:lnTo>
                  <a:moveTo>
                    <a:pt x="2118763" y="735925"/>
                  </a:moveTo>
                  <a:cubicBezTo>
                    <a:pt x="2118763" y="601834"/>
                    <a:pt x="2068646" y="536704"/>
                    <a:pt x="1970339" y="536704"/>
                  </a:cubicBezTo>
                  <a:cubicBezTo>
                    <a:pt x="1949135" y="536704"/>
                    <a:pt x="1927932" y="538620"/>
                    <a:pt x="1906728" y="544366"/>
                  </a:cubicBezTo>
                  <a:cubicBezTo>
                    <a:pt x="1889380" y="548198"/>
                    <a:pt x="1872032" y="555860"/>
                    <a:pt x="1856611" y="565438"/>
                  </a:cubicBezTo>
                  <a:lnTo>
                    <a:pt x="1856611" y="940892"/>
                  </a:lnTo>
                  <a:cubicBezTo>
                    <a:pt x="1866249" y="942808"/>
                    <a:pt x="1879742" y="944723"/>
                    <a:pt x="1895163" y="946639"/>
                  </a:cubicBezTo>
                  <a:cubicBezTo>
                    <a:pt x="1910584" y="948554"/>
                    <a:pt x="1927932" y="948554"/>
                    <a:pt x="1947208" y="948554"/>
                  </a:cubicBezTo>
                  <a:cubicBezTo>
                    <a:pt x="1997325" y="952386"/>
                    <a:pt x="2045515" y="931314"/>
                    <a:pt x="2076356" y="891087"/>
                  </a:cubicBezTo>
                  <a:cubicBezTo>
                    <a:pt x="2105270" y="845113"/>
                    <a:pt x="2120691" y="791477"/>
                    <a:pt x="2118763" y="735925"/>
                  </a:cubicBezTo>
                  <a:moveTo>
                    <a:pt x="2330798" y="743587"/>
                  </a:moveTo>
                  <a:cubicBezTo>
                    <a:pt x="2330798" y="797223"/>
                    <a:pt x="2323088" y="850860"/>
                    <a:pt x="2303812" y="902580"/>
                  </a:cubicBezTo>
                  <a:cubicBezTo>
                    <a:pt x="2288391" y="948554"/>
                    <a:pt x="2263332" y="988782"/>
                    <a:pt x="2230563" y="1023262"/>
                  </a:cubicBezTo>
                  <a:cubicBezTo>
                    <a:pt x="2195867" y="1057743"/>
                    <a:pt x="2155387" y="1084561"/>
                    <a:pt x="2111053" y="1101801"/>
                  </a:cubicBezTo>
                  <a:cubicBezTo>
                    <a:pt x="2059008" y="1120957"/>
                    <a:pt x="2005035" y="1128619"/>
                    <a:pt x="1949135" y="1128619"/>
                  </a:cubicBezTo>
                  <a:cubicBezTo>
                    <a:pt x="1924077" y="1128619"/>
                    <a:pt x="1897090" y="1126704"/>
                    <a:pt x="1870104" y="1124788"/>
                  </a:cubicBezTo>
                  <a:cubicBezTo>
                    <a:pt x="1843118" y="1122873"/>
                    <a:pt x="1816132" y="1119041"/>
                    <a:pt x="1789146" y="1117126"/>
                  </a:cubicBezTo>
                  <a:cubicBezTo>
                    <a:pt x="1764087" y="1113295"/>
                    <a:pt x="1739028" y="1109464"/>
                    <a:pt x="1713969" y="1103717"/>
                  </a:cubicBezTo>
                  <a:cubicBezTo>
                    <a:pt x="1688911" y="1099886"/>
                    <a:pt x="1667707" y="1094139"/>
                    <a:pt x="1650359" y="1086476"/>
                  </a:cubicBezTo>
                  <a:lnTo>
                    <a:pt x="1650359" y="61639"/>
                  </a:lnTo>
                  <a:lnTo>
                    <a:pt x="1858539" y="29074"/>
                  </a:lnTo>
                  <a:lnTo>
                    <a:pt x="1858539" y="393035"/>
                  </a:lnTo>
                  <a:cubicBezTo>
                    <a:pt x="1881670" y="383457"/>
                    <a:pt x="1906728" y="375795"/>
                    <a:pt x="1931787" y="370048"/>
                  </a:cubicBezTo>
                  <a:cubicBezTo>
                    <a:pt x="1958773" y="364302"/>
                    <a:pt x="1985760" y="362386"/>
                    <a:pt x="2012746" y="362386"/>
                  </a:cubicBezTo>
                  <a:cubicBezTo>
                    <a:pt x="2060935" y="362386"/>
                    <a:pt x="2107198" y="370048"/>
                    <a:pt x="2151532" y="391120"/>
                  </a:cubicBezTo>
                  <a:cubicBezTo>
                    <a:pt x="2190084" y="408360"/>
                    <a:pt x="2224780" y="435178"/>
                    <a:pt x="2251767" y="467743"/>
                  </a:cubicBezTo>
                  <a:cubicBezTo>
                    <a:pt x="2280681" y="504139"/>
                    <a:pt x="2301884" y="544366"/>
                    <a:pt x="2313450" y="588425"/>
                  </a:cubicBezTo>
                  <a:cubicBezTo>
                    <a:pt x="2325015" y="636314"/>
                    <a:pt x="2330798" y="689951"/>
                    <a:pt x="2330798" y="743587"/>
                  </a:cubicBezTo>
                  <a:moveTo>
                    <a:pt x="1451817" y="1080730"/>
                  </a:moveTo>
                  <a:cubicBezTo>
                    <a:pt x="1407483" y="1092223"/>
                    <a:pt x="1361221" y="1101801"/>
                    <a:pt x="1314959" y="1107548"/>
                  </a:cubicBezTo>
                  <a:cubicBezTo>
                    <a:pt x="1257131" y="1117126"/>
                    <a:pt x="1197376" y="1120957"/>
                    <a:pt x="1139548" y="1120957"/>
                  </a:cubicBezTo>
                  <a:cubicBezTo>
                    <a:pt x="1085576" y="1122873"/>
                    <a:pt x="1033531" y="1113295"/>
                    <a:pt x="983413" y="1096054"/>
                  </a:cubicBezTo>
                  <a:cubicBezTo>
                    <a:pt x="944861" y="1080730"/>
                    <a:pt x="912093" y="1057743"/>
                    <a:pt x="885106" y="1027093"/>
                  </a:cubicBezTo>
                  <a:cubicBezTo>
                    <a:pt x="860048" y="994529"/>
                    <a:pt x="842699" y="958132"/>
                    <a:pt x="833061" y="917905"/>
                  </a:cubicBezTo>
                  <a:cubicBezTo>
                    <a:pt x="821496" y="873847"/>
                    <a:pt x="817640" y="825957"/>
                    <a:pt x="817640" y="779983"/>
                  </a:cubicBezTo>
                  <a:lnTo>
                    <a:pt x="817640" y="375795"/>
                  </a:lnTo>
                  <a:lnTo>
                    <a:pt x="1025820" y="375795"/>
                  </a:lnTo>
                  <a:lnTo>
                    <a:pt x="1025820" y="756996"/>
                  </a:lnTo>
                  <a:cubicBezTo>
                    <a:pt x="1025820" y="824042"/>
                    <a:pt x="1035458" y="871931"/>
                    <a:pt x="1052807" y="900665"/>
                  </a:cubicBezTo>
                  <a:cubicBezTo>
                    <a:pt x="1070155" y="929399"/>
                    <a:pt x="1102924" y="944723"/>
                    <a:pt x="1151113" y="944723"/>
                  </a:cubicBezTo>
                  <a:cubicBezTo>
                    <a:pt x="1166534" y="944723"/>
                    <a:pt x="1181955" y="944723"/>
                    <a:pt x="1199303" y="942808"/>
                  </a:cubicBezTo>
                  <a:cubicBezTo>
                    <a:pt x="1216652" y="940892"/>
                    <a:pt x="1230145" y="940892"/>
                    <a:pt x="1243638" y="937061"/>
                  </a:cubicBezTo>
                  <a:lnTo>
                    <a:pt x="1243638" y="375795"/>
                  </a:lnTo>
                  <a:lnTo>
                    <a:pt x="1451817" y="375795"/>
                  </a:lnTo>
                  <a:lnTo>
                    <a:pt x="1451817" y="1080730"/>
                  </a:lnTo>
                  <a:moveTo>
                    <a:pt x="237436" y="640146"/>
                  </a:moveTo>
                  <a:cubicBezTo>
                    <a:pt x="258640" y="617159"/>
                    <a:pt x="277916" y="594172"/>
                    <a:pt x="301047" y="571185"/>
                  </a:cubicBezTo>
                  <a:cubicBezTo>
                    <a:pt x="322250" y="546282"/>
                    <a:pt x="343454" y="523295"/>
                    <a:pt x="364657" y="500308"/>
                  </a:cubicBezTo>
                  <a:cubicBezTo>
                    <a:pt x="385861" y="475405"/>
                    <a:pt x="405137" y="454334"/>
                    <a:pt x="422485" y="433263"/>
                  </a:cubicBezTo>
                  <a:cubicBezTo>
                    <a:pt x="439833" y="412191"/>
                    <a:pt x="457181" y="393035"/>
                    <a:pt x="470674" y="377711"/>
                  </a:cubicBezTo>
                  <a:lnTo>
                    <a:pt x="717406" y="377711"/>
                  </a:lnTo>
                  <a:cubicBezTo>
                    <a:pt x="667289" y="433263"/>
                    <a:pt x="619099" y="488814"/>
                    <a:pt x="572837" y="540535"/>
                  </a:cubicBezTo>
                  <a:cubicBezTo>
                    <a:pt x="524647" y="592256"/>
                    <a:pt x="474530" y="645892"/>
                    <a:pt x="418630" y="699529"/>
                  </a:cubicBezTo>
                  <a:cubicBezTo>
                    <a:pt x="449471" y="728262"/>
                    <a:pt x="478385" y="756996"/>
                    <a:pt x="505371" y="789561"/>
                  </a:cubicBezTo>
                  <a:cubicBezTo>
                    <a:pt x="534285" y="824042"/>
                    <a:pt x="563199" y="858522"/>
                    <a:pt x="592113" y="896834"/>
                  </a:cubicBezTo>
                  <a:cubicBezTo>
                    <a:pt x="619099" y="933230"/>
                    <a:pt x="646085" y="971542"/>
                    <a:pt x="669216" y="1007938"/>
                  </a:cubicBezTo>
                  <a:cubicBezTo>
                    <a:pt x="692347" y="1044334"/>
                    <a:pt x="711623" y="1078814"/>
                    <a:pt x="727044" y="1109464"/>
                  </a:cubicBezTo>
                  <a:lnTo>
                    <a:pt x="488023" y="1109464"/>
                  </a:lnTo>
                  <a:cubicBezTo>
                    <a:pt x="472602" y="1084561"/>
                    <a:pt x="455254" y="1059658"/>
                    <a:pt x="435978" y="1030925"/>
                  </a:cubicBezTo>
                  <a:cubicBezTo>
                    <a:pt x="416702" y="1002191"/>
                    <a:pt x="395499" y="973457"/>
                    <a:pt x="376223" y="942808"/>
                  </a:cubicBezTo>
                  <a:cubicBezTo>
                    <a:pt x="355019" y="914074"/>
                    <a:pt x="331888" y="885340"/>
                    <a:pt x="306829" y="858522"/>
                  </a:cubicBezTo>
                  <a:cubicBezTo>
                    <a:pt x="285626" y="833619"/>
                    <a:pt x="262495" y="810632"/>
                    <a:pt x="237436" y="791477"/>
                  </a:cubicBezTo>
                  <a:lnTo>
                    <a:pt x="237436" y="1111379"/>
                  </a:lnTo>
                  <a:lnTo>
                    <a:pt x="29257" y="1111379"/>
                  </a:lnTo>
                  <a:lnTo>
                    <a:pt x="29257" y="61639"/>
                  </a:lnTo>
                  <a:lnTo>
                    <a:pt x="237436" y="29074"/>
                  </a:lnTo>
                  <a:lnTo>
                    <a:pt x="237436" y="640146"/>
                  </a:lnTo>
                </a:path>
              </a:pathLst>
            </a:custGeom>
            <a:grpFill/>
            <a:ln w="192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668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352" dirty="0">
                <a:solidFill>
                  <a:srgbClr val="1A1A1A"/>
                </a:solidFill>
                <a:latin typeface="Segoe UI"/>
                <a:ea typeface="+mn-ea"/>
              </a:endParaRPr>
            </a:p>
          </p:txBody>
        </p:sp>
      </p:grpSp>
      <p:sp>
        <p:nvSpPr>
          <p:cNvPr id="71" name="Title 1">
            <a:extLst>
              <a:ext uri="{FF2B5EF4-FFF2-40B4-BE49-F238E27FC236}">
                <a16:creationId xmlns:a16="http://schemas.microsoft.com/office/drawing/2014/main" id="{867B2C71-8FC3-405F-8C10-B6CB0FD07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4975" y="135731"/>
            <a:ext cx="3626251" cy="1315388"/>
          </a:xfrm>
        </p:spPr>
        <p:txBody>
          <a:bodyPr>
            <a:noAutofit/>
          </a:bodyPr>
          <a:lstStyle/>
          <a:p>
            <a:pPr algn="r"/>
            <a:r>
              <a:rPr lang="en-US" sz="2700" b="1" dirty="0">
                <a:solidFill>
                  <a:srgbClr val="017CFF"/>
                </a:solidFill>
                <a:latin typeface="Montserrat" panose="00000500000000000000" pitchFamily="2" charset="0"/>
              </a:rPr>
              <a:t>SQL Server is the platform of </a:t>
            </a:r>
            <a:r>
              <a:rPr lang="en-US" sz="3000" b="1" dirty="0">
                <a:solidFill>
                  <a:srgbClr val="017CFF"/>
                </a:solidFill>
                <a:latin typeface="Montserrat" panose="00000500000000000000" pitchFamily="2" charset="0"/>
              </a:rPr>
              <a:t>choice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E799C8EB-03A1-4021-8D73-0B4ED216D2E5}"/>
              </a:ext>
            </a:extLst>
          </p:cNvPr>
          <p:cNvSpPr txBox="1">
            <a:spLocks/>
          </p:cNvSpPr>
          <p:nvPr/>
        </p:nvSpPr>
        <p:spPr>
          <a:xfrm>
            <a:off x="5668749" y="1308031"/>
            <a:ext cx="3475251" cy="3518160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lvl="1" indent="-285750"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Montserrat" panose="00000500000000000000" pitchFamily="2" charset="0"/>
              </a:rPr>
              <a:t>Support for RedHat Enterprise Linux (RHEL), Ubuntu, and SUSE Enterprise Linux (SLES)</a:t>
            </a:r>
          </a:p>
          <a:p>
            <a:pPr marL="285750" lvl="1" indent="-285750"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Montserrat" panose="00000500000000000000" pitchFamily="2" charset="0"/>
              </a:rPr>
              <a:t>Linux Docker containers</a:t>
            </a:r>
          </a:p>
          <a:p>
            <a:pPr marL="285750" lvl="1" indent="-285750"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Montserrat" panose="00000500000000000000" pitchFamily="2" charset="0"/>
              </a:rPr>
              <a:t>Kubernetes</a:t>
            </a:r>
          </a:p>
          <a:p>
            <a:pPr marL="285750" lvl="1" indent="-285750"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Montserrat" panose="00000500000000000000" pitchFamily="2" charset="0"/>
              </a:rPr>
              <a:t>Windows Server / Windows 10</a:t>
            </a:r>
          </a:p>
          <a:p>
            <a:endParaRPr lang="en-US" sz="1600" b="1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r>
              <a:rPr lang="en-US" sz="1600" b="1" dirty="0">
                <a:solidFill>
                  <a:schemeClr val="bg1"/>
                </a:solidFill>
                <a:latin typeface="Montserrat" panose="00000500000000000000" pitchFamily="2" charset="0"/>
              </a:rPr>
              <a:t>Database and tools compatibility on all platforms</a:t>
            </a:r>
          </a:p>
        </p:txBody>
      </p:sp>
      <p:pic>
        <p:nvPicPr>
          <p:cNvPr id="3" name="Imagem 2" descr="Imagem de vídeo game&#10;&#10;Descrição gerada automaticamente com confiança baixa">
            <a:extLst>
              <a:ext uri="{FF2B5EF4-FFF2-40B4-BE49-F238E27FC236}">
                <a16:creationId xmlns:a16="http://schemas.microsoft.com/office/drawing/2014/main" id="{932AA93A-6DC4-4469-AC11-006627B0BC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9789" y="4280326"/>
            <a:ext cx="1612548" cy="356375"/>
          </a:xfrm>
          <a:prstGeom prst="rect">
            <a:avLst/>
          </a:prstGeom>
        </p:spPr>
      </p:pic>
      <p:pic>
        <p:nvPicPr>
          <p:cNvPr id="115" name="Google Shape;571;p56">
            <a:extLst>
              <a:ext uri="{FF2B5EF4-FFF2-40B4-BE49-F238E27FC236}">
                <a16:creationId xmlns:a16="http://schemas.microsoft.com/office/drawing/2014/main" id="{4D66BC3B-E484-4CF6-A29C-FE283C9D2FD9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07073" y="4064050"/>
            <a:ext cx="2597250" cy="1358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800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6C163CAD-583B-4DE1-BB04-55E08B23A25E}"/>
              </a:ext>
            </a:extLst>
          </p:cNvPr>
          <p:cNvSpPr/>
          <p:nvPr/>
        </p:nvSpPr>
        <p:spPr>
          <a:xfrm>
            <a:off x="2312015" y="2059086"/>
            <a:ext cx="2736850" cy="1223964"/>
          </a:xfrm>
          <a:prstGeom prst="rect">
            <a:avLst/>
          </a:prstGeom>
          <a:solidFill>
            <a:srgbClr val="017C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1D76204F-D2BE-4ED3-BEA3-C86CEDCD7E15}"/>
              </a:ext>
            </a:extLst>
          </p:cNvPr>
          <p:cNvCxnSpPr/>
          <p:nvPr/>
        </p:nvCxnSpPr>
        <p:spPr>
          <a:xfrm>
            <a:off x="4810739" y="1950726"/>
            <a:ext cx="0" cy="1527339"/>
          </a:xfrm>
          <a:prstGeom prst="straightConnector1">
            <a:avLst/>
          </a:prstGeom>
          <a:ln w="34925">
            <a:solidFill>
              <a:srgbClr val="481E8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2">
            <a:extLst>
              <a:ext uri="{FF2B5EF4-FFF2-40B4-BE49-F238E27FC236}">
                <a16:creationId xmlns:a16="http://schemas.microsoft.com/office/drawing/2014/main" id="{10C08A7D-2133-4872-AA5A-C8D73DC758FA}"/>
              </a:ext>
            </a:extLst>
          </p:cNvPr>
          <p:cNvSpPr txBox="1">
            <a:spLocks/>
          </p:cNvSpPr>
          <p:nvPr/>
        </p:nvSpPr>
        <p:spPr>
          <a:xfrm>
            <a:off x="463809" y="595684"/>
            <a:ext cx="7248525" cy="864504"/>
          </a:xfrm>
          <a:prstGeom prst="rect">
            <a:avLst/>
          </a:prstGeom>
        </p:spPr>
        <p:txBody>
          <a:bodyPr/>
          <a:lstStyle>
            <a:lvl1pPr algn="l" defTabSz="121871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86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2800" b="1" dirty="0">
                <a:solidFill>
                  <a:schemeClr val="accent1"/>
                </a:solidFill>
                <a:latin typeface="Montserrat" panose="00000500000000000000" pitchFamily="2" charset="0"/>
              </a:rPr>
              <a:t>The Architecture of SQL Server on Linux</a:t>
            </a:r>
            <a:br>
              <a:rPr lang="en-US" sz="3600" b="1" dirty="0">
                <a:solidFill>
                  <a:schemeClr val="accent1"/>
                </a:solidFill>
                <a:latin typeface="Montserrat" panose="00000500000000000000" pitchFamily="2" charset="0"/>
              </a:rPr>
            </a:br>
            <a:endParaRPr lang="en-US" sz="600" b="1" spc="300" dirty="0">
              <a:solidFill>
                <a:schemeClr val="accent1"/>
              </a:solidFill>
              <a:latin typeface="Montserrat" panose="00000500000000000000" pitchFamily="2" charset="0"/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F8F38647-9081-435E-B0E9-EFDFFB8DB7C1}"/>
              </a:ext>
            </a:extLst>
          </p:cNvPr>
          <p:cNvSpPr/>
          <p:nvPr/>
        </p:nvSpPr>
        <p:spPr>
          <a:xfrm>
            <a:off x="3520102" y="2130524"/>
            <a:ext cx="1423987" cy="326231"/>
          </a:xfrm>
          <a:prstGeom prst="rect">
            <a:avLst/>
          </a:prstGeom>
          <a:solidFill>
            <a:srgbClr val="B6CB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rgbClr val="170872"/>
                </a:solidFill>
                <a:latin typeface="Montserrat" panose="020B0604020202020204" charset="0"/>
              </a:rPr>
              <a:t>SQLSERVR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E2C4C5A-DA5B-4A21-A5BE-5FC57A663102}"/>
              </a:ext>
            </a:extLst>
          </p:cNvPr>
          <p:cNvSpPr txBox="1"/>
          <p:nvPr/>
        </p:nvSpPr>
        <p:spPr>
          <a:xfrm>
            <a:off x="2312015" y="1746510"/>
            <a:ext cx="97654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" dirty="0" err="1">
                <a:solidFill>
                  <a:schemeClr val="bg1"/>
                </a:solidFill>
                <a:latin typeface="Montserrat" panose="020B0604020202020204" charset="0"/>
              </a:rPr>
              <a:t>Everything</a:t>
            </a:r>
            <a:r>
              <a:rPr lang="pt-BR" sz="800" dirty="0">
                <a:solidFill>
                  <a:schemeClr val="bg1"/>
                </a:solidFill>
                <a:latin typeface="Montserrat" panose="020B0604020202020204" charset="0"/>
              </a:rPr>
              <a:t> </a:t>
            </a:r>
            <a:r>
              <a:rPr lang="pt-BR" sz="800" dirty="0" err="1">
                <a:solidFill>
                  <a:schemeClr val="bg1"/>
                </a:solidFill>
                <a:latin typeface="Montserrat" panose="020B0604020202020204" charset="0"/>
              </a:rPr>
              <a:t>else</a:t>
            </a:r>
            <a:endParaRPr lang="pt-BR" sz="800" dirty="0">
              <a:solidFill>
                <a:schemeClr val="bg1"/>
              </a:solidFill>
              <a:latin typeface="Montserrat" panose="020B060402020202020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3FDD37F7-442D-4F0A-B9F7-FFC45DDE7557}"/>
              </a:ext>
            </a:extLst>
          </p:cNvPr>
          <p:cNvSpPr txBox="1"/>
          <p:nvPr/>
        </p:nvSpPr>
        <p:spPr>
          <a:xfrm>
            <a:off x="3520102" y="1440011"/>
            <a:ext cx="15285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800" dirty="0">
                <a:solidFill>
                  <a:schemeClr val="bg1"/>
                </a:solidFill>
                <a:latin typeface="Montserrat" panose="020B0604020202020204" charset="0"/>
              </a:rPr>
              <a:t>System </a:t>
            </a:r>
            <a:r>
              <a:rPr lang="pt-BR" sz="800" dirty="0" err="1">
                <a:solidFill>
                  <a:schemeClr val="bg1"/>
                </a:solidFill>
                <a:latin typeface="Montserrat" panose="020B0604020202020204" charset="0"/>
              </a:rPr>
              <a:t>Resource</a:t>
            </a:r>
            <a:r>
              <a:rPr lang="pt-BR" sz="800" dirty="0">
                <a:solidFill>
                  <a:schemeClr val="bg1"/>
                </a:solidFill>
                <a:latin typeface="Montserrat" panose="020B0604020202020204" charset="0"/>
              </a:rPr>
              <a:t> &amp; </a:t>
            </a:r>
            <a:r>
              <a:rPr lang="pt-BR" sz="800" dirty="0" err="1">
                <a:solidFill>
                  <a:schemeClr val="bg1"/>
                </a:solidFill>
                <a:latin typeface="Montserrat" panose="020B0604020202020204" charset="0"/>
              </a:rPr>
              <a:t>Latency</a:t>
            </a:r>
            <a:r>
              <a:rPr lang="pt-BR" sz="800" dirty="0">
                <a:solidFill>
                  <a:schemeClr val="bg1"/>
                </a:solidFill>
                <a:latin typeface="Montserrat" panose="020B0604020202020204" charset="0"/>
              </a:rPr>
              <a:t> </a:t>
            </a:r>
            <a:r>
              <a:rPr lang="pt-BR" sz="800" dirty="0" err="1">
                <a:solidFill>
                  <a:schemeClr val="bg1"/>
                </a:solidFill>
                <a:latin typeface="Montserrat" panose="020B0604020202020204" charset="0"/>
              </a:rPr>
              <a:t>Sensitive</a:t>
            </a:r>
            <a:r>
              <a:rPr lang="pt-BR" sz="800" dirty="0">
                <a:solidFill>
                  <a:schemeClr val="bg1"/>
                </a:solidFill>
                <a:latin typeface="Montserrat" panose="020B0604020202020204" charset="0"/>
              </a:rPr>
              <a:t> </a:t>
            </a:r>
            <a:r>
              <a:rPr lang="pt-BR" sz="800" dirty="0" err="1">
                <a:solidFill>
                  <a:schemeClr val="bg1"/>
                </a:solidFill>
                <a:latin typeface="Montserrat" panose="020B0604020202020204" charset="0"/>
              </a:rPr>
              <a:t>Code</a:t>
            </a:r>
            <a:r>
              <a:rPr lang="pt-BR" sz="800" dirty="0">
                <a:solidFill>
                  <a:schemeClr val="bg1"/>
                </a:solidFill>
                <a:latin typeface="Montserrat" panose="020B0604020202020204" charset="0"/>
              </a:rPr>
              <a:t> </a:t>
            </a:r>
          </a:p>
          <a:p>
            <a:pPr algn="r"/>
            <a:r>
              <a:rPr lang="pt-BR" sz="800" dirty="0">
                <a:solidFill>
                  <a:schemeClr val="bg1"/>
                </a:solidFill>
                <a:latin typeface="Montserrat" panose="020B0604020202020204" charset="0"/>
              </a:rPr>
              <a:t>Paths</a:t>
            </a:r>
          </a:p>
        </p:txBody>
      </p: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86EAC978-0394-4A30-A074-B26596681B9A}"/>
              </a:ext>
            </a:extLst>
          </p:cNvPr>
          <p:cNvCxnSpPr>
            <a:cxnSpLocks/>
          </p:cNvCxnSpPr>
          <p:nvPr/>
        </p:nvCxnSpPr>
        <p:spPr>
          <a:xfrm>
            <a:off x="2639039" y="2059086"/>
            <a:ext cx="0" cy="1418979"/>
          </a:xfrm>
          <a:prstGeom prst="straightConnector1">
            <a:avLst/>
          </a:prstGeom>
          <a:ln w="34925">
            <a:solidFill>
              <a:srgbClr val="481E8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tângulo 22">
            <a:extLst>
              <a:ext uri="{FF2B5EF4-FFF2-40B4-BE49-F238E27FC236}">
                <a16:creationId xmlns:a16="http://schemas.microsoft.com/office/drawing/2014/main" id="{0025C024-22DD-43D1-814B-05C8C8B892AF}"/>
              </a:ext>
            </a:extLst>
          </p:cNvPr>
          <p:cNvSpPr/>
          <p:nvPr/>
        </p:nvSpPr>
        <p:spPr>
          <a:xfrm>
            <a:off x="2470765" y="2626222"/>
            <a:ext cx="1388708" cy="288228"/>
          </a:xfrm>
          <a:prstGeom prst="rect">
            <a:avLst/>
          </a:prstGeom>
          <a:solidFill>
            <a:srgbClr val="50E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dirty="0" err="1">
                <a:solidFill>
                  <a:srgbClr val="170872"/>
                </a:solidFill>
                <a:latin typeface="Montserrat" panose="020B0604020202020204" charset="0"/>
              </a:rPr>
              <a:t>LibOS</a:t>
            </a:r>
            <a:r>
              <a:rPr lang="pt-BR" sz="800" dirty="0">
                <a:solidFill>
                  <a:srgbClr val="170872"/>
                </a:solidFill>
                <a:latin typeface="Montserrat" panose="020B0604020202020204" charset="0"/>
              </a:rPr>
              <a:t> (</a:t>
            </a:r>
            <a:r>
              <a:rPr lang="pt-BR" sz="800" dirty="0" err="1">
                <a:solidFill>
                  <a:srgbClr val="170872"/>
                </a:solidFill>
                <a:latin typeface="Montserrat" panose="020B0604020202020204" charset="0"/>
              </a:rPr>
              <a:t>Win</a:t>
            </a:r>
            <a:r>
              <a:rPr lang="pt-BR" sz="800" dirty="0">
                <a:solidFill>
                  <a:srgbClr val="170872"/>
                </a:solidFill>
                <a:latin typeface="Montserrat" panose="020B0604020202020204" charset="0"/>
              </a:rPr>
              <a:t> API </a:t>
            </a:r>
            <a:r>
              <a:rPr lang="pt-BR" sz="800" dirty="0" err="1">
                <a:solidFill>
                  <a:srgbClr val="170872"/>
                </a:solidFill>
                <a:latin typeface="Montserrat" panose="020B0604020202020204" charset="0"/>
              </a:rPr>
              <a:t>and</a:t>
            </a:r>
            <a:r>
              <a:rPr lang="pt-BR" sz="800" dirty="0">
                <a:solidFill>
                  <a:srgbClr val="170872"/>
                </a:solidFill>
                <a:latin typeface="Montserrat" panose="020B0604020202020204" charset="0"/>
              </a:rPr>
              <a:t> Kernel)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8A1D0319-D359-4622-93C7-08DECBBDBC32}"/>
              </a:ext>
            </a:extLst>
          </p:cNvPr>
          <p:cNvSpPr/>
          <p:nvPr/>
        </p:nvSpPr>
        <p:spPr>
          <a:xfrm>
            <a:off x="3918565" y="2626221"/>
            <a:ext cx="1007883" cy="326231"/>
          </a:xfrm>
          <a:prstGeom prst="rect">
            <a:avLst/>
          </a:prstGeom>
          <a:solidFill>
            <a:srgbClr val="50E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700" dirty="0">
                <a:solidFill>
                  <a:srgbClr val="170872"/>
                </a:solidFill>
                <a:latin typeface="Montserrat" panose="020B0604020202020204" charset="0"/>
              </a:rPr>
              <a:t>SQLOS (SQLPAL)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445A1AC1-9A3F-4E6A-8782-20640DDBAD71}"/>
              </a:ext>
            </a:extLst>
          </p:cNvPr>
          <p:cNvSpPr txBox="1"/>
          <p:nvPr/>
        </p:nvSpPr>
        <p:spPr>
          <a:xfrm>
            <a:off x="2470766" y="2443878"/>
            <a:ext cx="23849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>
                <a:solidFill>
                  <a:schemeClr val="bg1"/>
                </a:solidFill>
                <a:latin typeface="Montserrat" panose="020B0604020202020204" charset="0"/>
              </a:rPr>
              <a:t>API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D61FA418-5702-4C04-ADCE-09A3C23E4418}"/>
              </a:ext>
            </a:extLst>
          </p:cNvPr>
          <p:cNvSpPr/>
          <p:nvPr/>
        </p:nvSpPr>
        <p:spPr>
          <a:xfrm>
            <a:off x="2463363" y="2951346"/>
            <a:ext cx="2463085" cy="284238"/>
          </a:xfrm>
          <a:prstGeom prst="rect">
            <a:avLst/>
          </a:prstGeom>
          <a:solidFill>
            <a:srgbClr val="50E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700" dirty="0">
                <a:solidFill>
                  <a:srgbClr val="170872"/>
                </a:solidFill>
                <a:latin typeface="Montserrat" panose="020B0604020202020204" charset="0"/>
              </a:rPr>
              <a:t>SQL PAL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2D30060E-275D-4DA0-8050-72C453976753}"/>
              </a:ext>
            </a:extLst>
          </p:cNvPr>
          <p:cNvSpPr/>
          <p:nvPr/>
        </p:nvSpPr>
        <p:spPr>
          <a:xfrm>
            <a:off x="2326480" y="3478065"/>
            <a:ext cx="2736850" cy="394321"/>
          </a:xfrm>
          <a:prstGeom prst="rect">
            <a:avLst/>
          </a:prstGeom>
          <a:solidFill>
            <a:srgbClr val="481E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latin typeface="Montserrat" panose="020B0604020202020204" charset="0"/>
              </a:rPr>
              <a:t>Host </a:t>
            </a:r>
            <a:r>
              <a:rPr lang="pt-BR" sz="900" dirty="0" err="1">
                <a:latin typeface="Montserrat" panose="020B0604020202020204" charset="0"/>
              </a:rPr>
              <a:t>Extension</a:t>
            </a:r>
            <a:r>
              <a:rPr lang="pt-BR" sz="900" dirty="0">
                <a:latin typeface="Montserrat" panose="020B0604020202020204" charset="0"/>
              </a:rPr>
              <a:t> mapping </a:t>
            </a:r>
            <a:r>
              <a:rPr lang="pt-BR" sz="900" dirty="0" err="1">
                <a:latin typeface="Montserrat" panose="020B0604020202020204" charset="0"/>
              </a:rPr>
              <a:t>to</a:t>
            </a:r>
            <a:r>
              <a:rPr lang="pt-BR" sz="900" dirty="0">
                <a:latin typeface="Montserrat" panose="020B0604020202020204" charset="0"/>
              </a:rPr>
              <a:t> OS system </a:t>
            </a:r>
            <a:r>
              <a:rPr lang="pt-BR" sz="900" dirty="0" err="1">
                <a:latin typeface="Montserrat" panose="020B0604020202020204" charset="0"/>
              </a:rPr>
              <a:t>calls</a:t>
            </a:r>
            <a:r>
              <a:rPr lang="pt-BR" sz="900" dirty="0">
                <a:latin typeface="Montserrat" panose="020B0604020202020204" charset="0"/>
              </a:rPr>
              <a:t> (IO, </a:t>
            </a:r>
            <a:r>
              <a:rPr lang="pt-BR" sz="900" dirty="0" err="1">
                <a:latin typeface="Montserrat" panose="020B0604020202020204" charset="0"/>
              </a:rPr>
              <a:t>Memory</a:t>
            </a:r>
            <a:r>
              <a:rPr lang="pt-BR" sz="900" dirty="0">
                <a:latin typeface="Montserrat" panose="020B0604020202020204" charset="0"/>
              </a:rPr>
              <a:t>, CPU </a:t>
            </a:r>
            <a:r>
              <a:rPr lang="pt-BR" sz="900" dirty="0" err="1">
                <a:latin typeface="Montserrat" panose="020B0604020202020204" charset="0"/>
              </a:rPr>
              <a:t>scheduling</a:t>
            </a:r>
            <a:r>
              <a:rPr lang="pt-BR" sz="900" dirty="0">
                <a:latin typeface="Montserrat" panose="020B0604020202020204" charset="0"/>
              </a:rPr>
              <a:t>)</a:t>
            </a: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8DA16CF8-B19B-491D-903F-182A06E5EFDA}"/>
              </a:ext>
            </a:extLst>
          </p:cNvPr>
          <p:cNvSpPr/>
          <p:nvPr/>
        </p:nvSpPr>
        <p:spPr>
          <a:xfrm>
            <a:off x="2321329" y="3957079"/>
            <a:ext cx="2736850" cy="394321"/>
          </a:xfrm>
          <a:prstGeom prst="rect">
            <a:avLst/>
          </a:prstGeom>
          <a:solidFill>
            <a:srgbClr val="B6CB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rgbClr val="170872"/>
                </a:solidFill>
                <a:latin typeface="Montserrat" panose="020B0604020202020204" charset="0"/>
              </a:rPr>
              <a:t>Linux Kernel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81979779-FDC8-4F6C-945A-A8899B614E45}"/>
              </a:ext>
            </a:extLst>
          </p:cNvPr>
          <p:cNvSpPr txBox="1"/>
          <p:nvPr/>
        </p:nvSpPr>
        <p:spPr>
          <a:xfrm>
            <a:off x="1386810" y="2727753"/>
            <a:ext cx="7240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dirty="0">
                <a:solidFill>
                  <a:schemeClr val="bg1"/>
                </a:solidFill>
                <a:latin typeface="Montserrat" panose="020B0604020202020204" charset="0"/>
              </a:rPr>
              <a:t>Linux </a:t>
            </a:r>
            <a:r>
              <a:rPr lang="pt-BR" sz="900" dirty="0" err="1">
                <a:solidFill>
                  <a:schemeClr val="bg1"/>
                </a:solidFill>
                <a:latin typeface="Montserrat" panose="020B0604020202020204" charset="0"/>
              </a:rPr>
              <a:t>Process</a:t>
            </a:r>
            <a:r>
              <a:rPr lang="pt-BR" sz="900" dirty="0">
                <a:solidFill>
                  <a:schemeClr val="bg1"/>
                </a:solidFill>
                <a:latin typeface="Montserrat" panose="020B0604020202020204" charset="0"/>
              </a:rPr>
              <a:t> (Ring 3)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DE7A1F5C-8708-4C05-BA98-1558AF955C8C}"/>
              </a:ext>
            </a:extLst>
          </p:cNvPr>
          <p:cNvSpPr txBox="1"/>
          <p:nvPr/>
        </p:nvSpPr>
        <p:spPr>
          <a:xfrm>
            <a:off x="1748851" y="4049959"/>
            <a:ext cx="7240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dirty="0">
                <a:solidFill>
                  <a:schemeClr val="bg1"/>
                </a:solidFill>
                <a:latin typeface="Montserrat" panose="020B0604020202020204" charset="0"/>
              </a:rPr>
              <a:t>Ring 0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71D3F2D3-1E6F-43D7-8CFB-9798139D8CFD}"/>
              </a:ext>
            </a:extLst>
          </p:cNvPr>
          <p:cNvSpPr txBox="1"/>
          <p:nvPr/>
        </p:nvSpPr>
        <p:spPr>
          <a:xfrm>
            <a:off x="5048655" y="3978189"/>
            <a:ext cx="7240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dirty="0" err="1">
                <a:solidFill>
                  <a:schemeClr val="bg1"/>
                </a:solidFill>
                <a:latin typeface="Montserrat" panose="020B0604020202020204" charset="0"/>
              </a:rPr>
              <a:t>fork</a:t>
            </a:r>
            <a:endParaRPr lang="pt-BR" sz="900" dirty="0">
              <a:solidFill>
                <a:schemeClr val="bg1"/>
              </a:solidFill>
              <a:latin typeface="Montserrat" panose="020B0604020202020204" charset="0"/>
            </a:endParaRP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61B79520-DF77-4603-BB59-E7757B397FB8}"/>
              </a:ext>
            </a:extLst>
          </p:cNvPr>
          <p:cNvSpPr txBox="1"/>
          <p:nvPr/>
        </p:nvSpPr>
        <p:spPr>
          <a:xfrm>
            <a:off x="5010229" y="3604978"/>
            <a:ext cx="26921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dirty="0">
                <a:solidFill>
                  <a:schemeClr val="bg1"/>
                </a:solidFill>
                <a:latin typeface="Montserrat" panose="020B0604020202020204" charset="0"/>
              </a:rPr>
              <a:t>Linux APIs (</a:t>
            </a:r>
            <a:r>
              <a:rPr lang="pt-BR" sz="900" dirty="0" err="1">
                <a:solidFill>
                  <a:schemeClr val="bg1"/>
                </a:solidFill>
                <a:latin typeface="Montserrat" panose="020B0604020202020204" charset="0"/>
              </a:rPr>
              <a:t>mmap</a:t>
            </a:r>
            <a:r>
              <a:rPr lang="pt-BR" sz="900" dirty="0">
                <a:solidFill>
                  <a:schemeClr val="bg1"/>
                </a:solidFill>
                <a:latin typeface="Montserrat" panose="020B0604020202020204" charset="0"/>
              </a:rPr>
              <a:t>, </a:t>
            </a:r>
            <a:r>
              <a:rPr lang="pt-BR" sz="900" dirty="0" err="1">
                <a:solidFill>
                  <a:schemeClr val="bg1"/>
                </a:solidFill>
                <a:latin typeface="Montserrat" panose="020B0604020202020204" charset="0"/>
              </a:rPr>
              <a:t>pthread_create</a:t>
            </a:r>
            <a:r>
              <a:rPr lang="pt-BR" sz="900" dirty="0">
                <a:solidFill>
                  <a:schemeClr val="bg1"/>
                </a:solidFill>
                <a:latin typeface="Montserrat" panose="020B0604020202020204" charset="0"/>
              </a:rPr>
              <a:t>,  ...)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A155D8A-5311-44AE-8895-1727819B8E0E}"/>
              </a:ext>
            </a:extLst>
          </p:cNvPr>
          <p:cNvSpPr txBox="1"/>
          <p:nvPr/>
        </p:nvSpPr>
        <p:spPr>
          <a:xfrm>
            <a:off x="5516935" y="2784590"/>
            <a:ext cx="2013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dirty="0">
                <a:solidFill>
                  <a:schemeClr val="bg1"/>
                </a:solidFill>
                <a:latin typeface="Montserrat" panose="020B0604020202020204" charset="0"/>
              </a:rPr>
              <a:t>SQL Platform </a:t>
            </a:r>
          </a:p>
          <a:p>
            <a:r>
              <a:rPr lang="pt-BR" sz="900" dirty="0" err="1">
                <a:solidFill>
                  <a:schemeClr val="bg1"/>
                </a:solidFill>
                <a:latin typeface="Montserrat" panose="020B0604020202020204" charset="0"/>
              </a:rPr>
              <a:t>Abstraction</a:t>
            </a:r>
            <a:r>
              <a:rPr lang="pt-BR" sz="900" dirty="0">
                <a:solidFill>
                  <a:schemeClr val="bg1"/>
                </a:solidFill>
                <a:latin typeface="Montserrat" panose="020B0604020202020204" charset="0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Montserrat" panose="020B0604020202020204" charset="0"/>
              </a:rPr>
              <a:t>Layer</a:t>
            </a:r>
            <a:r>
              <a:rPr lang="pt-BR" sz="900" dirty="0">
                <a:solidFill>
                  <a:schemeClr val="bg1"/>
                </a:solidFill>
                <a:latin typeface="Montserrat" panose="020B0604020202020204" charset="0"/>
              </a:rPr>
              <a:t> (SQLPAL)</a:t>
            </a:r>
          </a:p>
        </p:txBody>
      </p:sp>
      <p:sp>
        <p:nvSpPr>
          <p:cNvPr id="35" name="Chave Esquerda 34">
            <a:extLst>
              <a:ext uri="{FF2B5EF4-FFF2-40B4-BE49-F238E27FC236}">
                <a16:creationId xmlns:a16="http://schemas.microsoft.com/office/drawing/2014/main" id="{BDF4EFB6-BBF6-4F79-B6B5-96AE0F3EDB45}"/>
              </a:ext>
            </a:extLst>
          </p:cNvPr>
          <p:cNvSpPr/>
          <p:nvPr/>
        </p:nvSpPr>
        <p:spPr>
          <a:xfrm>
            <a:off x="2014975" y="2130524"/>
            <a:ext cx="202816" cy="1705286"/>
          </a:xfrm>
          <a:prstGeom prst="leftBrace">
            <a:avLst/>
          </a:prstGeom>
          <a:ln w="635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Chave Esquerda 35">
            <a:extLst>
              <a:ext uri="{FF2B5EF4-FFF2-40B4-BE49-F238E27FC236}">
                <a16:creationId xmlns:a16="http://schemas.microsoft.com/office/drawing/2014/main" id="{4CB48C32-96CE-406A-BEC4-418C7CE3A248}"/>
              </a:ext>
            </a:extLst>
          </p:cNvPr>
          <p:cNvSpPr/>
          <p:nvPr/>
        </p:nvSpPr>
        <p:spPr>
          <a:xfrm flipH="1">
            <a:off x="5140716" y="2626221"/>
            <a:ext cx="413960" cy="656830"/>
          </a:xfrm>
          <a:prstGeom prst="leftBrace">
            <a:avLst>
              <a:gd name="adj1" fmla="val 8333"/>
              <a:gd name="adj2" fmla="val 51489"/>
            </a:avLst>
          </a:prstGeom>
          <a:ln w="635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B4B80CB4-DE7A-45F1-84A8-99A064E485CB}"/>
              </a:ext>
            </a:extLst>
          </p:cNvPr>
          <p:cNvSpPr/>
          <p:nvPr/>
        </p:nvSpPr>
        <p:spPr>
          <a:xfrm>
            <a:off x="5462172" y="3858450"/>
            <a:ext cx="2171728" cy="492950"/>
          </a:xfrm>
          <a:prstGeom prst="rect">
            <a:avLst/>
          </a:prstGeom>
          <a:solidFill>
            <a:srgbClr val="377B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 err="1">
                <a:solidFill>
                  <a:schemeClr val="bg1"/>
                </a:solidFill>
                <a:latin typeface="Montserrat" panose="020B0604020202020204" charset="0"/>
              </a:rPr>
              <a:t>Parent</a:t>
            </a:r>
            <a:r>
              <a:rPr lang="pt-BR" sz="900" dirty="0">
                <a:solidFill>
                  <a:schemeClr val="bg1"/>
                </a:solidFill>
                <a:latin typeface="Montserrat" panose="020B0604020202020204" charset="0"/>
              </a:rPr>
              <a:t> “</a:t>
            </a:r>
            <a:r>
              <a:rPr lang="pt-BR" sz="900" dirty="0" err="1">
                <a:solidFill>
                  <a:schemeClr val="bg1"/>
                </a:solidFill>
                <a:latin typeface="Montserrat" panose="020B0604020202020204" charset="0"/>
              </a:rPr>
              <a:t>Watchdog</a:t>
            </a:r>
            <a:r>
              <a:rPr lang="pt-BR" sz="900" dirty="0">
                <a:solidFill>
                  <a:schemeClr val="bg1"/>
                </a:solidFill>
                <a:latin typeface="Montserrat" panose="020B0604020202020204" charset="0"/>
              </a:rPr>
              <a:t>” </a:t>
            </a:r>
            <a:r>
              <a:rPr lang="pt-BR" sz="900" dirty="0" err="1">
                <a:solidFill>
                  <a:schemeClr val="bg1"/>
                </a:solidFill>
                <a:latin typeface="Montserrat" panose="020B0604020202020204" charset="0"/>
              </a:rPr>
              <a:t>process</a:t>
            </a:r>
            <a:endParaRPr lang="pt-BR" sz="900" dirty="0">
              <a:solidFill>
                <a:schemeClr val="bg1"/>
              </a:solidFill>
              <a:latin typeface="Montserrat" panose="020B0604020202020204" charset="0"/>
            </a:endParaRPr>
          </a:p>
        </p:txBody>
      </p:sp>
      <p:cxnSp>
        <p:nvCxnSpPr>
          <p:cNvPr id="43" name="Conector de Seta Reta 42">
            <a:extLst>
              <a:ext uri="{FF2B5EF4-FFF2-40B4-BE49-F238E27FC236}">
                <a16:creationId xmlns:a16="http://schemas.microsoft.com/office/drawing/2014/main" id="{EE362EFD-3A70-4626-B161-F6CFDFA2EBCA}"/>
              </a:ext>
            </a:extLst>
          </p:cNvPr>
          <p:cNvCxnSpPr>
            <a:stCxn id="37" idx="1"/>
          </p:cNvCxnSpPr>
          <p:nvPr/>
        </p:nvCxnSpPr>
        <p:spPr>
          <a:xfrm flipH="1" flipV="1">
            <a:off x="5082203" y="3816450"/>
            <a:ext cx="379969" cy="2884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>
            <a:extLst>
              <a:ext uri="{FF2B5EF4-FFF2-40B4-BE49-F238E27FC236}">
                <a16:creationId xmlns:a16="http://schemas.microsoft.com/office/drawing/2014/main" id="{ACFAF179-49B2-4DD7-B961-C75D62CFDB8A}"/>
              </a:ext>
            </a:extLst>
          </p:cNvPr>
          <p:cNvSpPr/>
          <p:nvPr/>
        </p:nvSpPr>
        <p:spPr>
          <a:xfrm>
            <a:off x="2419965" y="2130525"/>
            <a:ext cx="1010100" cy="326231"/>
          </a:xfrm>
          <a:prstGeom prst="rect">
            <a:avLst/>
          </a:prstGeom>
          <a:solidFill>
            <a:srgbClr val="B6CB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rgbClr val="170872"/>
                </a:solidFill>
                <a:latin typeface="Montserrat" panose="020B0604020202020204" charset="0"/>
              </a:rPr>
              <a:t>SQLAGENT</a:t>
            </a:r>
          </a:p>
        </p:txBody>
      </p:sp>
      <p:pic>
        <p:nvPicPr>
          <p:cNvPr id="45" name="Google Shape;239;p28">
            <a:extLst>
              <a:ext uri="{FF2B5EF4-FFF2-40B4-BE49-F238E27FC236}">
                <a16:creationId xmlns:a16="http://schemas.microsoft.com/office/drawing/2014/main" id="{77BCFD68-532E-412F-8C6E-DCDBA7FB5C4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81652" y="4479069"/>
            <a:ext cx="767158" cy="42680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CaixaDeTexto 45">
            <a:extLst>
              <a:ext uri="{FF2B5EF4-FFF2-40B4-BE49-F238E27FC236}">
                <a16:creationId xmlns:a16="http://schemas.microsoft.com/office/drawing/2014/main" id="{E9AC0E1E-FCA0-4A98-81EA-81EF2CA42E26}"/>
              </a:ext>
            </a:extLst>
          </p:cNvPr>
          <p:cNvSpPr txBox="1"/>
          <p:nvPr/>
        </p:nvSpPr>
        <p:spPr>
          <a:xfrm>
            <a:off x="2473634" y="3303592"/>
            <a:ext cx="23849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>
                <a:solidFill>
                  <a:schemeClr val="bg1"/>
                </a:solidFill>
                <a:latin typeface="Montserrat" panose="020B0604020202020204" charset="0"/>
              </a:rPr>
              <a:t>ABI</a:t>
            </a:r>
          </a:p>
        </p:txBody>
      </p:sp>
    </p:spTree>
    <p:extLst>
      <p:ext uri="{BB962C8B-B14F-4D97-AF65-F5344CB8AC3E}">
        <p14:creationId xmlns:p14="http://schemas.microsoft.com/office/powerpoint/2010/main" val="2210478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itle 1">
            <a:extLst>
              <a:ext uri="{FF2B5EF4-FFF2-40B4-BE49-F238E27FC236}">
                <a16:creationId xmlns:a16="http://schemas.microsoft.com/office/drawing/2014/main" id="{E5A6EE23-99E1-4597-B8C5-EFC1D3A4463A}"/>
              </a:ext>
            </a:extLst>
          </p:cNvPr>
          <p:cNvSpPr txBox="1">
            <a:spLocks/>
          </p:cNvSpPr>
          <p:nvPr/>
        </p:nvSpPr>
        <p:spPr>
          <a:xfrm>
            <a:off x="963815" y="400250"/>
            <a:ext cx="10536951" cy="529785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-50" normalizeH="0" baseline="0" noProof="0" dirty="0">
              <a:ln w="3175">
                <a:noFill/>
              </a:ln>
              <a:solidFill>
                <a:schemeClr val="bg1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1D8ABC03-82B6-4913-89BF-F1D7F2F241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2881901"/>
              </p:ext>
            </p:extLst>
          </p:nvPr>
        </p:nvGraphicFramePr>
        <p:xfrm>
          <a:off x="0" y="990601"/>
          <a:ext cx="9144000" cy="4255237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1505496">
                  <a:extLst>
                    <a:ext uri="{9D8B030D-6E8A-4147-A177-3AD203B41FA5}">
                      <a16:colId xmlns:a16="http://schemas.microsoft.com/office/drawing/2014/main" val="2186728381"/>
                    </a:ext>
                  </a:extLst>
                </a:gridCol>
                <a:gridCol w="5784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71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271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787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endParaRPr lang="en-US" sz="900" dirty="0">
                        <a:solidFill>
                          <a:srgbClr val="1E2091"/>
                        </a:solidFill>
                        <a:effectLst/>
                        <a:latin typeface="Montserrat" panose="020B0604020202020204" charset="0"/>
                        <a:ea typeface="Segoe UI Black" panose="020B0A02040204020203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51866" marR="26448" marT="21307" marB="21307" anchor="ctr">
                    <a:lnL w="9525" cap="flat" cmpd="sng" algn="ctr">
                      <a:noFill/>
                      <a:prstDash val="solid"/>
                    </a:lnL>
                    <a:lnR w="635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endParaRPr lang="en-US" sz="900" dirty="0">
                        <a:solidFill>
                          <a:schemeClr val="bg1"/>
                        </a:solidFill>
                        <a:effectLst/>
                        <a:latin typeface="Montserrat" panose="020B0604020202020204" charset="0"/>
                        <a:ea typeface="Segoe UI Black" panose="020B0A02040204020203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900" b="1" kern="0" spc="49" dirty="0">
                          <a:solidFill>
                            <a:srgbClr val="481E82"/>
                          </a:solidFill>
                          <a:latin typeface="Montserrat" panose="020B0604020202020204" charset="0"/>
                          <a:ea typeface="Segoe UI Black" panose="020B0A02040204020203" pitchFamily="34" charset="0"/>
                          <a:cs typeface="Segoe UI Semibold" charset="0"/>
                        </a:rPr>
                        <a:t>Windows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900" b="1" kern="0" spc="49" noProof="0" dirty="0">
                          <a:solidFill>
                            <a:srgbClr val="481E82"/>
                          </a:solidFill>
                          <a:latin typeface="Montserrat" panose="020B0604020202020204" charset="0"/>
                          <a:ea typeface="Segoe UI" pitchFamily="34" charset="0"/>
                          <a:cs typeface="Segoe UI Semibold" charset="0"/>
                        </a:rPr>
                        <a:t>Linux </a:t>
                      </a:r>
                      <a:endParaRPr lang="en-US" sz="900" b="1" kern="0" spc="49" dirty="0">
                        <a:solidFill>
                          <a:srgbClr val="481E82"/>
                        </a:solidFill>
                        <a:latin typeface="Montserrat" panose="020B0604020202020204" charset="0"/>
                        <a:ea typeface="Calibri" panose="020F0502020204030204" pitchFamily="34" charset="0"/>
                        <a:cs typeface="Segoe UI Semibold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8470">
                <a:tc>
                  <a:txBody>
                    <a:bodyPr/>
                    <a:lstStyle/>
                    <a:p>
                      <a:pPr defTabSz="912720">
                        <a:defRPr/>
                      </a:pPr>
                      <a:r>
                        <a:rPr lang="en-US" sz="900" b="1" kern="0" spc="49" dirty="0">
                          <a:solidFill>
                            <a:schemeClr val="accent1"/>
                          </a:solidFill>
                          <a:latin typeface="Montserrat" panose="020B0604020202020204" charset="0"/>
                          <a:ea typeface="Segoe UI Semilight" charset="0"/>
                          <a:cs typeface="Segoe UI Semibold" charset="0"/>
                        </a:rPr>
                        <a:t> Editions</a:t>
                      </a:r>
                    </a:p>
                  </a:txBody>
                  <a:tcPr marL="76964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800" b="0" i="0" kern="1200" spc="50" baseline="0" noProof="0" dirty="0">
                          <a:solidFill>
                            <a:srgbClr val="170872"/>
                          </a:solidFill>
                          <a:effectLst/>
                          <a:latin typeface="Montserrat" panose="020B0604020202020204" charset="0"/>
                          <a:ea typeface="Segoe UI Semilight" charset="0"/>
                          <a:cs typeface="Segoe UI Semilight" charset="0"/>
                        </a:rPr>
                        <a:t>Developer, Express, Web, Standard, Enterprise</a:t>
                      </a:r>
                    </a:p>
                  </a:txBody>
                  <a:tcPr marL="51866" marR="0" marT="14536" marB="145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74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500" dirty="0">
                          <a:solidFill>
                            <a:schemeClr val="accent1"/>
                          </a:solidFill>
                          <a:effectLst/>
                          <a:latin typeface="Montserrat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 2" panose="05020102010507070707" pitchFamily="18" charset="2"/>
                        </a:rPr>
                        <a:t></a:t>
                      </a:r>
                      <a:endParaRPr lang="en-US" sz="500" dirty="0">
                        <a:solidFill>
                          <a:schemeClr val="accent1"/>
                        </a:solidFill>
                        <a:effectLst/>
                        <a:latin typeface="Montserra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74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500" dirty="0">
                          <a:solidFill>
                            <a:schemeClr val="accent1"/>
                          </a:solidFill>
                          <a:effectLst/>
                          <a:latin typeface="Montserrat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 2" panose="05020102010507070707" pitchFamily="18" charset="2"/>
                        </a:rPr>
                        <a:t></a:t>
                      </a:r>
                      <a:endParaRPr lang="en-US" sz="500" dirty="0">
                        <a:solidFill>
                          <a:schemeClr val="accent1"/>
                        </a:solidFill>
                        <a:effectLst/>
                        <a:latin typeface="Montserra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9913643"/>
                  </a:ext>
                </a:extLst>
              </a:tr>
              <a:tr h="168470">
                <a:tc rowSpan="2">
                  <a:txBody>
                    <a:bodyPr/>
                    <a:lstStyle/>
                    <a:p>
                      <a:pPr defTabSz="912720">
                        <a:defRPr/>
                      </a:pPr>
                      <a:r>
                        <a:rPr lang="en-US" sz="900" b="1" kern="0" spc="49" dirty="0">
                          <a:solidFill>
                            <a:schemeClr val="accent1"/>
                          </a:solidFill>
                          <a:latin typeface="Montserrat" panose="020B0604020202020204" charset="0"/>
                          <a:ea typeface="Segoe UI Semilight" charset="0"/>
                          <a:cs typeface="Segoe UI Semibold" charset="0"/>
                        </a:rPr>
                        <a:t>Services</a:t>
                      </a:r>
                    </a:p>
                  </a:txBody>
                  <a:tcPr marL="107985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800" b="0" i="0" kern="1200" spc="50" baseline="0" noProof="0" dirty="0">
                          <a:solidFill>
                            <a:srgbClr val="170872"/>
                          </a:solidFill>
                          <a:effectLst/>
                          <a:latin typeface="Montserrat" panose="020B0604020202020204" charset="0"/>
                          <a:ea typeface="Segoe UI Semilight" charset="0"/>
                          <a:cs typeface="Segoe UI Semilight" charset="0"/>
                        </a:rPr>
                        <a:t>Database Engine</a:t>
                      </a:r>
                      <a:r>
                        <a:rPr lang="en-US" sz="800" b="1" i="0" kern="1200" spc="50" baseline="0" noProof="0" dirty="0">
                          <a:solidFill>
                            <a:srgbClr val="170872"/>
                          </a:solidFill>
                          <a:effectLst/>
                          <a:latin typeface="Montserrat" panose="020B0604020202020204" charset="0"/>
                          <a:ea typeface="Segoe UI Semilight" charset="0"/>
                          <a:cs typeface="Segoe UI Semilight" charset="0"/>
                        </a:rPr>
                        <a:t>, Integration Services, SQL Server Agent</a:t>
                      </a:r>
                    </a:p>
                  </a:txBody>
                  <a:tcPr marL="51866" marR="0" marT="14536" marB="145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74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500" dirty="0">
                          <a:solidFill>
                            <a:schemeClr val="accent1"/>
                          </a:solidFill>
                          <a:effectLst/>
                          <a:latin typeface="Montserrat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 2" panose="05020102010507070707" pitchFamily="18" charset="2"/>
                        </a:rPr>
                        <a:t></a:t>
                      </a:r>
                      <a:endParaRPr lang="en-US" sz="500" dirty="0">
                        <a:solidFill>
                          <a:schemeClr val="accent1"/>
                        </a:solidFill>
                        <a:effectLst/>
                        <a:latin typeface="Montserra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74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500" dirty="0">
                          <a:solidFill>
                            <a:schemeClr val="accent1"/>
                          </a:solidFill>
                          <a:effectLst/>
                          <a:latin typeface="Montserrat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 2" panose="05020102010507070707" pitchFamily="18" charset="2"/>
                        </a:rPr>
                        <a:t></a:t>
                      </a:r>
                      <a:endParaRPr lang="en-US" sz="500" dirty="0">
                        <a:solidFill>
                          <a:schemeClr val="accent1"/>
                        </a:solidFill>
                        <a:effectLst/>
                        <a:latin typeface="Montserra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117040"/>
                  </a:ext>
                </a:extLst>
              </a:tr>
              <a:tr h="168470">
                <a:tc vMerge="1">
                  <a:txBody>
                    <a:bodyPr/>
                    <a:lstStyle/>
                    <a:p>
                      <a:pPr defTabSz="912720">
                        <a:defRPr/>
                      </a:pPr>
                      <a:endParaRPr lang="en-US" sz="1400" b="0" kern="0" spc="-29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Segoe UI Semibold" panose="020B0702040204020203" pitchFamily="34" charset="0"/>
                        <a:ea typeface="Segoe UI" panose="020B0502040204020203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09728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800" b="0" i="0" kern="1200" spc="50" baseline="0" noProof="0" dirty="0">
                          <a:solidFill>
                            <a:srgbClr val="170872"/>
                          </a:solidFill>
                          <a:effectLst/>
                          <a:latin typeface="Montserrat" panose="020B0604020202020204" charset="0"/>
                          <a:ea typeface="Segoe UI Semilight" charset="0"/>
                          <a:cs typeface="Segoe UI Semilight" charset="0"/>
                        </a:rPr>
                        <a:t>Analysis Services, Reporting Services, MDS, DQS</a:t>
                      </a:r>
                    </a:p>
                  </a:txBody>
                  <a:tcPr marL="51866" marR="0" marT="14536" marB="145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435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500" dirty="0">
                          <a:solidFill>
                            <a:schemeClr val="accent1"/>
                          </a:solidFill>
                          <a:effectLst/>
                          <a:latin typeface="Montserrat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 2" panose="05020102010507070707" pitchFamily="18" charset="2"/>
                        </a:rPr>
                        <a:t></a:t>
                      </a:r>
                      <a:endParaRPr lang="en-US" sz="500" dirty="0">
                        <a:solidFill>
                          <a:schemeClr val="accent1"/>
                        </a:solidFill>
                        <a:effectLst/>
                        <a:latin typeface="Montserra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endParaRPr lang="en-US" sz="500" dirty="0">
                        <a:solidFill>
                          <a:schemeClr val="accent1"/>
                        </a:solidFill>
                        <a:effectLst/>
                        <a:latin typeface="Montserrat" panose="020B0604020202020204" charset="0"/>
                        <a:ea typeface="Calibri" panose="020F050202020403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470941"/>
                  </a:ext>
                </a:extLst>
              </a:tr>
              <a:tr h="168470">
                <a:tc rowSpan="8">
                  <a:txBody>
                    <a:bodyPr/>
                    <a:lstStyle/>
                    <a:p>
                      <a:pPr defTabSz="912720">
                        <a:defRPr/>
                      </a:pPr>
                      <a:r>
                        <a:rPr lang="en-US" sz="900" b="1" kern="0" spc="49" dirty="0">
                          <a:solidFill>
                            <a:schemeClr val="accent1"/>
                          </a:solidFill>
                          <a:latin typeface="Montserrat" panose="020B0604020202020204" charset="0"/>
                          <a:ea typeface="Segoe UI Semilight" charset="0"/>
                          <a:cs typeface="Segoe UI Semibold" charset="0"/>
                        </a:rPr>
                        <a:t>Mission critical performance and HADR</a:t>
                      </a:r>
                    </a:p>
                  </a:txBody>
                  <a:tcPr marL="88206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800" b="0" i="0" kern="1200" spc="50" baseline="0" dirty="0">
                          <a:solidFill>
                            <a:srgbClr val="170872"/>
                          </a:solidFill>
                          <a:effectLst/>
                          <a:latin typeface="Montserrat" panose="020B0604020202020204" charset="0"/>
                          <a:ea typeface="Segoe UI Semilight" charset="0"/>
                          <a:cs typeface="Segoe UI Semilight" charset="0"/>
                        </a:rPr>
                        <a:t>Maximum number of cores</a:t>
                      </a:r>
                      <a:endParaRPr kumimoji="0" lang="en-US" sz="800" b="0" i="0" u="none" strike="noStrike" kern="1200" cap="none" spc="50" normalizeH="0" baseline="0" noProof="0" dirty="0">
                        <a:ln>
                          <a:noFill/>
                        </a:ln>
                        <a:solidFill>
                          <a:srgbClr val="170872"/>
                        </a:solidFill>
                        <a:effectLst/>
                        <a:uLnTx/>
                        <a:uFillTx/>
                        <a:latin typeface="Montserrat" panose="020B0604020202020204" charset="0"/>
                        <a:ea typeface="Segoe UI Semilight" charset="0"/>
                        <a:cs typeface="Segoe UI Semilight" charset="0"/>
                      </a:endParaRPr>
                    </a:p>
                  </a:txBody>
                  <a:tcPr marL="51866" marR="0" marT="14536" marB="145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700" b="0" i="0" kern="1200" spc="50" baseline="0" dirty="0">
                          <a:solidFill>
                            <a:schemeClr val="accent1"/>
                          </a:solidFill>
                          <a:effectLst/>
                          <a:latin typeface="Montserrat" panose="020B0604020202020204" charset="0"/>
                          <a:ea typeface="Calibri" panose="020F0502020204030204" pitchFamily="34" charset="0"/>
                          <a:cs typeface="Segoe UI Semilight" charset="0"/>
                        </a:rPr>
                        <a:t>Unlimited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74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700" b="0" i="0" kern="1200" spc="50" baseline="0" dirty="0">
                          <a:solidFill>
                            <a:schemeClr val="accent1"/>
                          </a:solidFill>
                          <a:effectLst/>
                          <a:latin typeface="Montserrat" panose="020B0604020202020204" charset="0"/>
                          <a:ea typeface="Calibri" panose="020F0502020204030204" pitchFamily="34" charset="0"/>
                          <a:cs typeface="Segoe UI Semilight" charset="0"/>
                        </a:rPr>
                        <a:t>Unlimited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470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endParaRPr lang="en-US" sz="1000" b="0" kern="1200" baseline="0">
                        <a:solidFill>
                          <a:srgbClr val="C00000"/>
                        </a:solidFill>
                        <a:effectLst/>
                        <a:latin typeface="Segoe UI Semibold" panose="020B0702040204020203" pitchFamily="34" charset="0"/>
                        <a:ea typeface="+mn-ea"/>
                        <a:cs typeface="Segoe UI Semibold" panose="020B0702040204020203" pitchFamily="34" charset="0"/>
                      </a:endParaRPr>
                    </a:p>
                  </a:txBody>
                  <a:tcPr marL="8963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8D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800" b="0" i="0" kern="1200" spc="50" baseline="0" dirty="0">
                          <a:solidFill>
                            <a:srgbClr val="170872"/>
                          </a:solidFill>
                          <a:effectLst/>
                          <a:latin typeface="Montserrat" panose="020B0604020202020204" charset="0"/>
                          <a:ea typeface="Segoe UI Semilight" charset="0"/>
                          <a:cs typeface="Segoe UI Semilight" charset="0"/>
                        </a:rPr>
                        <a:t>Maximum memory utilized per instance</a:t>
                      </a:r>
                    </a:p>
                  </a:txBody>
                  <a:tcPr marL="51866" marR="0" marT="14536" marB="145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700" b="0" i="0" kern="1200" spc="50" baseline="0" dirty="0">
                          <a:solidFill>
                            <a:schemeClr val="accent1"/>
                          </a:solidFill>
                          <a:effectLst/>
                          <a:latin typeface="Montserrat" panose="020B0604020202020204" charset="0"/>
                          <a:ea typeface="Calibri" panose="020F0502020204030204" pitchFamily="34" charset="0"/>
                          <a:cs typeface="Segoe UI Semilight" charset="0"/>
                        </a:rPr>
                        <a:t>24 TB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74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700" b="0" i="0" kern="1200" spc="50" baseline="0" dirty="0">
                          <a:solidFill>
                            <a:schemeClr val="accent1"/>
                          </a:solidFill>
                          <a:effectLst/>
                          <a:latin typeface="Montserrat" panose="020B0604020202020204" charset="0"/>
                          <a:ea typeface="Calibri" panose="020F0502020204030204" pitchFamily="34" charset="0"/>
                          <a:cs typeface="Segoe UI Semilight" charset="0"/>
                        </a:rPr>
                        <a:t>12 TB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8470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endParaRPr lang="en-US" sz="1000" b="0" kern="1200" baseline="0">
                        <a:solidFill>
                          <a:srgbClr val="C00000"/>
                        </a:solidFill>
                        <a:effectLst/>
                        <a:latin typeface="Segoe UI Semibold" panose="020B0702040204020203" pitchFamily="34" charset="0"/>
                        <a:ea typeface="+mn-ea"/>
                        <a:cs typeface="Segoe UI Semibold" panose="020B0702040204020203" pitchFamily="34" charset="0"/>
                      </a:endParaRPr>
                    </a:p>
                  </a:txBody>
                  <a:tcPr marL="8963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8D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800" b="0" i="0" kern="1200" spc="50" baseline="0" dirty="0">
                          <a:solidFill>
                            <a:srgbClr val="170872"/>
                          </a:solidFill>
                          <a:effectLst/>
                          <a:latin typeface="Montserrat" panose="020B0604020202020204" charset="0"/>
                          <a:ea typeface="Segoe UI Semilight" charset="0"/>
                          <a:cs typeface="Segoe UI Semilight" charset="0"/>
                        </a:rPr>
                        <a:t>Maximum database size</a:t>
                      </a:r>
                    </a:p>
                  </a:txBody>
                  <a:tcPr marL="51866" marR="0" marT="14536" marB="145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700" b="0" i="0" kern="1200" spc="50" baseline="0" dirty="0">
                          <a:solidFill>
                            <a:schemeClr val="accent1"/>
                          </a:solidFill>
                          <a:effectLst/>
                          <a:latin typeface="Montserrat" panose="020B0604020202020204" charset="0"/>
                          <a:ea typeface="Calibri" panose="020F0502020204030204" pitchFamily="34" charset="0"/>
                          <a:cs typeface="Segoe UI Semilight" charset="0"/>
                        </a:rPr>
                        <a:t>524 PB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74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700" b="0" i="0" kern="1200" spc="50" baseline="0" dirty="0">
                          <a:solidFill>
                            <a:schemeClr val="accent1"/>
                          </a:solidFill>
                          <a:effectLst/>
                          <a:latin typeface="Montserrat" panose="020B0604020202020204" charset="0"/>
                          <a:ea typeface="Calibri" panose="020F0502020204030204" pitchFamily="34" charset="0"/>
                          <a:cs typeface="Segoe UI Semilight" charset="0"/>
                        </a:rPr>
                        <a:t>524 PB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8470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endParaRPr lang="en-US" sz="1000" b="0" kern="1200" baseline="0">
                        <a:solidFill>
                          <a:schemeClr val="tx1"/>
                        </a:solidFill>
                        <a:effectLst/>
                        <a:latin typeface="Segoe UI Semibold" panose="020B0702040204020203" pitchFamily="34" charset="0"/>
                        <a:ea typeface="+mn-ea"/>
                        <a:cs typeface="Segoe UI Semibold" panose="020B0702040204020203" pitchFamily="34" charset="0"/>
                      </a:endParaRPr>
                    </a:p>
                  </a:txBody>
                  <a:tcPr marL="8963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8D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800" b="0" i="0" kern="1200" spc="50" baseline="0" dirty="0">
                          <a:solidFill>
                            <a:srgbClr val="170872"/>
                          </a:solidFill>
                          <a:effectLst/>
                          <a:latin typeface="Montserrat" panose="020B0604020202020204" charset="0"/>
                          <a:ea typeface="Segoe UI Semilight" charset="0"/>
                          <a:cs typeface="Segoe UI Semilight" charset="0"/>
                        </a:rPr>
                        <a:t>Basic OLTP (Basic In-Memory OLTP, Basic operational analytics)</a:t>
                      </a:r>
                    </a:p>
                  </a:txBody>
                  <a:tcPr marL="51866" marR="0" marT="14536" marB="145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74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500" dirty="0">
                          <a:solidFill>
                            <a:schemeClr val="accent1"/>
                          </a:solidFill>
                          <a:effectLst/>
                          <a:latin typeface="Montserrat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 2" panose="05020102010507070707" pitchFamily="18" charset="2"/>
                        </a:rPr>
                        <a:t></a:t>
                      </a:r>
                      <a:endParaRPr lang="en-US" sz="500" dirty="0">
                        <a:solidFill>
                          <a:schemeClr val="accent1"/>
                        </a:solidFill>
                        <a:effectLst/>
                        <a:latin typeface="Montserra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74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500" dirty="0">
                          <a:solidFill>
                            <a:schemeClr val="accent1"/>
                          </a:solidFill>
                          <a:effectLst/>
                          <a:latin typeface="Montserrat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 2" panose="05020102010507070707" pitchFamily="18" charset="2"/>
                        </a:rPr>
                        <a:t></a:t>
                      </a:r>
                      <a:endParaRPr lang="en-US" sz="500" dirty="0">
                        <a:solidFill>
                          <a:schemeClr val="accent1"/>
                        </a:solidFill>
                        <a:effectLst/>
                        <a:latin typeface="Montserra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655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endParaRPr lang="en-US" sz="1000" b="0" i="1" kern="12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Segoe UI Semibold" panose="020B0702040204020203" pitchFamily="34" charset="0"/>
                        <a:ea typeface="+mn-ea"/>
                        <a:cs typeface="Segoe UI Semibold" panose="020B0702040204020203" pitchFamily="34" charset="0"/>
                      </a:endParaRPr>
                    </a:p>
                  </a:txBody>
                  <a:tcPr marL="8963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8D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800" b="0" i="0" kern="1200" spc="50" baseline="0" dirty="0">
                          <a:solidFill>
                            <a:srgbClr val="170872"/>
                          </a:solidFill>
                          <a:effectLst/>
                          <a:latin typeface="Montserrat" panose="020B0604020202020204" charset="0"/>
                          <a:ea typeface="Segoe UI Semilight" charset="0"/>
                          <a:cs typeface="Segoe UI Semilight" charset="0"/>
                        </a:rPr>
                        <a:t>Advanced OLTP (Advanced In-Memory OLTP, Advanced operational analytics, adaptive query processing)</a:t>
                      </a:r>
                    </a:p>
                  </a:txBody>
                  <a:tcPr marL="51866" marR="0" marT="14536" marB="145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74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500" dirty="0">
                          <a:solidFill>
                            <a:schemeClr val="accent1"/>
                          </a:solidFill>
                          <a:effectLst/>
                          <a:latin typeface="Montserrat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 2" panose="05020102010507070707" pitchFamily="18" charset="2"/>
                        </a:rPr>
                        <a:t></a:t>
                      </a:r>
                      <a:endParaRPr lang="en-US" sz="500" dirty="0">
                        <a:solidFill>
                          <a:schemeClr val="accent1"/>
                        </a:solidFill>
                        <a:effectLst/>
                        <a:latin typeface="Montserra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74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500" dirty="0">
                          <a:solidFill>
                            <a:schemeClr val="accent1"/>
                          </a:solidFill>
                          <a:effectLst/>
                          <a:latin typeface="Montserrat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 2" panose="05020102010507070707" pitchFamily="18" charset="2"/>
                        </a:rPr>
                        <a:t></a:t>
                      </a:r>
                      <a:endParaRPr lang="en-US" sz="500" dirty="0">
                        <a:solidFill>
                          <a:schemeClr val="accent1"/>
                        </a:solidFill>
                        <a:effectLst/>
                        <a:latin typeface="Montserra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84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800" b="0" i="0" kern="1200" spc="50" baseline="0" dirty="0">
                          <a:solidFill>
                            <a:srgbClr val="170872"/>
                          </a:solidFill>
                          <a:effectLst/>
                          <a:latin typeface="Montserrat" panose="020B0604020202020204" charset="0"/>
                          <a:ea typeface="Segoe UI Semilight" charset="0"/>
                          <a:cs typeface="Segoe UI Semilight" charset="0"/>
                        </a:rPr>
                        <a:t>SQL Server Replication</a:t>
                      </a:r>
                    </a:p>
                  </a:txBody>
                  <a:tcPr marL="51866" marR="0" marT="14536" marB="145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74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500" dirty="0">
                          <a:solidFill>
                            <a:schemeClr val="accent1"/>
                          </a:solidFill>
                          <a:effectLst/>
                          <a:latin typeface="Montserrat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 2" panose="05020102010507070707" pitchFamily="18" charset="2"/>
                        </a:rPr>
                        <a:t></a:t>
                      </a:r>
                      <a:endParaRPr lang="en-US" sz="500" dirty="0">
                        <a:solidFill>
                          <a:schemeClr val="accent1"/>
                        </a:solidFill>
                        <a:effectLst/>
                        <a:latin typeface="Montserra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3274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500" kern="1200" dirty="0">
                          <a:solidFill>
                            <a:schemeClr val="accent1"/>
                          </a:solidFill>
                          <a:latin typeface="Montserrat" panose="020B0604020202020204" charset="0"/>
                          <a:ea typeface="ＭＳ Ｐゴシック" panose="020B0600070205080204" pitchFamily="34" charset="-128"/>
                          <a:cs typeface="+mn-cs"/>
                          <a:sym typeface="Wingdings 2" panose="05020102010507070707" pitchFamily="18" charset="2"/>
                        </a:rPr>
                        <a:t></a:t>
                      </a:r>
                      <a:endParaRPr lang="en-US" sz="500" kern="1200" dirty="0">
                        <a:solidFill>
                          <a:schemeClr val="accent1"/>
                        </a:solidFill>
                        <a:latin typeface="Montserrat" panose="020B0604020202020204" charset="0"/>
                        <a:ea typeface="ＭＳ Ｐゴシック" panose="020B0600070205080204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5007911"/>
                  </a:ext>
                </a:extLst>
              </a:tr>
              <a:tr h="168470">
                <a:tc vMerge="1">
                  <a:txBody>
                    <a:bodyPr/>
                    <a:lstStyle/>
                    <a:p>
                      <a:pPr marL="0" marR="0" lvl="0" indent="0" algn="l" defTabSz="91419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endParaRPr kumimoji="0" lang="en-US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78D7"/>
                        </a:solidFill>
                        <a:effectLst/>
                        <a:uLnTx/>
                        <a:uFillTx/>
                        <a:latin typeface="Segoe UI Black" panose="020B0A02040204020203" pitchFamily="34" charset="0"/>
                        <a:ea typeface="Segoe UI Black" panose="020B0A02040204020203" pitchFamily="34" charset="0"/>
                        <a:cs typeface="Segoe UI Black" panose="020B0A02040204020203" pitchFamily="34" charset="0"/>
                      </a:endParaRPr>
                    </a:p>
                  </a:txBody>
                  <a:tcPr marL="8963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8D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19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800" b="0" i="0" kern="1200" spc="50" baseline="0" noProof="0" dirty="0">
                          <a:solidFill>
                            <a:srgbClr val="170872"/>
                          </a:solidFill>
                          <a:effectLst/>
                          <a:latin typeface="Montserrat" panose="020B0604020202020204" charset="0"/>
                          <a:ea typeface="Segoe UI Semilight" charset="0"/>
                          <a:cs typeface="Segoe UI Semilight" charset="0"/>
                        </a:rPr>
                        <a:t>Basic high availability (2-node single database failover, non-readable secondary)</a:t>
                      </a:r>
                    </a:p>
                  </a:txBody>
                  <a:tcPr marL="51866" marR="0" marT="14536" marB="145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74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500" dirty="0">
                          <a:solidFill>
                            <a:schemeClr val="accent1"/>
                          </a:solidFill>
                          <a:effectLst/>
                          <a:latin typeface="Montserrat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 2" panose="05020102010507070707" pitchFamily="18" charset="2"/>
                        </a:rPr>
                        <a:t></a:t>
                      </a:r>
                      <a:endParaRPr lang="en-US" sz="500" dirty="0">
                        <a:solidFill>
                          <a:schemeClr val="accent1"/>
                        </a:solidFill>
                        <a:effectLst/>
                        <a:latin typeface="Montserra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74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500" dirty="0">
                          <a:solidFill>
                            <a:schemeClr val="accent1"/>
                          </a:solidFill>
                          <a:effectLst/>
                          <a:latin typeface="Montserrat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 2" panose="05020102010507070707" pitchFamily="18" charset="2"/>
                        </a:rPr>
                        <a:t></a:t>
                      </a:r>
                      <a:endParaRPr lang="en-US" sz="500" dirty="0">
                        <a:solidFill>
                          <a:schemeClr val="accent1"/>
                        </a:solidFill>
                        <a:effectLst/>
                        <a:latin typeface="Montserra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8470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endParaRPr lang="en-US" sz="1000" b="0">
                        <a:effectLst/>
                        <a:latin typeface="Segoe UI Semibold" panose="020B0702040204020203" pitchFamily="34" charset="0"/>
                        <a:ea typeface="Calibri" panose="020F050202020403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8963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8D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800" b="0" i="0" spc="50" dirty="0">
                          <a:solidFill>
                            <a:srgbClr val="170872"/>
                          </a:solidFill>
                          <a:effectLst/>
                          <a:latin typeface="Montserrat" panose="020B0604020202020204" charset="0"/>
                          <a:ea typeface="Segoe UI Semilight" charset="0"/>
                          <a:cs typeface="Segoe UI Semilight" charset="0"/>
                        </a:rPr>
                        <a:t>Advanced HA </a:t>
                      </a:r>
                      <a:r>
                        <a:rPr lang="en-US" sz="800" b="0" i="0" spc="50" baseline="0" dirty="0">
                          <a:solidFill>
                            <a:srgbClr val="170872"/>
                          </a:solidFill>
                          <a:effectLst/>
                          <a:latin typeface="Montserrat" panose="020B0604020202020204" charset="0"/>
                          <a:ea typeface="Segoe UI Semilight" charset="0"/>
                          <a:cs typeface="Segoe UI Semilight" charset="0"/>
                        </a:rPr>
                        <a:t>(Always On - multi-node, multi-db failover, readable secondaries)</a:t>
                      </a:r>
                      <a:endParaRPr lang="en-US" sz="800" b="0" i="0" spc="50" dirty="0">
                        <a:solidFill>
                          <a:srgbClr val="170872"/>
                        </a:solidFill>
                        <a:effectLst/>
                        <a:latin typeface="Montserrat" panose="020B0604020202020204" charset="0"/>
                        <a:ea typeface="Segoe UI Semilight" charset="0"/>
                        <a:cs typeface="Segoe UI Semilight" charset="0"/>
                      </a:endParaRPr>
                    </a:p>
                  </a:txBody>
                  <a:tcPr marL="51866" marR="0" marT="14536" marB="145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74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500" dirty="0">
                          <a:solidFill>
                            <a:schemeClr val="accent1"/>
                          </a:solidFill>
                          <a:effectLst/>
                          <a:latin typeface="Montserrat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 2" panose="05020102010507070707" pitchFamily="18" charset="2"/>
                        </a:rPr>
                        <a:t></a:t>
                      </a:r>
                      <a:endParaRPr lang="en-US" sz="500" dirty="0">
                        <a:solidFill>
                          <a:schemeClr val="accent1"/>
                        </a:solidFill>
                        <a:effectLst/>
                        <a:latin typeface="Montserra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74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500" dirty="0">
                          <a:solidFill>
                            <a:schemeClr val="accent1"/>
                          </a:solidFill>
                          <a:effectLst/>
                          <a:latin typeface="Montserrat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 2" panose="05020102010507070707" pitchFamily="18" charset="2"/>
                        </a:rPr>
                        <a:t></a:t>
                      </a:r>
                      <a:endParaRPr lang="en-US" sz="500" dirty="0">
                        <a:solidFill>
                          <a:schemeClr val="accent1"/>
                        </a:solidFill>
                        <a:effectLst/>
                        <a:latin typeface="Montserra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85655">
                <a:tc rowSpan="2">
                  <a:txBody>
                    <a:bodyPr/>
                    <a:lstStyle/>
                    <a:p>
                      <a:pPr marL="0" marR="0" lvl="0" indent="0" algn="l" defTabSz="91419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900" b="1" kern="0" spc="49" dirty="0">
                          <a:solidFill>
                            <a:schemeClr val="accent1"/>
                          </a:solidFill>
                          <a:latin typeface="Montserrat" panose="020B0604020202020204" charset="0"/>
                          <a:ea typeface="Segoe UI Semilight" charset="0"/>
                          <a:cs typeface="Segoe UI Semibold" charset="0"/>
                        </a:rPr>
                        <a:t>Security</a:t>
                      </a:r>
                    </a:p>
                  </a:txBody>
                  <a:tcPr marL="88206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19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800" b="0" i="0" kern="1200" spc="50" baseline="0" dirty="0">
                          <a:solidFill>
                            <a:srgbClr val="170872"/>
                          </a:solidFill>
                          <a:effectLst/>
                          <a:latin typeface="Montserrat" panose="020B0604020202020204" charset="0"/>
                          <a:ea typeface="Segoe UI Semilight" charset="0"/>
                          <a:cs typeface="Segoe UI Semilight" charset="0"/>
                        </a:rPr>
                        <a:t>Basic security (Basic auditing, Row-level security, Data masking, Always Encrypted, </a:t>
                      </a:r>
                      <a:r>
                        <a:rPr lang="en-US" sz="800" b="1" i="0" kern="1200" spc="50" baseline="0" dirty="0">
                          <a:solidFill>
                            <a:srgbClr val="170872"/>
                          </a:solidFill>
                          <a:effectLst/>
                          <a:latin typeface="Montserrat" panose="020B0604020202020204" charset="0"/>
                          <a:ea typeface="Segoe UI Semilight" charset="0"/>
                          <a:cs typeface="Segoe UI Semilight" charset="0"/>
                        </a:rPr>
                        <a:t>Active Directory Authentication</a:t>
                      </a:r>
                      <a:r>
                        <a:rPr lang="en-US" sz="800" b="0" i="0" kern="1200" spc="50" baseline="0" dirty="0">
                          <a:solidFill>
                            <a:srgbClr val="170872"/>
                          </a:solidFill>
                          <a:effectLst/>
                          <a:latin typeface="Montserrat" panose="020B0604020202020204" charset="0"/>
                          <a:ea typeface="Segoe UI Semilight" charset="0"/>
                          <a:cs typeface="Segoe UI Semilight" charset="0"/>
                        </a:rPr>
                        <a:t>)</a:t>
                      </a:r>
                    </a:p>
                  </a:txBody>
                  <a:tcPr marL="51866" marR="0" marT="14536" marB="145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74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500" dirty="0">
                          <a:solidFill>
                            <a:schemeClr val="accent1"/>
                          </a:solidFill>
                          <a:effectLst/>
                          <a:latin typeface="Montserrat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 2" panose="05020102010507070707" pitchFamily="18" charset="2"/>
                        </a:rPr>
                        <a:t></a:t>
                      </a:r>
                      <a:endParaRPr lang="en-US" sz="500" dirty="0">
                        <a:solidFill>
                          <a:schemeClr val="accent1"/>
                        </a:solidFill>
                        <a:effectLst/>
                        <a:latin typeface="Montserra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74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500" dirty="0">
                          <a:solidFill>
                            <a:schemeClr val="accent1"/>
                          </a:solidFill>
                          <a:effectLst/>
                          <a:latin typeface="Montserrat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 2" panose="05020102010507070707" pitchFamily="18" charset="2"/>
                        </a:rPr>
                        <a:t></a:t>
                      </a:r>
                      <a:endParaRPr lang="en-US" sz="500" dirty="0">
                        <a:solidFill>
                          <a:schemeClr val="accent1"/>
                        </a:solidFill>
                        <a:effectLst/>
                        <a:latin typeface="Montserra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847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endParaRPr lang="en-US" sz="1000" b="0" kern="1200">
                        <a:solidFill>
                          <a:schemeClr val="tx1"/>
                        </a:solidFill>
                        <a:effectLst/>
                        <a:latin typeface="Segoe UI Semibold" panose="020B0702040204020203" pitchFamily="34" charset="0"/>
                        <a:ea typeface="+mn-ea"/>
                        <a:cs typeface="Segoe UI Semibold" panose="020B0702040204020203" pitchFamily="34" charset="0"/>
                      </a:endParaRPr>
                    </a:p>
                  </a:txBody>
                  <a:tcPr marL="8963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800" b="0" i="0" kern="1200" spc="50" dirty="0">
                          <a:solidFill>
                            <a:srgbClr val="170872"/>
                          </a:solidFill>
                          <a:effectLst/>
                          <a:latin typeface="Montserrat" panose="020B0604020202020204" charset="0"/>
                          <a:ea typeface="Segoe UI Semilight" charset="0"/>
                          <a:cs typeface="Segoe UI Semilight" charset="0"/>
                        </a:rPr>
                        <a:t>Advanced security (Transparent Data Encryption)</a:t>
                      </a:r>
                    </a:p>
                  </a:txBody>
                  <a:tcPr marL="51866" marR="0" marT="14536" marB="145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74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500" dirty="0">
                          <a:solidFill>
                            <a:schemeClr val="accent1"/>
                          </a:solidFill>
                          <a:effectLst/>
                          <a:latin typeface="Montserrat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 2" panose="05020102010507070707" pitchFamily="18" charset="2"/>
                        </a:rPr>
                        <a:t></a:t>
                      </a:r>
                      <a:endParaRPr lang="en-US" sz="500" dirty="0">
                        <a:solidFill>
                          <a:schemeClr val="accent1"/>
                        </a:solidFill>
                        <a:effectLst/>
                        <a:latin typeface="Montserra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74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500" dirty="0">
                          <a:solidFill>
                            <a:schemeClr val="accent1"/>
                          </a:solidFill>
                          <a:effectLst/>
                          <a:latin typeface="Montserrat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 2" panose="05020102010507070707" pitchFamily="18" charset="2"/>
                        </a:rPr>
                        <a:t></a:t>
                      </a:r>
                      <a:endParaRPr lang="en-US" sz="500" dirty="0">
                        <a:solidFill>
                          <a:schemeClr val="accent1"/>
                        </a:solidFill>
                        <a:effectLst/>
                        <a:latin typeface="Montserra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8470">
                <a:tc row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900" b="1" kern="0" spc="49" dirty="0">
                          <a:solidFill>
                            <a:schemeClr val="accent1"/>
                          </a:solidFill>
                          <a:latin typeface="Montserrat" panose="020B0604020202020204" charset="0"/>
                          <a:ea typeface="Segoe UI Semilight" charset="0"/>
                          <a:cs typeface="Segoe UI Semibold" charset="0"/>
                        </a:rPr>
                        <a:t>Data warehousing</a:t>
                      </a:r>
                    </a:p>
                  </a:txBody>
                  <a:tcPr marL="89988" marR="89988" marT="44994" marB="4499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19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800" b="0" i="0" spc="50" baseline="0" dirty="0">
                          <a:solidFill>
                            <a:srgbClr val="170872"/>
                          </a:solidFill>
                          <a:effectLst/>
                          <a:latin typeface="Montserrat" panose="020B0604020202020204" charset="0"/>
                          <a:ea typeface="Segoe UI Semilight" charset="0"/>
                          <a:cs typeface="Segoe UI Semilight" charset="0"/>
                        </a:rPr>
                        <a:t>PolyBase</a:t>
                      </a:r>
                      <a:endParaRPr kumimoji="0" lang="en-US" sz="800" b="0" i="0" u="none" strike="noStrike" kern="1200" cap="none" spc="50" normalizeH="0" baseline="30000" noProof="0" dirty="0">
                        <a:ln>
                          <a:noFill/>
                        </a:ln>
                        <a:solidFill>
                          <a:srgbClr val="170872"/>
                        </a:solidFill>
                        <a:effectLst/>
                        <a:uLnTx/>
                        <a:uFillTx/>
                        <a:latin typeface="Montserrat" panose="020B0604020202020204" charset="0"/>
                        <a:ea typeface="Segoe UI Semilight" charset="0"/>
                        <a:cs typeface="Segoe UI Semilight" charset="0"/>
                      </a:endParaRPr>
                    </a:p>
                  </a:txBody>
                  <a:tcPr marL="51866" marR="0" marT="14536" marB="145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74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500" dirty="0">
                          <a:solidFill>
                            <a:schemeClr val="accent1"/>
                          </a:solidFill>
                          <a:effectLst/>
                          <a:latin typeface="Montserrat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 2" panose="05020102010507070707" pitchFamily="18" charset="2"/>
                        </a:rPr>
                        <a:t></a:t>
                      </a:r>
                      <a:endParaRPr lang="en-US" sz="500" dirty="0">
                        <a:solidFill>
                          <a:schemeClr val="accent1"/>
                        </a:solidFill>
                        <a:effectLst/>
                        <a:latin typeface="Montserra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74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500" kern="1200" dirty="0">
                          <a:solidFill>
                            <a:schemeClr val="accent1"/>
                          </a:solidFill>
                          <a:effectLst/>
                          <a:latin typeface="Montserrat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 2" panose="05020102010507070707" pitchFamily="18" charset="2"/>
                        </a:rPr>
                        <a:t></a:t>
                      </a:r>
                      <a:endParaRPr lang="en-US" sz="500" kern="1200" dirty="0">
                        <a:solidFill>
                          <a:schemeClr val="accent1"/>
                        </a:solidFill>
                        <a:effectLst/>
                        <a:latin typeface="Montserra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684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800" b="0" i="0" spc="50" dirty="0">
                          <a:solidFill>
                            <a:srgbClr val="170872"/>
                          </a:solidFill>
                          <a:effectLst/>
                          <a:latin typeface="Montserrat" panose="020B0604020202020204" charset="0"/>
                          <a:ea typeface="Segoe UI Semilight" charset="0"/>
                          <a:cs typeface="Segoe UI Semilight" charset="0"/>
                        </a:rPr>
                        <a:t>Basic data</a:t>
                      </a:r>
                      <a:r>
                        <a:rPr lang="en-US" sz="800" b="0" i="0" spc="50" baseline="0" dirty="0">
                          <a:solidFill>
                            <a:srgbClr val="170872"/>
                          </a:solidFill>
                          <a:effectLst/>
                          <a:latin typeface="Montserrat" panose="020B0604020202020204" charset="0"/>
                          <a:ea typeface="Segoe UI Semilight" charset="0"/>
                          <a:cs typeface="Segoe UI Semilight" charset="0"/>
                        </a:rPr>
                        <a:t> warehousing/data marts (Basic I</a:t>
                      </a:r>
                      <a:r>
                        <a:rPr lang="en-US" sz="800" b="0" i="0" spc="50" dirty="0">
                          <a:solidFill>
                            <a:srgbClr val="170872"/>
                          </a:solidFill>
                          <a:effectLst/>
                          <a:latin typeface="Montserrat" panose="020B0604020202020204" charset="0"/>
                          <a:ea typeface="Segoe UI Semilight" charset="0"/>
                          <a:cs typeface="Segoe UI Semilight" charset="0"/>
                        </a:rPr>
                        <a:t>n-Memory ColumnStore, Partitioning, Compression)</a:t>
                      </a:r>
                      <a:endParaRPr lang="en-US" sz="800" b="0" i="0" kern="1200" spc="50" dirty="0">
                        <a:solidFill>
                          <a:srgbClr val="170872"/>
                        </a:solidFill>
                        <a:effectLst/>
                        <a:latin typeface="Montserrat" panose="020B0604020202020204" charset="0"/>
                        <a:ea typeface="Segoe UI Semilight" charset="0"/>
                        <a:cs typeface="Segoe UI Semilight" charset="0"/>
                      </a:endParaRPr>
                    </a:p>
                  </a:txBody>
                  <a:tcPr marL="51866" marR="0" marT="14536" marB="145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3274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500" dirty="0">
                          <a:solidFill>
                            <a:schemeClr val="accent1"/>
                          </a:solidFill>
                          <a:effectLst/>
                          <a:latin typeface="Montserrat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 2" panose="05020102010507070707" pitchFamily="18" charset="2"/>
                        </a:rPr>
                        <a:t></a:t>
                      </a:r>
                      <a:endParaRPr lang="en-US" sz="500" dirty="0">
                        <a:solidFill>
                          <a:schemeClr val="accent1"/>
                        </a:solidFill>
                        <a:effectLst/>
                        <a:latin typeface="Montserra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274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500" dirty="0">
                          <a:solidFill>
                            <a:schemeClr val="accent1"/>
                          </a:solidFill>
                          <a:effectLst/>
                          <a:latin typeface="Montserrat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 2" panose="05020102010507070707" pitchFamily="18" charset="2"/>
                        </a:rPr>
                        <a:t></a:t>
                      </a:r>
                      <a:endParaRPr lang="en-US" sz="500" dirty="0">
                        <a:solidFill>
                          <a:schemeClr val="accent1"/>
                        </a:solidFill>
                        <a:effectLst/>
                        <a:latin typeface="Montserra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84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800" b="0" i="0" spc="50" dirty="0">
                          <a:solidFill>
                            <a:srgbClr val="170872"/>
                          </a:solidFill>
                          <a:effectLst/>
                          <a:latin typeface="Montserrat" panose="020B0604020202020204" charset="0"/>
                          <a:ea typeface="Segoe UI Semilight" charset="0"/>
                          <a:cs typeface="Segoe UI Semilight" charset="0"/>
                        </a:rPr>
                        <a:t>Advanced data</a:t>
                      </a:r>
                      <a:r>
                        <a:rPr lang="en-US" sz="800" b="0" i="0" spc="50" baseline="0" dirty="0">
                          <a:solidFill>
                            <a:srgbClr val="170872"/>
                          </a:solidFill>
                          <a:effectLst/>
                          <a:latin typeface="Montserrat" panose="020B0604020202020204" charset="0"/>
                          <a:ea typeface="Segoe UI Semilight" charset="0"/>
                          <a:cs typeface="Segoe UI Semilight" charset="0"/>
                        </a:rPr>
                        <a:t> warehousing (Advanced I</a:t>
                      </a:r>
                      <a:r>
                        <a:rPr lang="en-US" sz="800" b="0" i="0" spc="50" dirty="0">
                          <a:solidFill>
                            <a:srgbClr val="170872"/>
                          </a:solidFill>
                          <a:effectLst/>
                          <a:latin typeface="Montserrat" panose="020B0604020202020204" charset="0"/>
                          <a:ea typeface="Segoe UI Semilight" charset="0"/>
                          <a:cs typeface="Segoe UI Semilight" charset="0"/>
                        </a:rPr>
                        <a:t>n-Memory ColumnStore)</a:t>
                      </a:r>
                      <a:endParaRPr lang="en-US" sz="800" b="0" i="0" kern="1200" spc="50" dirty="0">
                        <a:solidFill>
                          <a:srgbClr val="170872"/>
                        </a:solidFill>
                        <a:effectLst/>
                        <a:latin typeface="Montserrat" panose="020B0604020202020204" charset="0"/>
                        <a:ea typeface="Segoe UI Semilight" charset="0"/>
                        <a:cs typeface="Segoe UI Semilight" charset="0"/>
                      </a:endParaRPr>
                    </a:p>
                  </a:txBody>
                  <a:tcPr marL="51866" marR="0" marT="14536" marB="145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3274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500" dirty="0">
                          <a:solidFill>
                            <a:schemeClr val="accent1"/>
                          </a:solidFill>
                          <a:effectLst/>
                          <a:latin typeface="Montserrat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 2" panose="05020102010507070707" pitchFamily="18" charset="2"/>
                        </a:rPr>
                        <a:t></a:t>
                      </a:r>
                      <a:endParaRPr lang="en-US" sz="500" dirty="0">
                        <a:solidFill>
                          <a:schemeClr val="accent1"/>
                        </a:solidFill>
                        <a:effectLst/>
                        <a:latin typeface="Montserra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3274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500" dirty="0">
                          <a:solidFill>
                            <a:schemeClr val="accent1"/>
                          </a:solidFill>
                          <a:effectLst/>
                          <a:latin typeface="Montserrat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 2" panose="05020102010507070707" pitchFamily="18" charset="2"/>
                        </a:rPr>
                        <a:t></a:t>
                      </a:r>
                      <a:endParaRPr lang="en-US" sz="500" dirty="0">
                        <a:solidFill>
                          <a:schemeClr val="accent1"/>
                        </a:solidFill>
                        <a:effectLst/>
                        <a:latin typeface="Montserra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684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800" b="0" i="0" kern="1200" spc="50" dirty="0">
                          <a:solidFill>
                            <a:srgbClr val="170872"/>
                          </a:solidFill>
                          <a:effectLst/>
                          <a:latin typeface="Montserrat" panose="020B0604020202020204" charset="0"/>
                          <a:ea typeface="Segoe UI Semilight" charset="0"/>
                          <a:cs typeface="Segoe UI Semilight" charset="0"/>
                        </a:rPr>
                        <a:t>Advanced</a:t>
                      </a:r>
                      <a:r>
                        <a:rPr lang="en-US" sz="800" b="0" i="0" kern="1200" spc="50" baseline="0" dirty="0">
                          <a:solidFill>
                            <a:srgbClr val="170872"/>
                          </a:solidFill>
                          <a:effectLst/>
                          <a:latin typeface="Montserrat" panose="020B0604020202020204" charset="0"/>
                          <a:ea typeface="Segoe UI Semilight" charset="0"/>
                          <a:cs typeface="Segoe UI Semilight" charset="0"/>
                        </a:rPr>
                        <a:t> data integration (Fuzzy grouping and look ups)</a:t>
                      </a:r>
                      <a:endParaRPr lang="en-US" sz="800" b="0" i="0" kern="1200" spc="50" dirty="0">
                        <a:solidFill>
                          <a:srgbClr val="170872"/>
                        </a:solidFill>
                        <a:effectLst/>
                        <a:latin typeface="Montserrat" panose="020B0604020202020204" charset="0"/>
                        <a:ea typeface="Segoe UI Semilight" charset="0"/>
                        <a:cs typeface="Segoe UI Semilight" charset="0"/>
                      </a:endParaRPr>
                    </a:p>
                  </a:txBody>
                  <a:tcPr marL="51866" marR="0" marT="14536" marB="14536" anchor="ctr"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3274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500" dirty="0">
                          <a:solidFill>
                            <a:schemeClr val="accent1"/>
                          </a:solidFill>
                          <a:effectLst/>
                          <a:latin typeface="Montserrat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 2" panose="05020102010507070707" pitchFamily="18" charset="2"/>
                        </a:rPr>
                        <a:t></a:t>
                      </a:r>
                      <a:endParaRPr lang="en-US" sz="500" dirty="0">
                        <a:solidFill>
                          <a:schemeClr val="accent1"/>
                        </a:solidFill>
                        <a:effectLst/>
                        <a:latin typeface="Montserra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3274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500" dirty="0">
                          <a:solidFill>
                            <a:schemeClr val="accent1"/>
                          </a:solidFill>
                          <a:effectLst/>
                          <a:latin typeface="Montserrat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 2" panose="05020102010507070707" pitchFamily="18" charset="2"/>
                        </a:rPr>
                        <a:t></a:t>
                      </a:r>
                      <a:endParaRPr lang="en-US" sz="500" dirty="0">
                        <a:solidFill>
                          <a:schemeClr val="accent1"/>
                        </a:solidFill>
                        <a:effectLst/>
                        <a:latin typeface="Montserra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68470">
                <a:tc rowSpan="2">
                  <a:txBody>
                    <a:bodyPr/>
                    <a:lstStyle/>
                    <a:p>
                      <a:pPr marL="0" marR="0" lvl="0" indent="0" algn="l" defTabSz="91419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900" b="1" kern="0" spc="49" dirty="0">
                          <a:solidFill>
                            <a:schemeClr val="accent1"/>
                          </a:solidFill>
                          <a:latin typeface="Montserrat" panose="020B0604020202020204" charset="0"/>
                          <a:ea typeface="Segoe UI Semilight" charset="0"/>
                          <a:cs typeface="Segoe UI Semibold" charset="0"/>
                        </a:rPr>
                        <a:t>Tools</a:t>
                      </a:r>
                    </a:p>
                  </a:txBody>
                  <a:tcPr marL="107985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19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800" b="0" i="0" kern="1200" spc="50" noProof="0" dirty="0">
                          <a:solidFill>
                            <a:srgbClr val="170872"/>
                          </a:solidFill>
                          <a:effectLst/>
                          <a:latin typeface="Montserrat" panose="020B0604020202020204" charset="0"/>
                          <a:ea typeface="Segoe UI Semilight" charset="0"/>
                          <a:cs typeface="Segoe UI Semilight" charset="0"/>
                        </a:rPr>
                        <a:t>Windows ecosystem: Full-fidelity Management</a:t>
                      </a:r>
                      <a:r>
                        <a:rPr lang="en-US" sz="800" b="0" i="0" kern="1200" spc="50" baseline="0" noProof="0" dirty="0">
                          <a:solidFill>
                            <a:srgbClr val="170872"/>
                          </a:solidFill>
                          <a:effectLst/>
                          <a:latin typeface="Montserrat" panose="020B0604020202020204" charset="0"/>
                          <a:ea typeface="Segoe UI Semilight" charset="0"/>
                          <a:cs typeface="Segoe UI Semilight" charset="0"/>
                        </a:rPr>
                        <a:t> &amp; Dev Tool (</a:t>
                      </a:r>
                      <a:r>
                        <a:rPr lang="en-US" sz="800" b="0" i="0" kern="1200" spc="50" noProof="0" dirty="0">
                          <a:solidFill>
                            <a:srgbClr val="170872"/>
                          </a:solidFill>
                          <a:effectLst/>
                          <a:latin typeface="Montserrat" panose="020B0604020202020204" charset="0"/>
                          <a:ea typeface="Segoe UI Semilight" charset="0"/>
                          <a:cs typeface="Segoe UI Semilight" charset="0"/>
                        </a:rPr>
                        <a:t>SSMS &amp; SSDT), command line tools</a:t>
                      </a:r>
                    </a:p>
                  </a:txBody>
                  <a:tcPr marL="51866" marR="0" marT="14536" marB="145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3274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500" dirty="0">
                          <a:solidFill>
                            <a:schemeClr val="accent1"/>
                          </a:solidFill>
                          <a:effectLst/>
                          <a:latin typeface="Montserrat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 2" panose="05020102010507070707" pitchFamily="18" charset="2"/>
                        </a:rPr>
                        <a:t></a:t>
                      </a:r>
                      <a:endParaRPr lang="en-US" sz="500" dirty="0">
                        <a:solidFill>
                          <a:schemeClr val="accent1"/>
                        </a:solidFill>
                        <a:effectLst/>
                        <a:latin typeface="Montserra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3274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500" dirty="0">
                          <a:solidFill>
                            <a:schemeClr val="accent1"/>
                          </a:solidFill>
                          <a:effectLst/>
                          <a:latin typeface="Montserrat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 2" panose="05020102010507070707" pitchFamily="18" charset="2"/>
                        </a:rPr>
                        <a:t></a:t>
                      </a:r>
                      <a:endParaRPr lang="en-US" sz="500" dirty="0">
                        <a:solidFill>
                          <a:schemeClr val="accent1"/>
                        </a:solidFill>
                        <a:effectLst/>
                        <a:latin typeface="Montserra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9507567"/>
                  </a:ext>
                </a:extLst>
              </a:tr>
              <a:tr h="168470">
                <a:tc vMerge="1">
                  <a:txBody>
                    <a:bodyPr/>
                    <a:lstStyle/>
                    <a:p>
                      <a:pPr marL="0" marR="0" lvl="0" indent="0" algn="l" defTabSz="91419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endParaRPr lang="en-US" sz="1400" b="0" kern="0" spc="-29">
                        <a:solidFill>
                          <a:schemeClr val="accent1"/>
                        </a:solidFill>
                        <a:latin typeface="Segoe UI Semibold" panose="020B0702040204020203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09728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19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800" b="0" i="0" kern="1200" spc="50" noProof="0" dirty="0">
                          <a:solidFill>
                            <a:srgbClr val="170872"/>
                          </a:solidFill>
                          <a:effectLst/>
                          <a:latin typeface="Montserrat" panose="020B0604020202020204" charset="0"/>
                          <a:ea typeface="Segoe UI Semilight" charset="0"/>
                          <a:cs typeface="Segoe UI Semilight" charset="0"/>
                        </a:rPr>
                        <a:t>Linux/OSX/Windows ecosystem: Dev tools (VS Code), </a:t>
                      </a:r>
                      <a:r>
                        <a:rPr lang="en-US" sz="800" b="0" i="0" kern="1200" spc="50" baseline="0" noProof="0" dirty="0">
                          <a:solidFill>
                            <a:srgbClr val="170872"/>
                          </a:solidFill>
                          <a:effectLst/>
                          <a:latin typeface="Montserrat" panose="020B0604020202020204" charset="0"/>
                          <a:ea typeface="Segoe UI Semilight" charset="0"/>
                          <a:cs typeface="Segoe UI Semilight" charset="0"/>
                        </a:rPr>
                        <a:t>DB Admin GUI tool, command line tools</a:t>
                      </a:r>
                      <a:endParaRPr lang="en-US" sz="800" b="0" i="0" kern="1200" spc="50" noProof="0" dirty="0">
                        <a:solidFill>
                          <a:srgbClr val="170872"/>
                        </a:solidFill>
                        <a:effectLst/>
                        <a:latin typeface="Montserrat" panose="020B0604020202020204" charset="0"/>
                        <a:ea typeface="Segoe UI Semilight" charset="0"/>
                        <a:cs typeface="Segoe UI Semilight" charset="0"/>
                      </a:endParaRPr>
                    </a:p>
                  </a:txBody>
                  <a:tcPr marL="51866" marR="0" marT="14536" marB="145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3274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500" dirty="0">
                          <a:solidFill>
                            <a:schemeClr val="accent1"/>
                          </a:solidFill>
                          <a:effectLst/>
                          <a:latin typeface="Montserrat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 2" panose="05020102010507070707" pitchFamily="18" charset="2"/>
                        </a:rPr>
                        <a:t></a:t>
                      </a:r>
                      <a:endParaRPr lang="en-US" sz="500" dirty="0">
                        <a:solidFill>
                          <a:schemeClr val="accent1"/>
                        </a:solidFill>
                        <a:effectLst/>
                        <a:latin typeface="Montserra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3274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500" dirty="0">
                          <a:solidFill>
                            <a:schemeClr val="accent1"/>
                          </a:solidFill>
                          <a:effectLst/>
                          <a:latin typeface="Montserrat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 2" panose="05020102010507070707" pitchFamily="18" charset="2"/>
                        </a:rPr>
                        <a:t></a:t>
                      </a:r>
                      <a:endParaRPr lang="en-US" sz="500" dirty="0">
                        <a:solidFill>
                          <a:schemeClr val="accent1"/>
                        </a:solidFill>
                        <a:effectLst/>
                        <a:latin typeface="Montserra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7295766"/>
                  </a:ext>
                </a:extLst>
              </a:tr>
              <a:tr h="219145">
                <a:tc rowSpan="3">
                  <a:txBody>
                    <a:bodyPr/>
                    <a:lstStyle/>
                    <a:p>
                      <a:pPr marL="0" marR="0" lvl="0" indent="0" algn="l" defTabSz="91419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900" b="1" kern="0" spc="49" dirty="0">
                          <a:solidFill>
                            <a:schemeClr val="accent1"/>
                          </a:solidFill>
                          <a:latin typeface="Montserrat" panose="020B0604020202020204" charset="0"/>
                          <a:ea typeface="Segoe UI Semilight" charset="0"/>
                          <a:cs typeface="Segoe UI Semibold" charset="0"/>
                        </a:rPr>
                        <a:t>Developer</a:t>
                      </a:r>
                    </a:p>
                  </a:txBody>
                  <a:tcPr marL="107985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19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800" b="0" i="0" spc="50" dirty="0">
                          <a:solidFill>
                            <a:srgbClr val="170872"/>
                          </a:solidFill>
                          <a:effectLst/>
                          <a:latin typeface="Montserrat" panose="020B0604020202020204" charset="0"/>
                          <a:ea typeface="Segoe UI Semilight" charset="0"/>
                          <a:cs typeface="Segoe UI Semilight" charset="0"/>
                        </a:rPr>
                        <a:t>Programmability (T-SQL, CLR, Data Types, JSON, Graph)</a:t>
                      </a:r>
                      <a:endParaRPr kumimoji="0" lang="en-US" sz="800" b="0" i="0" u="none" strike="noStrike" kern="1200" cap="none" spc="50" normalizeH="0" baseline="0" noProof="0" dirty="0">
                        <a:ln>
                          <a:noFill/>
                        </a:ln>
                        <a:solidFill>
                          <a:srgbClr val="170872"/>
                        </a:solidFill>
                        <a:effectLst/>
                        <a:uLnTx/>
                        <a:uFillTx/>
                        <a:latin typeface="Montserrat" panose="020B0604020202020204" charset="0"/>
                        <a:ea typeface="Segoe UI Semilight" charset="0"/>
                        <a:cs typeface="Segoe UI Semilight" charset="0"/>
                      </a:endParaRPr>
                    </a:p>
                  </a:txBody>
                  <a:tcPr marL="51866" marR="0" marT="14536" marB="145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3274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500" dirty="0">
                          <a:solidFill>
                            <a:schemeClr val="accent1"/>
                          </a:solidFill>
                          <a:effectLst/>
                          <a:latin typeface="Montserrat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 2" panose="05020102010507070707" pitchFamily="18" charset="2"/>
                        </a:rPr>
                        <a:t></a:t>
                      </a:r>
                      <a:endParaRPr lang="en-US" sz="500" dirty="0">
                        <a:solidFill>
                          <a:schemeClr val="accent1"/>
                        </a:solidFill>
                        <a:effectLst/>
                        <a:latin typeface="Montserra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3274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500" dirty="0">
                          <a:solidFill>
                            <a:schemeClr val="accent1"/>
                          </a:solidFill>
                          <a:effectLst/>
                          <a:latin typeface="Montserrat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 2" panose="05020102010507070707" pitchFamily="18" charset="2"/>
                        </a:rPr>
                        <a:t></a:t>
                      </a:r>
                      <a:endParaRPr lang="en-US" sz="500" dirty="0">
                        <a:solidFill>
                          <a:schemeClr val="accent1"/>
                        </a:solidFill>
                        <a:effectLst/>
                        <a:latin typeface="Montserra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2430361"/>
                  </a:ext>
                </a:extLst>
              </a:tr>
              <a:tr h="21914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19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800" b="0" i="0" kern="1200" spc="50" noProof="0" dirty="0">
                          <a:solidFill>
                            <a:srgbClr val="170872"/>
                          </a:solidFill>
                          <a:effectLst/>
                          <a:latin typeface="Montserrat" panose="020B0604020202020204" charset="0"/>
                          <a:ea typeface="Segoe UI Semilight" charset="0"/>
                          <a:cs typeface="Segoe UI Semilight" charset="0"/>
                        </a:rPr>
                        <a:t>Distributed Transactions</a:t>
                      </a:r>
                    </a:p>
                  </a:txBody>
                  <a:tcPr marL="51866" marR="0" marT="14536" marB="145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3274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500" dirty="0">
                          <a:solidFill>
                            <a:schemeClr val="accent1"/>
                          </a:solidFill>
                          <a:effectLst/>
                          <a:latin typeface="Montserrat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 2" panose="05020102010507070707" pitchFamily="18" charset="2"/>
                        </a:rPr>
                        <a:t></a:t>
                      </a:r>
                      <a:endParaRPr lang="en-US" sz="500" dirty="0">
                        <a:solidFill>
                          <a:schemeClr val="accent1"/>
                        </a:solidFill>
                        <a:effectLst/>
                        <a:latin typeface="Montserra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3274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500" kern="1200" dirty="0">
                          <a:solidFill>
                            <a:schemeClr val="accent1"/>
                          </a:solidFill>
                          <a:latin typeface="Montserrat" panose="020B0604020202020204" charset="0"/>
                          <a:ea typeface="ＭＳ Ｐゴシック" panose="020B0600070205080204" pitchFamily="34" charset="-128"/>
                          <a:cs typeface="+mn-cs"/>
                          <a:sym typeface="Wingdings 2" panose="05020102010507070707" pitchFamily="18" charset="2"/>
                        </a:rPr>
                        <a:t></a:t>
                      </a:r>
                      <a:endParaRPr lang="en-US" sz="500" dirty="0">
                        <a:solidFill>
                          <a:schemeClr val="accent1"/>
                        </a:solidFill>
                        <a:effectLst/>
                        <a:latin typeface="Montserra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0050244"/>
                  </a:ext>
                </a:extLst>
              </a:tr>
              <a:tr h="153770">
                <a:tc vMerge="1">
                  <a:txBody>
                    <a:bodyPr/>
                    <a:lstStyle/>
                    <a:p>
                      <a:pPr marL="0" marR="0" lvl="0" indent="0" algn="l" defTabSz="91419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endParaRPr lang="en-US" sz="1400" b="0" kern="0" spc="-29">
                        <a:solidFill>
                          <a:srgbClr val="FF8C00"/>
                        </a:solidFill>
                        <a:latin typeface="Segoe UI Semibold" panose="020B0702040204020203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09728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19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800" b="0" i="0" kern="1200" spc="50" noProof="0" dirty="0">
                          <a:solidFill>
                            <a:srgbClr val="481E82"/>
                          </a:solidFill>
                          <a:effectLst/>
                          <a:latin typeface="Montserrat" panose="020B0604020202020204" charset="0"/>
                          <a:ea typeface="Segoe UI Semilight" charset="0"/>
                          <a:cs typeface="Segoe UI Semilight" charset="0"/>
                        </a:rPr>
                        <a:t>Machine Learning Services</a:t>
                      </a:r>
                    </a:p>
                  </a:txBody>
                  <a:tcPr marL="51866" marR="0" marT="14536" marB="145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3274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500" kern="1200" dirty="0">
                          <a:solidFill>
                            <a:schemeClr val="accent1"/>
                          </a:solidFill>
                          <a:latin typeface="Montserrat" panose="020B0604020202020204" charset="0"/>
                          <a:ea typeface="ＭＳ Ｐゴシック" panose="020B0600070205080204" pitchFamily="34" charset="-128"/>
                          <a:cs typeface="+mn-cs"/>
                          <a:sym typeface="Wingdings 2" panose="05020102010507070707" pitchFamily="18" charset="2"/>
                        </a:rPr>
                        <a:t></a:t>
                      </a:r>
                      <a:endParaRPr lang="en-US" sz="500" dirty="0">
                        <a:solidFill>
                          <a:schemeClr val="accent1"/>
                        </a:solidFill>
                        <a:effectLst/>
                        <a:latin typeface="Montserra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3274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500" kern="1200" dirty="0">
                          <a:solidFill>
                            <a:schemeClr val="accent1"/>
                          </a:solidFill>
                          <a:latin typeface="Montserrat" panose="020B0604020202020204" charset="0"/>
                          <a:ea typeface="ＭＳ Ｐゴシック" panose="020B0600070205080204" pitchFamily="34" charset="-128"/>
                          <a:cs typeface="+mn-cs"/>
                          <a:sym typeface="Wingdings 2" panose="05020102010507070707" pitchFamily="18" charset="2"/>
                        </a:rPr>
                        <a:t></a:t>
                      </a:r>
                      <a:endParaRPr lang="en-US" sz="500" kern="1200" dirty="0">
                        <a:solidFill>
                          <a:schemeClr val="accent1"/>
                        </a:solidFill>
                        <a:latin typeface="Montserrat" panose="020B0604020202020204" charset="0"/>
                        <a:ea typeface="ＭＳ Ｐゴシック" panose="020B0600070205080204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2092743"/>
                  </a:ext>
                </a:extLst>
              </a:tr>
            </a:tbl>
          </a:graphicData>
        </a:graphic>
      </p:graphicFrame>
      <p:sp>
        <p:nvSpPr>
          <p:cNvPr id="9" name="Title 1">
            <a:extLst>
              <a:ext uri="{FF2B5EF4-FFF2-40B4-BE49-F238E27FC236}">
                <a16:creationId xmlns:a16="http://schemas.microsoft.com/office/drawing/2014/main" id="{7D947BCD-6869-4CAC-8FC5-C54747B0C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364" y="342900"/>
            <a:ext cx="14015323" cy="1586007"/>
          </a:xfrm>
        </p:spPr>
        <p:txBody>
          <a:bodyPr>
            <a:normAutofit/>
          </a:bodyPr>
          <a:lstStyle/>
          <a:p>
            <a:r>
              <a:rPr lang="en-US" sz="3000" b="1" dirty="0">
                <a:solidFill>
                  <a:schemeClr val="accent1"/>
                </a:solidFill>
                <a:latin typeface="Montserrat" panose="020B0604020202020204" charset="0"/>
              </a:rPr>
              <a:t>What’s in SQL Server 2019 on Linux</a:t>
            </a:r>
          </a:p>
        </p:txBody>
      </p:sp>
      <p:pic>
        <p:nvPicPr>
          <p:cNvPr id="10" name="Google Shape;348;p38">
            <a:extLst>
              <a:ext uri="{FF2B5EF4-FFF2-40B4-BE49-F238E27FC236}">
                <a16:creationId xmlns:a16="http://schemas.microsoft.com/office/drawing/2014/main" id="{586A0276-A370-4263-85BD-35B7349A16D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40978" y="53324"/>
            <a:ext cx="767158" cy="42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870375CF-20C3-4877-8079-1ABF424EA3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071" y="1651492"/>
            <a:ext cx="4345857" cy="2933454"/>
          </a:xfrm>
          <a:prstGeom prst="rect">
            <a:avLst/>
          </a:prstGeom>
          <a:ln w="12700">
            <a:solidFill>
              <a:srgbClr val="170872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3124521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itle 1">
            <a:extLst>
              <a:ext uri="{FF2B5EF4-FFF2-40B4-BE49-F238E27FC236}">
                <a16:creationId xmlns:a16="http://schemas.microsoft.com/office/drawing/2014/main" id="{E5A6EE23-99E1-4597-B8C5-EFC1D3A4463A}"/>
              </a:ext>
            </a:extLst>
          </p:cNvPr>
          <p:cNvSpPr txBox="1">
            <a:spLocks/>
          </p:cNvSpPr>
          <p:nvPr/>
        </p:nvSpPr>
        <p:spPr>
          <a:xfrm>
            <a:off x="963815" y="400250"/>
            <a:ext cx="10536951" cy="529785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-50" normalizeH="0" baseline="0" noProof="0" dirty="0">
              <a:ln w="3175">
                <a:noFill/>
              </a:ln>
              <a:solidFill>
                <a:srgbClr val="50E6FF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8FB8968-5906-4016-8009-866819E8121D}"/>
              </a:ext>
            </a:extLst>
          </p:cNvPr>
          <p:cNvSpPr txBox="1">
            <a:spLocks/>
          </p:cNvSpPr>
          <p:nvPr/>
        </p:nvSpPr>
        <p:spPr>
          <a:xfrm>
            <a:off x="4728466" y="1161203"/>
            <a:ext cx="4186934" cy="3081147"/>
          </a:xfrm>
          <a:prstGeom prst="rect">
            <a:avLst/>
          </a:prstGeom>
        </p:spPr>
        <p:txBody>
          <a:bodyPr vert="horz" lIns="121855" tIns="60927" rIns="121855" bIns="60927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8479">
              <a:lnSpc>
                <a:spcPct val="100000"/>
              </a:lnSpc>
              <a:spcBef>
                <a:spcPts val="1800"/>
              </a:spcBef>
              <a:buClr>
                <a:srgbClr val="0078D7"/>
              </a:buClr>
              <a:buNone/>
            </a:pP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0"/>
              </a:rPr>
              <a:t>Buying a SQL Server license gives you the option to use it on Windows Server, Linux, or Docker.</a:t>
            </a:r>
          </a:p>
          <a:p>
            <a:pPr marL="0" indent="0" defTabSz="1218479">
              <a:lnSpc>
                <a:spcPct val="100000"/>
              </a:lnSpc>
              <a:spcBef>
                <a:spcPts val="1800"/>
              </a:spcBef>
              <a:buClr>
                <a:srgbClr val="0078D7"/>
              </a:buClr>
              <a:buNone/>
            </a:pPr>
            <a:endParaRPr lang="en-US" sz="1600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pPr marL="0" indent="0" defTabSz="1218479">
              <a:lnSpc>
                <a:spcPct val="100000"/>
              </a:lnSpc>
              <a:spcBef>
                <a:spcPts val="1800"/>
              </a:spcBef>
              <a:buClr>
                <a:srgbClr val="0078D7"/>
              </a:buClr>
              <a:buNone/>
            </a:pPr>
            <a:r>
              <a:rPr lang="en-GB" sz="1600" dirty="0">
                <a:solidFill>
                  <a:schemeClr val="bg1"/>
                </a:solidFill>
                <a:latin typeface="Montserrat" panose="00000500000000000000" pitchFamily="2" charset="0"/>
              </a:rPr>
              <a:t>Regardless of where you run it —VM, Docker, physical, cloud, on-premises — the licensing model is the same; available features depend on which edition of SQL Server you use. </a:t>
            </a:r>
            <a:endParaRPr lang="en-US" sz="1600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6020FF01-0D9C-44E8-BC9B-DE27B76089D8}"/>
              </a:ext>
            </a:extLst>
          </p:cNvPr>
          <p:cNvGrpSpPr/>
          <p:nvPr/>
        </p:nvGrpSpPr>
        <p:grpSpPr>
          <a:xfrm>
            <a:off x="471353" y="2132405"/>
            <a:ext cx="855413" cy="1144071"/>
            <a:chOff x="604158" y="4715308"/>
            <a:chExt cx="969379" cy="1296496"/>
          </a:xfrm>
          <a:solidFill>
            <a:srgbClr val="0070C0"/>
          </a:solidFill>
        </p:grpSpPr>
        <p:sp>
          <p:nvSpPr>
            <p:cNvPr id="8" name="Freeform 94">
              <a:extLst>
                <a:ext uri="{FF2B5EF4-FFF2-40B4-BE49-F238E27FC236}">
                  <a16:creationId xmlns:a16="http://schemas.microsoft.com/office/drawing/2014/main" id="{72E352F9-808C-4A4F-BDF8-B0220F8A2EF1}"/>
                </a:ext>
              </a:extLst>
            </p:cNvPr>
            <p:cNvSpPr/>
            <p:nvPr/>
          </p:nvSpPr>
          <p:spPr bwMode="auto">
            <a:xfrm>
              <a:off x="604158" y="4715308"/>
              <a:ext cx="508702" cy="1296496"/>
            </a:xfrm>
            <a:custGeom>
              <a:avLst/>
              <a:gdLst>
                <a:gd name="connsiteX0" fmla="*/ 152864 w 613300"/>
                <a:gd name="connsiteY0" fmla="*/ 296947 h 1563078"/>
                <a:gd name="connsiteX1" fmla="*/ 460435 w 613300"/>
                <a:gd name="connsiteY1" fmla="*/ 296947 h 1563078"/>
                <a:gd name="connsiteX2" fmla="*/ 613300 w 613300"/>
                <a:gd name="connsiteY2" fmla="*/ 449811 h 1563078"/>
                <a:gd name="connsiteX3" fmla="*/ 613300 w 613300"/>
                <a:gd name="connsiteY3" fmla="*/ 499876 h 1563078"/>
                <a:gd name="connsiteX4" fmla="*/ 613300 w 613300"/>
                <a:gd name="connsiteY4" fmla="*/ 775791 h 1563078"/>
                <a:gd name="connsiteX5" fmla="*/ 613300 w 613300"/>
                <a:gd name="connsiteY5" fmla="*/ 861314 h 1563078"/>
                <a:gd name="connsiteX6" fmla="*/ 563878 w 613300"/>
                <a:gd name="connsiteY6" fmla="*/ 910734 h 1563078"/>
                <a:gd name="connsiteX7" fmla="*/ 514458 w 613300"/>
                <a:gd name="connsiteY7" fmla="*/ 861314 h 1563078"/>
                <a:gd name="connsiteX8" fmla="*/ 514458 w 613300"/>
                <a:gd name="connsiteY8" fmla="*/ 776260 h 1563078"/>
                <a:gd name="connsiteX9" fmla="*/ 514458 w 613300"/>
                <a:gd name="connsiteY9" fmla="*/ 532666 h 1563078"/>
                <a:gd name="connsiteX10" fmla="*/ 489970 w 613300"/>
                <a:gd name="connsiteY10" fmla="*/ 508176 h 1563078"/>
                <a:gd name="connsiteX11" fmla="*/ 465479 w 613300"/>
                <a:gd name="connsiteY11" fmla="*/ 532666 h 1563078"/>
                <a:gd name="connsiteX12" fmla="*/ 465479 w 613300"/>
                <a:gd name="connsiteY12" fmla="*/ 536417 h 1563078"/>
                <a:gd name="connsiteX13" fmla="*/ 465479 w 613300"/>
                <a:gd name="connsiteY13" fmla="*/ 951715 h 1563078"/>
                <a:gd name="connsiteX14" fmla="*/ 465479 w 613300"/>
                <a:gd name="connsiteY14" fmla="*/ 1490540 h 1563078"/>
                <a:gd name="connsiteX15" fmla="*/ 392941 w 613300"/>
                <a:gd name="connsiteY15" fmla="*/ 1563078 h 1563078"/>
                <a:gd name="connsiteX16" fmla="*/ 320400 w 613300"/>
                <a:gd name="connsiteY16" fmla="*/ 1490540 h 1563078"/>
                <a:gd name="connsiteX17" fmla="*/ 320400 w 613300"/>
                <a:gd name="connsiteY17" fmla="*/ 952223 h 1563078"/>
                <a:gd name="connsiteX18" fmla="*/ 320400 w 613300"/>
                <a:gd name="connsiteY18" fmla="*/ 951088 h 1563078"/>
                <a:gd name="connsiteX19" fmla="*/ 306650 w 613300"/>
                <a:gd name="connsiteY19" fmla="*/ 937336 h 1563078"/>
                <a:gd name="connsiteX20" fmla="*/ 295864 w 613300"/>
                <a:gd name="connsiteY20" fmla="*/ 943925 h 1563078"/>
                <a:gd name="connsiteX21" fmla="*/ 295864 w 613300"/>
                <a:gd name="connsiteY21" fmla="*/ 1492022 h 1563078"/>
                <a:gd name="connsiteX22" fmla="*/ 224807 w 613300"/>
                <a:gd name="connsiteY22" fmla="*/ 1563078 h 1563078"/>
                <a:gd name="connsiteX23" fmla="*/ 153751 w 613300"/>
                <a:gd name="connsiteY23" fmla="*/ 1492022 h 1563078"/>
                <a:gd name="connsiteX24" fmla="*/ 153751 w 613300"/>
                <a:gd name="connsiteY24" fmla="*/ 952223 h 1563078"/>
                <a:gd name="connsiteX25" fmla="*/ 153751 w 613300"/>
                <a:gd name="connsiteY25" fmla="*/ 535633 h 1563078"/>
                <a:gd name="connsiteX26" fmla="*/ 126296 w 613300"/>
                <a:gd name="connsiteY26" fmla="*/ 508176 h 1563078"/>
                <a:gd name="connsiteX27" fmla="*/ 98841 w 613300"/>
                <a:gd name="connsiteY27" fmla="*/ 535633 h 1563078"/>
                <a:gd name="connsiteX28" fmla="*/ 98841 w 613300"/>
                <a:gd name="connsiteY28" fmla="*/ 778723 h 1563078"/>
                <a:gd name="connsiteX29" fmla="*/ 98841 w 613300"/>
                <a:gd name="connsiteY29" fmla="*/ 861314 h 1563078"/>
                <a:gd name="connsiteX30" fmla="*/ 49420 w 613300"/>
                <a:gd name="connsiteY30" fmla="*/ 910734 h 1563078"/>
                <a:gd name="connsiteX31" fmla="*/ 0 w 613300"/>
                <a:gd name="connsiteY31" fmla="*/ 861314 h 1563078"/>
                <a:gd name="connsiteX32" fmla="*/ 0 w 613300"/>
                <a:gd name="connsiteY32" fmla="*/ 775791 h 1563078"/>
                <a:gd name="connsiteX33" fmla="*/ 0 w 613300"/>
                <a:gd name="connsiteY33" fmla="*/ 499876 h 1563078"/>
                <a:gd name="connsiteX34" fmla="*/ 0 w 613300"/>
                <a:gd name="connsiteY34" fmla="*/ 449811 h 1563078"/>
                <a:gd name="connsiteX35" fmla="*/ 152864 w 613300"/>
                <a:gd name="connsiteY35" fmla="*/ 296947 h 1563078"/>
                <a:gd name="connsiteX36" fmla="*/ 306650 w 613300"/>
                <a:gd name="connsiteY36" fmla="*/ 0 h 1563078"/>
                <a:gd name="connsiteX37" fmla="*/ 431287 w 613300"/>
                <a:gd name="connsiteY37" fmla="*/ 124639 h 1563078"/>
                <a:gd name="connsiteX38" fmla="*/ 306650 w 613300"/>
                <a:gd name="connsiteY38" fmla="*/ 249276 h 1563078"/>
                <a:gd name="connsiteX39" fmla="*/ 182011 w 613300"/>
                <a:gd name="connsiteY39" fmla="*/ 124639 h 1563078"/>
                <a:gd name="connsiteX40" fmla="*/ 306650 w 613300"/>
                <a:gd name="connsiteY40" fmla="*/ 0 h 1563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3300" h="1563078">
                  <a:moveTo>
                    <a:pt x="152864" y="296947"/>
                  </a:moveTo>
                  <a:lnTo>
                    <a:pt x="460435" y="296947"/>
                  </a:lnTo>
                  <a:cubicBezTo>
                    <a:pt x="544859" y="296947"/>
                    <a:pt x="613300" y="365387"/>
                    <a:pt x="613300" y="449811"/>
                  </a:cubicBezTo>
                  <a:lnTo>
                    <a:pt x="613300" y="499876"/>
                  </a:lnTo>
                  <a:lnTo>
                    <a:pt x="613300" y="775791"/>
                  </a:lnTo>
                  <a:lnTo>
                    <a:pt x="613300" y="861314"/>
                  </a:lnTo>
                  <a:cubicBezTo>
                    <a:pt x="613300" y="888607"/>
                    <a:pt x="591173" y="910734"/>
                    <a:pt x="563878" y="910734"/>
                  </a:cubicBezTo>
                  <a:cubicBezTo>
                    <a:pt x="536585" y="910734"/>
                    <a:pt x="514458" y="888607"/>
                    <a:pt x="514458" y="861314"/>
                  </a:cubicBezTo>
                  <a:lnTo>
                    <a:pt x="514458" y="776260"/>
                  </a:lnTo>
                  <a:lnTo>
                    <a:pt x="514458" y="532666"/>
                  </a:lnTo>
                  <a:cubicBezTo>
                    <a:pt x="514458" y="519141"/>
                    <a:pt x="503494" y="508176"/>
                    <a:pt x="489970" y="508176"/>
                  </a:cubicBezTo>
                  <a:cubicBezTo>
                    <a:pt x="476444" y="508176"/>
                    <a:pt x="465479" y="519141"/>
                    <a:pt x="465479" y="532666"/>
                  </a:cubicBezTo>
                  <a:lnTo>
                    <a:pt x="465479" y="536417"/>
                  </a:lnTo>
                  <a:lnTo>
                    <a:pt x="465479" y="951715"/>
                  </a:lnTo>
                  <a:lnTo>
                    <a:pt x="465479" y="1490540"/>
                  </a:lnTo>
                  <a:cubicBezTo>
                    <a:pt x="465479" y="1530601"/>
                    <a:pt x="433002" y="1563078"/>
                    <a:pt x="392941" y="1563078"/>
                  </a:cubicBezTo>
                  <a:cubicBezTo>
                    <a:pt x="352877" y="1563078"/>
                    <a:pt x="320400" y="1530601"/>
                    <a:pt x="320400" y="1490540"/>
                  </a:cubicBezTo>
                  <a:lnTo>
                    <a:pt x="320400" y="952223"/>
                  </a:lnTo>
                  <a:lnTo>
                    <a:pt x="320400" y="951088"/>
                  </a:lnTo>
                  <a:cubicBezTo>
                    <a:pt x="320400" y="943493"/>
                    <a:pt x="314243" y="937336"/>
                    <a:pt x="306650" y="937336"/>
                  </a:cubicBezTo>
                  <a:cubicBezTo>
                    <a:pt x="301868" y="937336"/>
                    <a:pt x="297658" y="939776"/>
                    <a:pt x="295864" y="943925"/>
                  </a:cubicBezTo>
                  <a:lnTo>
                    <a:pt x="295864" y="1492022"/>
                  </a:lnTo>
                  <a:cubicBezTo>
                    <a:pt x="295864" y="1531265"/>
                    <a:pt x="264051" y="1563078"/>
                    <a:pt x="224807" y="1563078"/>
                  </a:cubicBezTo>
                  <a:cubicBezTo>
                    <a:pt x="185564" y="1563078"/>
                    <a:pt x="153751" y="1531265"/>
                    <a:pt x="153751" y="1492022"/>
                  </a:cubicBezTo>
                  <a:lnTo>
                    <a:pt x="153751" y="952223"/>
                  </a:lnTo>
                  <a:lnTo>
                    <a:pt x="153751" y="535633"/>
                  </a:lnTo>
                  <a:cubicBezTo>
                    <a:pt x="153751" y="520468"/>
                    <a:pt x="141459" y="508176"/>
                    <a:pt x="126296" y="508176"/>
                  </a:cubicBezTo>
                  <a:cubicBezTo>
                    <a:pt x="111133" y="508176"/>
                    <a:pt x="98841" y="520468"/>
                    <a:pt x="98841" y="535633"/>
                  </a:cubicBezTo>
                  <a:lnTo>
                    <a:pt x="98841" y="778723"/>
                  </a:lnTo>
                  <a:lnTo>
                    <a:pt x="98841" y="861314"/>
                  </a:lnTo>
                  <a:cubicBezTo>
                    <a:pt x="98841" y="888607"/>
                    <a:pt x="76714" y="910734"/>
                    <a:pt x="49420" y="910734"/>
                  </a:cubicBezTo>
                  <a:cubicBezTo>
                    <a:pt x="22126" y="910734"/>
                    <a:pt x="0" y="888607"/>
                    <a:pt x="0" y="861314"/>
                  </a:cubicBezTo>
                  <a:lnTo>
                    <a:pt x="0" y="775791"/>
                  </a:lnTo>
                  <a:lnTo>
                    <a:pt x="0" y="499876"/>
                  </a:lnTo>
                  <a:lnTo>
                    <a:pt x="0" y="449811"/>
                  </a:lnTo>
                  <a:cubicBezTo>
                    <a:pt x="0" y="365387"/>
                    <a:pt x="68439" y="296947"/>
                    <a:pt x="152864" y="296947"/>
                  </a:cubicBezTo>
                  <a:close/>
                  <a:moveTo>
                    <a:pt x="306650" y="0"/>
                  </a:moveTo>
                  <a:cubicBezTo>
                    <a:pt x="375485" y="0"/>
                    <a:pt x="431287" y="55802"/>
                    <a:pt x="431287" y="124639"/>
                  </a:cubicBezTo>
                  <a:cubicBezTo>
                    <a:pt x="431287" y="193475"/>
                    <a:pt x="375485" y="249276"/>
                    <a:pt x="306650" y="249276"/>
                  </a:cubicBezTo>
                  <a:cubicBezTo>
                    <a:pt x="237812" y="249276"/>
                    <a:pt x="182011" y="193475"/>
                    <a:pt x="182011" y="124639"/>
                  </a:cubicBezTo>
                  <a:cubicBezTo>
                    <a:pt x="182011" y="55802"/>
                    <a:pt x="237812" y="0"/>
                    <a:pt x="306650" y="0"/>
                  </a:cubicBezTo>
                  <a:close/>
                </a:path>
              </a:pathLst>
            </a:custGeom>
            <a:grpFill/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43710" tIns="194969" rIns="243710" bIns="19496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42560">
                <a:lnSpc>
                  <a:spcPct val="90000"/>
                </a:lnSpc>
              </a:pPr>
              <a:endParaRPr lang="en-US" sz="3199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7A9360F-9A41-4CAA-A789-55746EAB2CBA}"/>
                </a:ext>
              </a:extLst>
            </p:cNvPr>
            <p:cNvGrpSpPr/>
            <p:nvPr/>
          </p:nvGrpSpPr>
          <p:grpSpPr>
            <a:xfrm>
              <a:off x="906762" y="5010658"/>
              <a:ext cx="666775" cy="810086"/>
              <a:chOff x="5340938" y="3130836"/>
              <a:chExt cx="323908" cy="393526"/>
            </a:xfrm>
            <a:grpFill/>
          </p:grpSpPr>
          <p:sp>
            <p:nvSpPr>
              <p:cNvPr id="10" name="Freeform 108">
                <a:extLst>
                  <a:ext uri="{FF2B5EF4-FFF2-40B4-BE49-F238E27FC236}">
                    <a16:creationId xmlns:a16="http://schemas.microsoft.com/office/drawing/2014/main" id="{A30CC3CC-08F7-4A7E-A648-A1B00941DBFC}"/>
                  </a:ext>
                </a:extLst>
              </p:cNvPr>
              <p:cNvSpPr/>
              <p:nvPr/>
            </p:nvSpPr>
            <p:spPr>
              <a:xfrm flipH="1">
                <a:off x="5340938" y="3130836"/>
                <a:ext cx="323908" cy="393526"/>
              </a:xfrm>
              <a:custGeom>
                <a:avLst/>
                <a:gdLst>
                  <a:gd name="connsiteX0" fmla="*/ 168445 w 489950"/>
                  <a:gd name="connsiteY0" fmla="*/ 0 h 595254"/>
                  <a:gd name="connsiteX1" fmla="*/ 489950 w 489950"/>
                  <a:gd name="connsiteY1" fmla="*/ 0 h 595254"/>
                  <a:gd name="connsiteX2" fmla="*/ 489950 w 489950"/>
                  <a:gd name="connsiteY2" fmla="*/ 595254 h 595254"/>
                  <a:gd name="connsiteX3" fmla="*/ 0 w 489950"/>
                  <a:gd name="connsiteY3" fmla="*/ 595254 h 595254"/>
                  <a:gd name="connsiteX4" fmla="*/ 0 w 489950"/>
                  <a:gd name="connsiteY4" fmla="*/ 168445 h 595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9950" h="595254">
                    <a:moveTo>
                      <a:pt x="168445" y="0"/>
                    </a:moveTo>
                    <a:lnTo>
                      <a:pt x="489950" y="0"/>
                    </a:lnTo>
                    <a:lnTo>
                      <a:pt x="489950" y="595254"/>
                    </a:lnTo>
                    <a:lnTo>
                      <a:pt x="0" y="595254"/>
                    </a:lnTo>
                    <a:lnTo>
                      <a:pt x="0" y="16844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48742" rtlCol="0" anchor="b">
                <a:noAutofit/>
              </a:bodyPr>
              <a:lstStyle/>
              <a:p>
                <a:pPr algn="ctr" defTabSz="1218479"/>
                <a:r>
                  <a:rPr lang="en-US" sz="1200" dirty="0">
                    <a:solidFill>
                      <a:srgbClr val="FFFFFF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LICENSE</a:t>
                </a:r>
                <a:endParaRPr lang="en-US" sz="1333" dirty="0">
                  <a:solidFill>
                    <a:srgbClr val="FFFFFF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E653374D-3B65-4D52-BF4B-EA38ABF0D213}"/>
                  </a:ext>
                </a:extLst>
              </p:cNvPr>
              <p:cNvCxnSpPr/>
              <p:nvPr/>
            </p:nvCxnSpPr>
            <p:spPr>
              <a:xfrm>
                <a:off x="5381809" y="3377394"/>
                <a:ext cx="243117" cy="0"/>
              </a:xfrm>
              <a:prstGeom prst="line">
                <a:avLst/>
              </a:prstGeom>
              <a:grpFill/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FF5F1539-414F-40BA-8BCB-861EF928D66E}"/>
                  </a:ext>
                </a:extLst>
              </p:cNvPr>
              <p:cNvCxnSpPr/>
              <p:nvPr/>
            </p:nvCxnSpPr>
            <p:spPr>
              <a:xfrm>
                <a:off x="5381809" y="3341323"/>
                <a:ext cx="243117" cy="0"/>
              </a:xfrm>
              <a:prstGeom prst="line">
                <a:avLst/>
              </a:prstGeom>
              <a:grpFill/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A0A4AC37-39FA-443C-8004-8C853D0782F9}"/>
                  </a:ext>
                </a:extLst>
              </p:cNvPr>
              <p:cNvCxnSpPr/>
              <p:nvPr/>
            </p:nvCxnSpPr>
            <p:spPr>
              <a:xfrm>
                <a:off x="5381809" y="3305252"/>
                <a:ext cx="243117" cy="0"/>
              </a:xfrm>
              <a:prstGeom prst="line">
                <a:avLst/>
              </a:prstGeom>
              <a:grpFill/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022BD246-BE68-4BD4-829C-7DF7F1D1B30D}"/>
                  </a:ext>
                </a:extLst>
              </p:cNvPr>
              <p:cNvCxnSpPr/>
              <p:nvPr/>
            </p:nvCxnSpPr>
            <p:spPr>
              <a:xfrm>
                <a:off x="5381809" y="3269181"/>
                <a:ext cx="243117" cy="0"/>
              </a:xfrm>
              <a:prstGeom prst="line">
                <a:avLst/>
              </a:prstGeom>
              <a:grpFill/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5" name="Oval 120">
            <a:extLst>
              <a:ext uri="{FF2B5EF4-FFF2-40B4-BE49-F238E27FC236}">
                <a16:creationId xmlns:a16="http://schemas.microsoft.com/office/drawing/2014/main" id="{6A1E6C87-9E30-4608-9484-21038F1FA994}"/>
              </a:ext>
            </a:extLst>
          </p:cNvPr>
          <p:cNvSpPr/>
          <p:nvPr/>
        </p:nvSpPr>
        <p:spPr>
          <a:xfrm>
            <a:off x="3600871" y="3689657"/>
            <a:ext cx="971129" cy="971129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479"/>
            <a:endParaRPr lang="en-US" dirty="0">
              <a:solidFill>
                <a:srgbClr val="FFFFFF"/>
              </a:solidFill>
              <a:latin typeface="Segoe UI"/>
            </a:endParaRPr>
          </a:p>
        </p:txBody>
      </p:sp>
      <p:grpSp>
        <p:nvGrpSpPr>
          <p:cNvPr id="36" name="Group 71">
            <a:extLst>
              <a:ext uri="{FF2B5EF4-FFF2-40B4-BE49-F238E27FC236}">
                <a16:creationId xmlns:a16="http://schemas.microsoft.com/office/drawing/2014/main" id="{9845C4BF-90DD-416B-B45E-003D379D2050}"/>
              </a:ext>
            </a:extLst>
          </p:cNvPr>
          <p:cNvGrpSpPr/>
          <p:nvPr/>
        </p:nvGrpSpPr>
        <p:grpSpPr>
          <a:xfrm>
            <a:off x="3640201" y="3917304"/>
            <a:ext cx="889436" cy="494452"/>
            <a:chOff x="8115021" y="2547131"/>
            <a:chExt cx="3213140" cy="1786236"/>
          </a:xfrm>
        </p:grpSpPr>
        <p:sp>
          <p:nvSpPr>
            <p:cNvPr id="37" name="Oval 72">
              <a:extLst>
                <a:ext uri="{FF2B5EF4-FFF2-40B4-BE49-F238E27FC236}">
                  <a16:creationId xmlns:a16="http://schemas.microsoft.com/office/drawing/2014/main" id="{234DBE59-C49B-456F-8678-13D6219ABDC6}"/>
                </a:ext>
              </a:extLst>
            </p:cNvPr>
            <p:cNvSpPr/>
            <p:nvPr/>
          </p:nvSpPr>
          <p:spPr bwMode="auto">
            <a:xfrm>
              <a:off x="9236891" y="3816713"/>
              <a:ext cx="154756" cy="147724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243745" tIns="194996" rIns="243745" bIns="19499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42799">
                <a:lnSpc>
                  <a:spcPct val="90000"/>
                </a:lnSpc>
                <a:defRPr/>
              </a:pPr>
              <a:endParaRPr lang="en-US" sz="3199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ligh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38" name="Freeform: Shape 73">
              <a:extLst>
                <a:ext uri="{FF2B5EF4-FFF2-40B4-BE49-F238E27FC236}">
                  <a16:creationId xmlns:a16="http://schemas.microsoft.com/office/drawing/2014/main" id="{943A7D74-1A80-4229-AEA6-065D23DC8CAD}"/>
                </a:ext>
              </a:extLst>
            </p:cNvPr>
            <p:cNvSpPr/>
            <p:nvPr/>
          </p:nvSpPr>
          <p:spPr bwMode="auto">
            <a:xfrm>
              <a:off x="8722178" y="4009119"/>
              <a:ext cx="808181" cy="293233"/>
            </a:xfrm>
            <a:custGeom>
              <a:avLst/>
              <a:gdLst>
                <a:gd name="connsiteX0" fmla="*/ 439773 w 734710"/>
                <a:gd name="connsiteY0" fmla="*/ 0 h 290330"/>
                <a:gd name="connsiteX1" fmla="*/ 734710 w 734710"/>
                <a:gd name="connsiteY1" fmla="*/ 290330 h 290330"/>
                <a:gd name="connsiteX2" fmla="*/ 660976 w 734710"/>
                <a:gd name="connsiteY2" fmla="*/ 290330 h 290330"/>
                <a:gd name="connsiteX3" fmla="*/ 0 w 734710"/>
                <a:gd name="connsiteY3" fmla="*/ 31672 h 290330"/>
                <a:gd name="connsiteX4" fmla="*/ 126401 w 734710"/>
                <a:gd name="connsiteY4" fmla="*/ 34312 h 290330"/>
                <a:gd name="connsiteX5" fmla="*/ 223836 w 734710"/>
                <a:gd name="connsiteY5" fmla="*/ 31672 h 290330"/>
                <a:gd name="connsiteX6" fmla="*/ 439773 w 734710"/>
                <a:gd name="connsiteY6" fmla="*/ 0 h 290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4710" h="290330">
                  <a:moveTo>
                    <a:pt x="439773" y="0"/>
                  </a:moveTo>
                  <a:cubicBezTo>
                    <a:pt x="487173" y="110853"/>
                    <a:pt x="574075" y="213788"/>
                    <a:pt x="734710" y="290330"/>
                  </a:cubicBezTo>
                  <a:cubicBezTo>
                    <a:pt x="711010" y="290330"/>
                    <a:pt x="684676" y="290330"/>
                    <a:pt x="660976" y="290330"/>
                  </a:cubicBezTo>
                  <a:cubicBezTo>
                    <a:pt x="326538" y="287690"/>
                    <a:pt x="147469" y="176837"/>
                    <a:pt x="0" y="31672"/>
                  </a:cubicBezTo>
                  <a:cubicBezTo>
                    <a:pt x="44767" y="34312"/>
                    <a:pt x="86901" y="34312"/>
                    <a:pt x="126401" y="34312"/>
                  </a:cubicBezTo>
                  <a:cubicBezTo>
                    <a:pt x="160636" y="34312"/>
                    <a:pt x="194869" y="34312"/>
                    <a:pt x="223836" y="31672"/>
                  </a:cubicBezTo>
                  <a:cubicBezTo>
                    <a:pt x="308104" y="26393"/>
                    <a:pt x="379205" y="15836"/>
                    <a:pt x="439773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243745" tIns="194996" rIns="243745" bIns="19499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42799">
                <a:lnSpc>
                  <a:spcPct val="90000"/>
                </a:lnSpc>
                <a:defRPr/>
              </a:pPr>
              <a:endParaRPr lang="en-US" sz="3199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ligh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39" name="Freeform: Shape 74">
              <a:extLst>
                <a:ext uri="{FF2B5EF4-FFF2-40B4-BE49-F238E27FC236}">
                  <a16:creationId xmlns:a16="http://schemas.microsoft.com/office/drawing/2014/main" id="{C18469F2-3EE3-43D7-B758-EF6D9A68C86E}"/>
                </a:ext>
              </a:extLst>
            </p:cNvPr>
            <p:cNvSpPr/>
            <p:nvPr/>
          </p:nvSpPr>
          <p:spPr bwMode="auto">
            <a:xfrm>
              <a:off x="9668506" y="2547131"/>
              <a:ext cx="262396" cy="262397"/>
            </a:xfrm>
            <a:custGeom>
              <a:avLst/>
              <a:gdLst>
                <a:gd name="connsiteX0" fmla="*/ 0 w 262396"/>
                <a:gd name="connsiteY0" fmla="*/ 0 h 262397"/>
                <a:gd name="connsiteX1" fmla="*/ 262396 w 262396"/>
                <a:gd name="connsiteY1" fmla="*/ 0 h 262397"/>
                <a:gd name="connsiteX2" fmla="*/ 262396 w 262396"/>
                <a:gd name="connsiteY2" fmla="*/ 262397 h 262397"/>
                <a:gd name="connsiteX3" fmla="*/ 0 w 262396"/>
                <a:gd name="connsiteY3" fmla="*/ 262397 h 262397"/>
                <a:gd name="connsiteX4" fmla="*/ 0 w 262396"/>
                <a:gd name="connsiteY4" fmla="*/ 0 h 262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396" h="262397">
                  <a:moveTo>
                    <a:pt x="0" y="0"/>
                  </a:moveTo>
                  <a:lnTo>
                    <a:pt x="262396" y="0"/>
                  </a:lnTo>
                  <a:lnTo>
                    <a:pt x="262396" y="262397"/>
                  </a:lnTo>
                  <a:lnTo>
                    <a:pt x="0" y="2623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50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243745" tIns="194996" rIns="243745" bIns="19499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42799">
                <a:lnSpc>
                  <a:spcPct val="90000"/>
                </a:lnSpc>
                <a:defRPr/>
              </a:pPr>
              <a:endParaRPr lang="en-US" sz="3199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ligh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0" name="Freeform: Shape 75">
              <a:extLst>
                <a:ext uri="{FF2B5EF4-FFF2-40B4-BE49-F238E27FC236}">
                  <a16:creationId xmlns:a16="http://schemas.microsoft.com/office/drawing/2014/main" id="{8D8EB61A-AD53-4227-9CD1-DA91B96A7883}"/>
                </a:ext>
              </a:extLst>
            </p:cNvPr>
            <p:cNvSpPr/>
            <p:nvPr/>
          </p:nvSpPr>
          <p:spPr bwMode="auto">
            <a:xfrm>
              <a:off x="9071552" y="2844267"/>
              <a:ext cx="262396" cy="262396"/>
            </a:xfrm>
            <a:custGeom>
              <a:avLst/>
              <a:gdLst>
                <a:gd name="connsiteX0" fmla="*/ 0 w 262396"/>
                <a:gd name="connsiteY0" fmla="*/ 0 h 262396"/>
                <a:gd name="connsiteX1" fmla="*/ 262396 w 262396"/>
                <a:gd name="connsiteY1" fmla="*/ 0 h 262396"/>
                <a:gd name="connsiteX2" fmla="*/ 262396 w 262396"/>
                <a:gd name="connsiteY2" fmla="*/ 262396 h 262396"/>
                <a:gd name="connsiteX3" fmla="*/ 0 w 262396"/>
                <a:gd name="connsiteY3" fmla="*/ 262396 h 262396"/>
                <a:gd name="connsiteX4" fmla="*/ 0 w 262396"/>
                <a:gd name="connsiteY4" fmla="*/ 0 h 262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396" h="262396">
                  <a:moveTo>
                    <a:pt x="0" y="0"/>
                  </a:moveTo>
                  <a:lnTo>
                    <a:pt x="262396" y="0"/>
                  </a:lnTo>
                  <a:lnTo>
                    <a:pt x="262396" y="262396"/>
                  </a:lnTo>
                  <a:lnTo>
                    <a:pt x="0" y="2623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50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243745" tIns="194996" rIns="243745" bIns="19499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42799">
                <a:lnSpc>
                  <a:spcPct val="90000"/>
                </a:lnSpc>
                <a:defRPr/>
              </a:pPr>
              <a:endParaRPr lang="en-US" sz="3199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ligh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1" name="Freeform: Shape 76">
              <a:extLst>
                <a:ext uri="{FF2B5EF4-FFF2-40B4-BE49-F238E27FC236}">
                  <a16:creationId xmlns:a16="http://schemas.microsoft.com/office/drawing/2014/main" id="{FD87B79A-AAF6-44A7-9BE2-AF45F44C2832}"/>
                </a:ext>
              </a:extLst>
            </p:cNvPr>
            <p:cNvSpPr/>
            <p:nvPr/>
          </p:nvSpPr>
          <p:spPr bwMode="auto">
            <a:xfrm>
              <a:off x="9373308" y="2844267"/>
              <a:ext cx="262396" cy="262396"/>
            </a:xfrm>
            <a:custGeom>
              <a:avLst/>
              <a:gdLst>
                <a:gd name="connsiteX0" fmla="*/ 0 w 262396"/>
                <a:gd name="connsiteY0" fmla="*/ 0 h 262396"/>
                <a:gd name="connsiteX1" fmla="*/ 262396 w 262396"/>
                <a:gd name="connsiteY1" fmla="*/ 0 h 262396"/>
                <a:gd name="connsiteX2" fmla="*/ 262396 w 262396"/>
                <a:gd name="connsiteY2" fmla="*/ 262396 h 262396"/>
                <a:gd name="connsiteX3" fmla="*/ 0 w 262396"/>
                <a:gd name="connsiteY3" fmla="*/ 262396 h 262396"/>
                <a:gd name="connsiteX4" fmla="*/ 0 w 262396"/>
                <a:gd name="connsiteY4" fmla="*/ 0 h 262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396" h="262396">
                  <a:moveTo>
                    <a:pt x="0" y="0"/>
                  </a:moveTo>
                  <a:lnTo>
                    <a:pt x="262396" y="0"/>
                  </a:lnTo>
                  <a:lnTo>
                    <a:pt x="262396" y="262396"/>
                  </a:lnTo>
                  <a:lnTo>
                    <a:pt x="0" y="2623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50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243745" tIns="194996" rIns="243745" bIns="19499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42799">
                <a:lnSpc>
                  <a:spcPct val="90000"/>
                </a:lnSpc>
                <a:defRPr/>
              </a:pPr>
              <a:endParaRPr lang="en-US" sz="3199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ligh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2" name="Freeform: Shape 77">
              <a:extLst>
                <a:ext uri="{FF2B5EF4-FFF2-40B4-BE49-F238E27FC236}">
                  <a16:creationId xmlns:a16="http://schemas.microsoft.com/office/drawing/2014/main" id="{2E41EA00-2B66-4C69-BD8D-65B77C425D7D}"/>
                </a:ext>
              </a:extLst>
            </p:cNvPr>
            <p:cNvSpPr/>
            <p:nvPr/>
          </p:nvSpPr>
          <p:spPr bwMode="auto">
            <a:xfrm>
              <a:off x="9668506" y="2844267"/>
              <a:ext cx="262396" cy="262396"/>
            </a:xfrm>
            <a:custGeom>
              <a:avLst/>
              <a:gdLst>
                <a:gd name="connsiteX0" fmla="*/ 0 w 262396"/>
                <a:gd name="connsiteY0" fmla="*/ 0 h 262396"/>
                <a:gd name="connsiteX1" fmla="*/ 262396 w 262396"/>
                <a:gd name="connsiteY1" fmla="*/ 0 h 262396"/>
                <a:gd name="connsiteX2" fmla="*/ 262396 w 262396"/>
                <a:gd name="connsiteY2" fmla="*/ 262396 h 262396"/>
                <a:gd name="connsiteX3" fmla="*/ 0 w 262396"/>
                <a:gd name="connsiteY3" fmla="*/ 262396 h 262396"/>
                <a:gd name="connsiteX4" fmla="*/ 0 w 262396"/>
                <a:gd name="connsiteY4" fmla="*/ 0 h 262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396" h="262396">
                  <a:moveTo>
                    <a:pt x="0" y="0"/>
                  </a:moveTo>
                  <a:lnTo>
                    <a:pt x="262396" y="0"/>
                  </a:lnTo>
                  <a:lnTo>
                    <a:pt x="262396" y="262396"/>
                  </a:lnTo>
                  <a:lnTo>
                    <a:pt x="0" y="2623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50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243745" tIns="194996" rIns="243745" bIns="19499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42799">
                <a:lnSpc>
                  <a:spcPct val="90000"/>
                </a:lnSpc>
                <a:defRPr/>
              </a:pPr>
              <a:endParaRPr lang="en-US" sz="3199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ligh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3" name="Freeform: Shape 78">
              <a:extLst>
                <a:ext uri="{FF2B5EF4-FFF2-40B4-BE49-F238E27FC236}">
                  <a16:creationId xmlns:a16="http://schemas.microsoft.com/office/drawing/2014/main" id="{9101CE1C-6DA9-425F-8976-0CD24D1AD27E}"/>
                </a:ext>
              </a:extLst>
            </p:cNvPr>
            <p:cNvSpPr/>
            <p:nvPr/>
          </p:nvSpPr>
          <p:spPr bwMode="auto">
            <a:xfrm>
              <a:off x="8505289" y="2870508"/>
              <a:ext cx="2822872" cy="1462859"/>
            </a:xfrm>
            <a:custGeom>
              <a:avLst/>
              <a:gdLst>
                <a:gd name="connsiteX0" fmla="*/ 2280270 w 2822872"/>
                <a:gd name="connsiteY0" fmla="*/ 0 h 1462859"/>
                <a:gd name="connsiteX1" fmla="*/ 2450221 w 2822872"/>
                <a:gd name="connsiteY1" fmla="*/ 334263 h 1462859"/>
                <a:gd name="connsiteX2" fmla="*/ 2822872 w 2822872"/>
                <a:gd name="connsiteY2" fmla="*/ 337189 h 1462859"/>
                <a:gd name="connsiteX3" fmla="*/ 2397429 w 2822872"/>
                <a:gd name="connsiteY3" fmla="*/ 515950 h 1462859"/>
                <a:gd name="connsiteX4" fmla="*/ 918965 w 2822872"/>
                <a:gd name="connsiteY4" fmla="*/ 1462859 h 1462859"/>
                <a:gd name="connsiteX5" fmla="*/ 194554 w 2822872"/>
                <a:gd name="connsiteY5" fmla="*/ 1178479 h 1462859"/>
                <a:gd name="connsiteX6" fmla="*/ 194554 w 2822872"/>
                <a:gd name="connsiteY6" fmla="*/ 1175554 h 1462859"/>
                <a:gd name="connsiteX7" fmla="*/ 150231 w 2822872"/>
                <a:gd name="connsiteY7" fmla="*/ 1128596 h 1462859"/>
                <a:gd name="connsiteX8" fmla="*/ 106191 w 2822872"/>
                <a:gd name="connsiteY8" fmla="*/ 1061304 h 1462859"/>
                <a:gd name="connsiteX9" fmla="*/ 82759 w 2822872"/>
                <a:gd name="connsiteY9" fmla="*/ 1020198 h 1462859"/>
                <a:gd name="connsiteX10" fmla="*/ 3712 w 2822872"/>
                <a:gd name="connsiteY10" fmla="*/ 577537 h 1462859"/>
                <a:gd name="connsiteX11" fmla="*/ 1928227 w 2822872"/>
                <a:gd name="connsiteY11" fmla="*/ 577537 h 1462859"/>
                <a:gd name="connsiteX12" fmla="*/ 2315276 w 2822872"/>
                <a:gd name="connsiteY12" fmla="*/ 454364 h 1462859"/>
                <a:gd name="connsiteX13" fmla="*/ 2280270 w 2822872"/>
                <a:gd name="connsiteY13" fmla="*/ 0 h 1462859"/>
                <a:gd name="connsiteX14" fmla="*/ 808980 w 2822872"/>
                <a:gd name="connsiteY14" fmla="*/ 951187 h 1462859"/>
                <a:gd name="connsiteX15" fmla="*/ 736821 w 2822872"/>
                <a:gd name="connsiteY15" fmla="*/ 1020067 h 1462859"/>
                <a:gd name="connsiteX16" fmla="*/ 808980 w 2822872"/>
                <a:gd name="connsiteY16" fmla="*/ 1088947 h 1462859"/>
                <a:gd name="connsiteX17" fmla="*/ 881139 w 2822872"/>
                <a:gd name="connsiteY17" fmla="*/ 1020067 h 1462859"/>
                <a:gd name="connsiteX18" fmla="*/ 808980 w 2822872"/>
                <a:gd name="connsiteY18" fmla="*/ 951187 h 1462859"/>
                <a:gd name="connsiteX19" fmla="*/ 693397 w 2822872"/>
                <a:gd name="connsiteY19" fmla="*/ 1140062 h 1462859"/>
                <a:gd name="connsiteX20" fmla="*/ 477460 w 2822872"/>
                <a:gd name="connsiteY20" fmla="*/ 1171734 h 1462859"/>
                <a:gd name="connsiteX21" fmla="*/ 380025 w 2822872"/>
                <a:gd name="connsiteY21" fmla="*/ 1174374 h 1462859"/>
                <a:gd name="connsiteX22" fmla="*/ 253624 w 2822872"/>
                <a:gd name="connsiteY22" fmla="*/ 1171734 h 1462859"/>
                <a:gd name="connsiteX23" fmla="*/ 914600 w 2822872"/>
                <a:gd name="connsiteY23" fmla="*/ 1430392 h 1462859"/>
                <a:gd name="connsiteX24" fmla="*/ 988334 w 2822872"/>
                <a:gd name="connsiteY24" fmla="*/ 1430392 h 1462859"/>
                <a:gd name="connsiteX25" fmla="*/ 693397 w 2822872"/>
                <a:gd name="connsiteY25" fmla="*/ 1140062 h 1462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822872" h="1462859">
                  <a:moveTo>
                    <a:pt x="2280270" y="0"/>
                  </a:moveTo>
                  <a:cubicBezTo>
                    <a:pt x="2353671" y="58660"/>
                    <a:pt x="2470830" y="181687"/>
                    <a:pt x="2450221" y="334263"/>
                  </a:cubicBezTo>
                  <a:cubicBezTo>
                    <a:pt x="2541125" y="290231"/>
                    <a:pt x="2699502" y="266825"/>
                    <a:pt x="2822872" y="337189"/>
                  </a:cubicBezTo>
                  <a:cubicBezTo>
                    <a:pt x="2746648" y="489619"/>
                    <a:pt x="2576414" y="533504"/>
                    <a:pt x="2397429" y="515950"/>
                  </a:cubicBezTo>
                  <a:cubicBezTo>
                    <a:pt x="2148148" y="1169702"/>
                    <a:pt x="1584655" y="1462859"/>
                    <a:pt x="918965" y="1462859"/>
                  </a:cubicBezTo>
                  <a:cubicBezTo>
                    <a:pt x="605035" y="1462859"/>
                    <a:pt x="352931" y="1357387"/>
                    <a:pt x="194554" y="1178479"/>
                  </a:cubicBezTo>
                  <a:lnTo>
                    <a:pt x="194554" y="1175554"/>
                  </a:lnTo>
                  <a:cubicBezTo>
                    <a:pt x="187214" y="1167215"/>
                    <a:pt x="157571" y="1136495"/>
                    <a:pt x="150231" y="1128596"/>
                  </a:cubicBezTo>
                  <a:cubicBezTo>
                    <a:pt x="135834" y="1105190"/>
                    <a:pt x="121153" y="1081784"/>
                    <a:pt x="106191" y="1061304"/>
                  </a:cubicBezTo>
                  <a:cubicBezTo>
                    <a:pt x="98286" y="1047553"/>
                    <a:pt x="90664" y="1033949"/>
                    <a:pt x="82759" y="1020198"/>
                  </a:cubicBezTo>
                  <a:cubicBezTo>
                    <a:pt x="18392" y="891174"/>
                    <a:pt x="-10968" y="741670"/>
                    <a:pt x="3712" y="577537"/>
                  </a:cubicBezTo>
                  <a:lnTo>
                    <a:pt x="1928227" y="577537"/>
                  </a:lnTo>
                  <a:cubicBezTo>
                    <a:pt x="2086604" y="577537"/>
                    <a:pt x="2241875" y="518876"/>
                    <a:pt x="2315276" y="454364"/>
                  </a:cubicBezTo>
                  <a:cubicBezTo>
                    <a:pt x="2183155" y="348892"/>
                    <a:pt x="2198117" y="96694"/>
                    <a:pt x="2280270" y="0"/>
                  </a:cubicBezTo>
                  <a:close/>
                  <a:moveTo>
                    <a:pt x="808980" y="951187"/>
                  </a:moveTo>
                  <a:cubicBezTo>
                    <a:pt x="769127" y="951187"/>
                    <a:pt x="736821" y="982025"/>
                    <a:pt x="736821" y="1020067"/>
                  </a:cubicBezTo>
                  <a:cubicBezTo>
                    <a:pt x="736821" y="1058108"/>
                    <a:pt x="769127" y="1088947"/>
                    <a:pt x="808980" y="1088947"/>
                  </a:cubicBezTo>
                  <a:cubicBezTo>
                    <a:pt x="848832" y="1088947"/>
                    <a:pt x="881139" y="1058108"/>
                    <a:pt x="881139" y="1020067"/>
                  </a:cubicBezTo>
                  <a:cubicBezTo>
                    <a:pt x="881139" y="982025"/>
                    <a:pt x="848832" y="951187"/>
                    <a:pt x="808980" y="951187"/>
                  </a:cubicBezTo>
                  <a:close/>
                  <a:moveTo>
                    <a:pt x="693397" y="1140062"/>
                  </a:moveTo>
                  <a:cubicBezTo>
                    <a:pt x="632829" y="1155898"/>
                    <a:pt x="561728" y="1166455"/>
                    <a:pt x="477460" y="1171734"/>
                  </a:cubicBezTo>
                  <a:cubicBezTo>
                    <a:pt x="448493" y="1174374"/>
                    <a:pt x="414260" y="1174374"/>
                    <a:pt x="380025" y="1174374"/>
                  </a:cubicBezTo>
                  <a:cubicBezTo>
                    <a:pt x="340525" y="1174374"/>
                    <a:pt x="298391" y="1174374"/>
                    <a:pt x="253624" y="1171734"/>
                  </a:cubicBezTo>
                  <a:cubicBezTo>
                    <a:pt x="401093" y="1316899"/>
                    <a:pt x="580162" y="1427752"/>
                    <a:pt x="914600" y="1430392"/>
                  </a:cubicBezTo>
                  <a:cubicBezTo>
                    <a:pt x="938300" y="1430392"/>
                    <a:pt x="964634" y="1430392"/>
                    <a:pt x="988334" y="1430392"/>
                  </a:cubicBezTo>
                  <a:cubicBezTo>
                    <a:pt x="827699" y="1353850"/>
                    <a:pt x="740797" y="1250915"/>
                    <a:pt x="693397" y="1140062"/>
                  </a:cubicBezTo>
                  <a:close/>
                </a:path>
              </a:pathLst>
            </a:custGeom>
            <a:solidFill>
              <a:srgbClr val="002050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243745" tIns="194996" rIns="243745" bIns="19499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42799">
                <a:lnSpc>
                  <a:spcPct val="90000"/>
                </a:lnSpc>
                <a:defRPr/>
              </a:pPr>
              <a:endParaRPr lang="en-US" sz="3199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ligh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4" name="Freeform: Shape 79">
              <a:extLst>
                <a:ext uri="{FF2B5EF4-FFF2-40B4-BE49-F238E27FC236}">
                  <a16:creationId xmlns:a16="http://schemas.microsoft.com/office/drawing/2014/main" id="{859B3E18-97C3-4102-8841-FAE2D35F1B6B}"/>
                </a:ext>
              </a:extLst>
            </p:cNvPr>
            <p:cNvSpPr/>
            <p:nvPr/>
          </p:nvSpPr>
          <p:spPr bwMode="auto">
            <a:xfrm>
              <a:off x="8769796" y="3139460"/>
              <a:ext cx="262396" cy="262396"/>
            </a:xfrm>
            <a:custGeom>
              <a:avLst/>
              <a:gdLst>
                <a:gd name="connsiteX0" fmla="*/ 0 w 262396"/>
                <a:gd name="connsiteY0" fmla="*/ 0 h 262396"/>
                <a:gd name="connsiteX1" fmla="*/ 262396 w 262396"/>
                <a:gd name="connsiteY1" fmla="*/ 0 h 262396"/>
                <a:gd name="connsiteX2" fmla="*/ 262396 w 262396"/>
                <a:gd name="connsiteY2" fmla="*/ 262396 h 262396"/>
                <a:gd name="connsiteX3" fmla="*/ 0 w 262396"/>
                <a:gd name="connsiteY3" fmla="*/ 262396 h 262396"/>
                <a:gd name="connsiteX4" fmla="*/ 0 w 262396"/>
                <a:gd name="connsiteY4" fmla="*/ 0 h 262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396" h="262396">
                  <a:moveTo>
                    <a:pt x="0" y="0"/>
                  </a:moveTo>
                  <a:lnTo>
                    <a:pt x="262396" y="0"/>
                  </a:lnTo>
                  <a:lnTo>
                    <a:pt x="262396" y="262396"/>
                  </a:lnTo>
                  <a:lnTo>
                    <a:pt x="0" y="2623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50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243745" tIns="194996" rIns="243745" bIns="19499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42799">
                <a:lnSpc>
                  <a:spcPct val="90000"/>
                </a:lnSpc>
                <a:defRPr/>
              </a:pPr>
              <a:endParaRPr lang="en-US" sz="3199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ligh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5" name="Freeform: Shape 80">
              <a:extLst>
                <a:ext uri="{FF2B5EF4-FFF2-40B4-BE49-F238E27FC236}">
                  <a16:creationId xmlns:a16="http://schemas.microsoft.com/office/drawing/2014/main" id="{DE5DFEED-2C62-4623-8AD2-CADA7C627A61}"/>
                </a:ext>
              </a:extLst>
            </p:cNvPr>
            <p:cNvSpPr/>
            <p:nvPr/>
          </p:nvSpPr>
          <p:spPr bwMode="auto">
            <a:xfrm>
              <a:off x="9071552" y="3139460"/>
              <a:ext cx="262396" cy="262396"/>
            </a:xfrm>
            <a:custGeom>
              <a:avLst/>
              <a:gdLst>
                <a:gd name="connsiteX0" fmla="*/ 0 w 262396"/>
                <a:gd name="connsiteY0" fmla="*/ 0 h 262396"/>
                <a:gd name="connsiteX1" fmla="*/ 262396 w 262396"/>
                <a:gd name="connsiteY1" fmla="*/ 0 h 262396"/>
                <a:gd name="connsiteX2" fmla="*/ 262396 w 262396"/>
                <a:gd name="connsiteY2" fmla="*/ 262396 h 262396"/>
                <a:gd name="connsiteX3" fmla="*/ 0 w 262396"/>
                <a:gd name="connsiteY3" fmla="*/ 262396 h 262396"/>
                <a:gd name="connsiteX4" fmla="*/ 0 w 262396"/>
                <a:gd name="connsiteY4" fmla="*/ 0 h 262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396" h="262396">
                  <a:moveTo>
                    <a:pt x="0" y="0"/>
                  </a:moveTo>
                  <a:lnTo>
                    <a:pt x="262396" y="0"/>
                  </a:lnTo>
                  <a:lnTo>
                    <a:pt x="262396" y="262396"/>
                  </a:lnTo>
                  <a:lnTo>
                    <a:pt x="0" y="2623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50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243745" tIns="194996" rIns="243745" bIns="19499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42799">
                <a:lnSpc>
                  <a:spcPct val="90000"/>
                </a:lnSpc>
                <a:defRPr/>
              </a:pPr>
              <a:endParaRPr lang="en-US" sz="3199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ligh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6" name="Freeform: Shape 81">
              <a:extLst>
                <a:ext uri="{FF2B5EF4-FFF2-40B4-BE49-F238E27FC236}">
                  <a16:creationId xmlns:a16="http://schemas.microsoft.com/office/drawing/2014/main" id="{44253C34-22D0-4C66-8463-ED2A6909D509}"/>
                </a:ext>
              </a:extLst>
            </p:cNvPr>
            <p:cNvSpPr/>
            <p:nvPr/>
          </p:nvSpPr>
          <p:spPr bwMode="auto">
            <a:xfrm>
              <a:off x="9373308" y="3139460"/>
              <a:ext cx="262396" cy="262396"/>
            </a:xfrm>
            <a:custGeom>
              <a:avLst/>
              <a:gdLst>
                <a:gd name="connsiteX0" fmla="*/ 0 w 262396"/>
                <a:gd name="connsiteY0" fmla="*/ 0 h 262396"/>
                <a:gd name="connsiteX1" fmla="*/ 262396 w 262396"/>
                <a:gd name="connsiteY1" fmla="*/ 0 h 262396"/>
                <a:gd name="connsiteX2" fmla="*/ 262396 w 262396"/>
                <a:gd name="connsiteY2" fmla="*/ 262396 h 262396"/>
                <a:gd name="connsiteX3" fmla="*/ 0 w 262396"/>
                <a:gd name="connsiteY3" fmla="*/ 262396 h 262396"/>
                <a:gd name="connsiteX4" fmla="*/ 0 w 262396"/>
                <a:gd name="connsiteY4" fmla="*/ 0 h 262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396" h="262396">
                  <a:moveTo>
                    <a:pt x="0" y="0"/>
                  </a:moveTo>
                  <a:lnTo>
                    <a:pt x="262396" y="0"/>
                  </a:lnTo>
                  <a:lnTo>
                    <a:pt x="262396" y="262396"/>
                  </a:lnTo>
                  <a:lnTo>
                    <a:pt x="0" y="2623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50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243745" tIns="194996" rIns="243745" bIns="19499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42799">
                <a:lnSpc>
                  <a:spcPct val="90000"/>
                </a:lnSpc>
                <a:defRPr/>
              </a:pPr>
              <a:endParaRPr lang="en-US" sz="3199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ligh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7" name="Freeform: Shape 82">
              <a:extLst>
                <a:ext uri="{FF2B5EF4-FFF2-40B4-BE49-F238E27FC236}">
                  <a16:creationId xmlns:a16="http://schemas.microsoft.com/office/drawing/2014/main" id="{06D2422A-D5C8-4AEA-B858-FFA0BC01BC67}"/>
                </a:ext>
              </a:extLst>
            </p:cNvPr>
            <p:cNvSpPr/>
            <p:nvPr/>
          </p:nvSpPr>
          <p:spPr bwMode="auto">
            <a:xfrm>
              <a:off x="9668506" y="3139460"/>
              <a:ext cx="262396" cy="262396"/>
            </a:xfrm>
            <a:custGeom>
              <a:avLst/>
              <a:gdLst>
                <a:gd name="connsiteX0" fmla="*/ 0 w 262396"/>
                <a:gd name="connsiteY0" fmla="*/ 0 h 262396"/>
                <a:gd name="connsiteX1" fmla="*/ 262396 w 262396"/>
                <a:gd name="connsiteY1" fmla="*/ 0 h 262396"/>
                <a:gd name="connsiteX2" fmla="*/ 262396 w 262396"/>
                <a:gd name="connsiteY2" fmla="*/ 262396 h 262396"/>
                <a:gd name="connsiteX3" fmla="*/ 0 w 262396"/>
                <a:gd name="connsiteY3" fmla="*/ 262396 h 262396"/>
                <a:gd name="connsiteX4" fmla="*/ 0 w 262396"/>
                <a:gd name="connsiteY4" fmla="*/ 0 h 262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396" h="262396">
                  <a:moveTo>
                    <a:pt x="0" y="0"/>
                  </a:moveTo>
                  <a:lnTo>
                    <a:pt x="262396" y="0"/>
                  </a:lnTo>
                  <a:lnTo>
                    <a:pt x="262396" y="262396"/>
                  </a:lnTo>
                  <a:lnTo>
                    <a:pt x="0" y="2623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50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243745" tIns="194996" rIns="243745" bIns="19499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42799">
                <a:lnSpc>
                  <a:spcPct val="90000"/>
                </a:lnSpc>
                <a:defRPr/>
              </a:pPr>
              <a:endParaRPr lang="en-US" sz="3199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ligh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8" name="Freeform: Shape 83">
              <a:extLst>
                <a:ext uri="{FF2B5EF4-FFF2-40B4-BE49-F238E27FC236}">
                  <a16:creationId xmlns:a16="http://schemas.microsoft.com/office/drawing/2014/main" id="{0556C0D0-60C8-46FF-99DF-0EF56833D139}"/>
                </a:ext>
              </a:extLst>
            </p:cNvPr>
            <p:cNvSpPr/>
            <p:nvPr/>
          </p:nvSpPr>
          <p:spPr bwMode="auto">
            <a:xfrm>
              <a:off x="9970262" y="3139460"/>
              <a:ext cx="262396" cy="262396"/>
            </a:xfrm>
            <a:custGeom>
              <a:avLst/>
              <a:gdLst>
                <a:gd name="connsiteX0" fmla="*/ 0 w 262396"/>
                <a:gd name="connsiteY0" fmla="*/ 0 h 262396"/>
                <a:gd name="connsiteX1" fmla="*/ 262396 w 262396"/>
                <a:gd name="connsiteY1" fmla="*/ 0 h 262396"/>
                <a:gd name="connsiteX2" fmla="*/ 262396 w 262396"/>
                <a:gd name="connsiteY2" fmla="*/ 262396 h 262396"/>
                <a:gd name="connsiteX3" fmla="*/ 0 w 262396"/>
                <a:gd name="connsiteY3" fmla="*/ 262396 h 262396"/>
                <a:gd name="connsiteX4" fmla="*/ 0 w 262396"/>
                <a:gd name="connsiteY4" fmla="*/ 0 h 262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396" h="262396">
                  <a:moveTo>
                    <a:pt x="0" y="0"/>
                  </a:moveTo>
                  <a:lnTo>
                    <a:pt x="262396" y="0"/>
                  </a:lnTo>
                  <a:lnTo>
                    <a:pt x="262396" y="262396"/>
                  </a:lnTo>
                  <a:lnTo>
                    <a:pt x="0" y="2623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50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243745" tIns="194996" rIns="243745" bIns="19499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42799">
                <a:lnSpc>
                  <a:spcPct val="90000"/>
                </a:lnSpc>
                <a:defRPr/>
              </a:pPr>
              <a:endParaRPr lang="en-US" sz="3199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ligh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9" name="Freeform: Shape 84">
              <a:extLst>
                <a:ext uri="{FF2B5EF4-FFF2-40B4-BE49-F238E27FC236}">
                  <a16:creationId xmlns:a16="http://schemas.microsoft.com/office/drawing/2014/main" id="{836DCF2E-A7B7-4FBE-A059-F358F6070C94}"/>
                </a:ext>
              </a:extLst>
            </p:cNvPr>
            <p:cNvSpPr/>
            <p:nvPr/>
          </p:nvSpPr>
          <p:spPr bwMode="auto">
            <a:xfrm>
              <a:off x="9261792" y="3841372"/>
              <a:ext cx="104959" cy="98401"/>
            </a:xfrm>
            <a:custGeom>
              <a:avLst/>
              <a:gdLst>
                <a:gd name="connsiteX0" fmla="*/ 53979 w 104959"/>
                <a:gd name="connsiteY0" fmla="*/ 0 h 98401"/>
                <a:gd name="connsiteX1" fmla="*/ 71972 w 104959"/>
                <a:gd name="connsiteY1" fmla="*/ 2895 h 98401"/>
                <a:gd name="connsiteX2" fmla="*/ 62976 w 104959"/>
                <a:gd name="connsiteY2" fmla="*/ 20260 h 98401"/>
                <a:gd name="connsiteX3" fmla="*/ 83967 w 104959"/>
                <a:gd name="connsiteY3" fmla="*/ 40519 h 98401"/>
                <a:gd name="connsiteX4" fmla="*/ 101960 w 104959"/>
                <a:gd name="connsiteY4" fmla="*/ 28942 h 98401"/>
                <a:gd name="connsiteX5" fmla="*/ 104959 w 104959"/>
                <a:gd name="connsiteY5" fmla="*/ 49201 h 98401"/>
                <a:gd name="connsiteX6" fmla="*/ 53979 w 104959"/>
                <a:gd name="connsiteY6" fmla="*/ 98401 h 98401"/>
                <a:gd name="connsiteX7" fmla="*/ 0 w 104959"/>
                <a:gd name="connsiteY7" fmla="*/ 49201 h 98401"/>
                <a:gd name="connsiteX8" fmla="*/ 53979 w 104959"/>
                <a:gd name="connsiteY8" fmla="*/ 0 h 98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959" h="98401">
                  <a:moveTo>
                    <a:pt x="53979" y="0"/>
                  </a:moveTo>
                  <a:cubicBezTo>
                    <a:pt x="59977" y="0"/>
                    <a:pt x="65975" y="0"/>
                    <a:pt x="71972" y="2895"/>
                  </a:cubicBezTo>
                  <a:cubicBezTo>
                    <a:pt x="65975" y="5789"/>
                    <a:pt x="62976" y="11577"/>
                    <a:pt x="62976" y="20260"/>
                  </a:cubicBezTo>
                  <a:cubicBezTo>
                    <a:pt x="62976" y="31836"/>
                    <a:pt x="71972" y="40519"/>
                    <a:pt x="83967" y="40519"/>
                  </a:cubicBezTo>
                  <a:cubicBezTo>
                    <a:pt x="89965" y="40519"/>
                    <a:pt x="98961" y="37624"/>
                    <a:pt x="101960" y="28942"/>
                  </a:cubicBezTo>
                  <a:cubicBezTo>
                    <a:pt x="104959" y="34730"/>
                    <a:pt x="104959" y="43412"/>
                    <a:pt x="104959" y="49201"/>
                  </a:cubicBezTo>
                  <a:cubicBezTo>
                    <a:pt x="104959" y="78142"/>
                    <a:pt x="83967" y="98401"/>
                    <a:pt x="53979" y="98401"/>
                  </a:cubicBezTo>
                  <a:cubicBezTo>
                    <a:pt x="23991" y="98401"/>
                    <a:pt x="0" y="78142"/>
                    <a:pt x="0" y="49201"/>
                  </a:cubicBezTo>
                  <a:cubicBezTo>
                    <a:pt x="0" y="20260"/>
                    <a:pt x="23991" y="0"/>
                    <a:pt x="53979" y="0"/>
                  </a:cubicBezTo>
                  <a:close/>
                </a:path>
              </a:pathLst>
            </a:custGeom>
            <a:solidFill>
              <a:srgbClr val="002050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243745" tIns="194996" rIns="243745" bIns="19499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42799">
                <a:lnSpc>
                  <a:spcPct val="90000"/>
                </a:lnSpc>
                <a:defRPr/>
              </a:pPr>
              <a:endParaRPr lang="en-US" sz="3199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ligh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50" name="Freeform 21">
              <a:extLst>
                <a:ext uri="{FF2B5EF4-FFF2-40B4-BE49-F238E27FC236}">
                  <a16:creationId xmlns:a16="http://schemas.microsoft.com/office/drawing/2014/main" id="{723A132E-B2B9-419C-BFBA-AF279F174074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5021" y="3536275"/>
              <a:ext cx="3206838" cy="134591"/>
            </a:xfrm>
            <a:custGeom>
              <a:avLst/>
              <a:gdLst>
                <a:gd name="T0" fmla="*/ 0 w 1139"/>
                <a:gd name="T1" fmla="*/ 47 h 55"/>
                <a:gd name="T2" fmla="*/ 536 w 1139"/>
                <a:gd name="T3" fmla="*/ 47 h 55"/>
                <a:gd name="T4" fmla="*/ 602 w 1139"/>
                <a:gd name="T5" fmla="*/ 47 h 55"/>
                <a:gd name="T6" fmla="*/ 1139 w 1139"/>
                <a:gd name="T7" fmla="*/ 47 h 55"/>
                <a:gd name="T8" fmla="*/ 1069 w 1139"/>
                <a:gd name="T9" fmla="*/ 0 h 55"/>
                <a:gd name="T10" fmla="*/ 888 w 1139"/>
                <a:gd name="T11" fmla="*/ 11 h 55"/>
                <a:gd name="T12" fmla="*/ 667 w 1139"/>
                <a:gd name="T13" fmla="*/ 4 h 55"/>
                <a:gd name="T14" fmla="*/ 472 w 1139"/>
                <a:gd name="T15" fmla="*/ 4 h 55"/>
                <a:gd name="T16" fmla="*/ 251 w 1139"/>
                <a:gd name="T17" fmla="*/ 11 h 55"/>
                <a:gd name="T18" fmla="*/ 69 w 1139"/>
                <a:gd name="T19" fmla="*/ 0 h 55"/>
                <a:gd name="T20" fmla="*/ 0 w 1139"/>
                <a:gd name="T21" fmla="*/ 47 h 55"/>
                <a:gd name="connsiteX0" fmla="*/ 0 w 10000"/>
                <a:gd name="connsiteY0" fmla="*/ 8545 h 8545"/>
                <a:gd name="connsiteX1" fmla="*/ 4706 w 10000"/>
                <a:gd name="connsiteY1" fmla="*/ 8545 h 8545"/>
                <a:gd name="connsiteX2" fmla="*/ 10000 w 10000"/>
                <a:gd name="connsiteY2" fmla="*/ 8545 h 8545"/>
                <a:gd name="connsiteX3" fmla="*/ 9385 w 10000"/>
                <a:gd name="connsiteY3" fmla="*/ 0 h 8545"/>
                <a:gd name="connsiteX4" fmla="*/ 7796 w 10000"/>
                <a:gd name="connsiteY4" fmla="*/ 2000 h 8545"/>
                <a:gd name="connsiteX5" fmla="*/ 5856 w 10000"/>
                <a:gd name="connsiteY5" fmla="*/ 727 h 8545"/>
                <a:gd name="connsiteX6" fmla="*/ 4144 w 10000"/>
                <a:gd name="connsiteY6" fmla="*/ 727 h 8545"/>
                <a:gd name="connsiteX7" fmla="*/ 2204 w 10000"/>
                <a:gd name="connsiteY7" fmla="*/ 2000 h 8545"/>
                <a:gd name="connsiteX8" fmla="*/ 606 w 10000"/>
                <a:gd name="connsiteY8" fmla="*/ 0 h 8545"/>
                <a:gd name="connsiteX9" fmla="*/ 0 w 10000"/>
                <a:gd name="connsiteY9" fmla="*/ 8545 h 8545"/>
                <a:gd name="connsiteX0" fmla="*/ 0 w 10000"/>
                <a:gd name="connsiteY0" fmla="*/ 10000 h 10000"/>
                <a:gd name="connsiteX1" fmla="*/ 10000 w 10000"/>
                <a:gd name="connsiteY1" fmla="*/ 10000 h 10000"/>
                <a:gd name="connsiteX2" fmla="*/ 9385 w 10000"/>
                <a:gd name="connsiteY2" fmla="*/ 0 h 10000"/>
                <a:gd name="connsiteX3" fmla="*/ 7796 w 10000"/>
                <a:gd name="connsiteY3" fmla="*/ 2341 h 10000"/>
                <a:gd name="connsiteX4" fmla="*/ 5856 w 10000"/>
                <a:gd name="connsiteY4" fmla="*/ 851 h 10000"/>
                <a:gd name="connsiteX5" fmla="*/ 4144 w 10000"/>
                <a:gd name="connsiteY5" fmla="*/ 851 h 10000"/>
                <a:gd name="connsiteX6" fmla="*/ 2204 w 10000"/>
                <a:gd name="connsiteY6" fmla="*/ 2341 h 10000"/>
                <a:gd name="connsiteX7" fmla="*/ 606 w 10000"/>
                <a:gd name="connsiteY7" fmla="*/ 0 h 10000"/>
                <a:gd name="connsiteX8" fmla="*/ 0 w 10000"/>
                <a:gd name="connsiteY8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10000" y="10000"/>
                  </a:lnTo>
                  <a:cubicBezTo>
                    <a:pt x="9781" y="8724"/>
                    <a:pt x="9306" y="7022"/>
                    <a:pt x="9385" y="0"/>
                  </a:cubicBezTo>
                  <a:cubicBezTo>
                    <a:pt x="8990" y="11065"/>
                    <a:pt x="8033" y="7872"/>
                    <a:pt x="7796" y="2341"/>
                  </a:cubicBezTo>
                  <a:cubicBezTo>
                    <a:pt x="7524" y="11703"/>
                    <a:pt x="5961" y="8298"/>
                    <a:pt x="5856" y="851"/>
                  </a:cubicBezTo>
                  <a:cubicBezTo>
                    <a:pt x="5522" y="10426"/>
                    <a:pt x="4478" y="10426"/>
                    <a:pt x="4144" y="851"/>
                  </a:cubicBezTo>
                  <a:cubicBezTo>
                    <a:pt x="4030" y="8298"/>
                    <a:pt x="2467" y="11703"/>
                    <a:pt x="2204" y="2341"/>
                  </a:cubicBezTo>
                  <a:cubicBezTo>
                    <a:pt x="1958" y="7872"/>
                    <a:pt x="1010" y="11065"/>
                    <a:pt x="606" y="0"/>
                  </a:cubicBezTo>
                  <a:cubicBezTo>
                    <a:pt x="685" y="7022"/>
                    <a:pt x="219" y="8724"/>
                    <a:pt x="0" y="1000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121872" tIns="60936" rIns="121872" bIns="60936" numCol="1" anchor="t" anchorCtr="0" compatLnSpc="1">
              <a:prstTxWarp prst="textNoShape">
                <a:avLst/>
              </a:prstTxWarp>
            </a:bodyPr>
            <a:lstStyle/>
            <a:p>
              <a:pPr defTabSz="121871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399" kern="0" dirty="0">
                <a:solidFill>
                  <a:srgbClr val="353535"/>
                </a:solidFill>
                <a:latin typeface="Segoe UI Semilight"/>
                <a:ea typeface="+mn-ea"/>
              </a:endParaRPr>
            </a:p>
          </p:txBody>
        </p:sp>
      </p:grpSp>
      <p:cxnSp>
        <p:nvCxnSpPr>
          <p:cNvPr id="51" name="Connector: Elbow 5">
            <a:extLst>
              <a:ext uri="{FF2B5EF4-FFF2-40B4-BE49-F238E27FC236}">
                <a16:creationId xmlns:a16="http://schemas.microsoft.com/office/drawing/2014/main" id="{4FC94CA3-5FC2-43B8-9D3B-B2C501D12F52}"/>
              </a:ext>
            </a:extLst>
          </p:cNvPr>
          <p:cNvCxnSpPr>
            <a:cxnSpLocks/>
          </p:cNvCxnSpPr>
          <p:nvPr/>
        </p:nvCxnSpPr>
        <p:spPr>
          <a:xfrm>
            <a:off x="1590434" y="3368874"/>
            <a:ext cx="1943147" cy="840413"/>
          </a:xfrm>
          <a:prstGeom prst="bentConnector3">
            <a:avLst/>
          </a:prstGeom>
          <a:ln w="127000">
            <a:solidFill>
              <a:schemeClr val="bg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19">
            <a:extLst>
              <a:ext uri="{FF2B5EF4-FFF2-40B4-BE49-F238E27FC236}">
                <a16:creationId xmlns:a16="http://schemas.microsoft.com/office/drawing/2014/main" id="{BC9D270F-38DC-4173-AC28-1C2312E70923}"/>
              </a:ext>
            </a:extLst>
          </p:cNvPr>
          <p:cNvCxnSpPr>
            <a:cxnSpLocks/>
          </p:cNvCxnSpPr>
          <p:nvPr/>
        </p:nvCxnSpPr>
        <p:spPr>
          <a:xfrm flipV="1">
            <a:off x="1610278" y="2737226"/>
            <a:ext cx="1693595" cy="1"/>
          </a:xfrm>
          <a:prstGeom prst="straightConnector1">
            <a:avLst/>
          </a:prstGeom>
          <a:ln w="127000">
            <a:solidFill>
              <a:schemeClr val="bg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Oval 120">
            <a:extLst>
              <a:ext uri="{FF2B5EF4-FFF2-40B4-BE49-F238E27FC236}">
                <a16:creationId xmlns:a16="http://schemas.microsoft.com/office/drawing/2014/main" id="{8D9E719C-C4D6-46DD-91EC-0A3FDE273919}"/>
              </a:ext>
            </a:extLst>
          </p:cNvPr>
          <p:cNvSpPr/>
          <p:nvPr/>
        </p:nvSpPr>
        <p:spPr>
          <a:xfrm>
            <a:off x="3600871" y="2279900"/>
            <a:ext cx="971129" cy="971129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479"/>
            <a:endParaRPr lang="en-US" dirty="0">
              <a:solidFill>
                <a:srgbClr val="FFFFFF"/>
              </a:solidFill>
              <a:latin typeface="Segoe UI"/>
            </a:endParaRPr>
          </a:p>
        </p:txBody>
      </p:sp>
      <p:grpSp>
        <p:nvGrpSpPr>
          <p:cNvPr id="54" name="Group 86">
            <a:extLst>
              <a:ext uri="{FF2B5EF4-FFF2-40B4-BE49-F238E27FC236}">
                <a16:creationId xmlns:a16="http://schemas.microsoft.com/office/drawing/2014/main" id="{063BB974-4C8D-4985-8AE3-D1ED8E0786D8}"/>
              </a:ext>
            </a:extLst>
          </p:cNvPr>
          <p:cNvGrpSpPr/>
          <p:nvPr/>
        </p:nvGrpSpPr>
        <p:grpSpPr>
          <a:xfrm>
            <a:off x="3780063" y="2435775"/>
            <a:ext cx="593693" cy="621433"/>
            <a:chOff x="6552829" y="370848"/>
            <a:chExt cx="656092" cy="781920"/>
          </a:xfrm>
        </p:grpSpPr>
        <p:grpSp>
          <p:nvGrpSpPr>
            <p:cNvPr id="55" name="Group 87">
              <a:extLst>
                <a:ext uri="{FF2B5EF4-FFF2-40B4-BE49-F238E27FC236}">
                  <a16:creationId xmlns:a16="http://schemas.microsoft.com/office/drawing/2014/main" id="{032E2C34-742A-4FBD-9637-2366DE8F86E0}"/>
                </a:ext>
              </a:extLst>
            </p:cNvPr>
            <p:cNvGrpSpPr/>
            <p:nvPr/>
          </p:nvGrpSpPr>
          <p:grpSpPr>
            <a:xfrm>
              <a:off x="6552829" y="370848"/>
              <a:ext cx="656092" cy="781920"/>
              <a:chOff x="1811338" y="2714625"/>
              <a:chExt cx="2897187" cy="3452813"/>
            </a:xfrm>
            <a:solidFill>
              <a:schemeClr val="bg1"/>
            </a:solidFill>
          </p:grpSpPr>
          <p:sp>
            <p:nvSpPr>
              <p:cNvPr id="88" name="Freeform 13">
                <a:extLst>
                  <a:ext uri="{FF2B5EF4-FFF2-40B4-BE49-F238E27FC236}">
                    <a16:creationId xmlns:a16="http://schemas.microsoft.com/office/drawing/2014/main" id="{6C3C2550-C6EC-4CD3-B261-9500687E81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8700" y="3394075"/>
                <a:ext cx="1931988" cy="2565400"/>
              </a:xfrm>
              <a:custGeom>
                <a:avLst/>
                <a:gdLst>
                  <a:gd name="T0" fmla="*/ 568 w 668"/>
                  <a:gd name="T1" fmla="*/ 180 h 887"/>
                  <a:gd name="T2" fmla="*/ 609 w 668"/>
                  <a:gd name="T3" fmla="*/ 265 h 887"/>
                  <a:gd name="T4" fmla="*/ 660 w 668"/>
                  <a:gd name="T5" fmla="*/ 437 h 887"/>
                  <a:gd name="T6" fmla="*/ 646 w 668"/>
                  <a:gd name="T7" fmla="*/ 615 h 887"/>
                  <a:gd name="T8" fmla="*/ 536 w 668"/>
                  <a:gd name="T9" fmla="*/ 784 h 887"/>
                  <a:gd name="T10" fmla="*/ 324 w 668"/>
                  <a:gd name="T11" fmla="*/ 885 h 887"/>
                  <a:gd name="T12" fmla="*/ 173 w 668"/>
                  <a:gd name="T13" fmla="*/ 848 h 887"/>
                  <a:gd name="T14" fmla="*/ 71 w 668"/>
                  <a:gd name="T15" fmla="*/ 767 h 887"/>
                  <a:gd name="T16" fmla="*/ 12 w 668"/>
                  <a:gd name="T17" fmla="*/ 650 h 887"/>
                  <a:gd name="T18" fmla="*/ 23 w 668"/>
                  <a:gd name="T19" fmla="*/ 491 h 887"/>
                  <a:gd name="T20" fmla="*/ 69 w 668"/>
                  <a:gd name="T21" fmla="*/ 384 h 887"/>
                  <a:gd name="T22" fmla="*/ 112 w 668"/>
                  <a:gd name="T23" fmla="*/ 265 h 887"/>
                  <a:gd name="T24" fmla="*/ 171 w 668"/>
                  <a:gd name="T25" fmla="*/ 167 h 887"/>
                  <a:gd name="T26" fmla="*/ 189 w 668"/>
                  <a:gd name="T27" fmla="*/ 101 h 887"/>
                  <a:gd name="T28" fmla="*/ 218 w 668"/>
                  <a:gd name="T29" fmla="*/ 39 h 887"/>
                  <a:gd name="T30" fmla="*/ 290 w 668"/>
                  <a:gd name="T31" fmla="*/ 4 h 887"/>
                  <a:gd name="T32" fmla="*/ 372 w 668"/>
                  <a:gd name="T33" fmla="*/ 11 h 887"/>
                  <a:gd name="T34" fmla="*/ 435 w 668"/>
                  <a:gd name="T35" fmla="*/ 29 h 887"/>
                  <a:gd name="T36" fmla="*/ 486 w 668"/>
                  <a:gd name="T37" fmla="*/ 54 h 887"/>
                  <a:gd name="T38" fmla="*/ 535 w 668"/>
                  <a:gd name="T39" fmla="*/ 111 h 887"/>
                  <a:gd name="T40" fmla="*/ 568 w 668"/>
                  <a:gd name="T41" fmla="*/ 180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68" h="887">
                    <a:moveTo>
                      <a:pt x="568" y="180"/>
                    </a:moveTo>
                    <a:cubicBezTo>
                      <a:pt x="581" y="209"/>
                      <a:pt x="596" y="237"/>
                      <a:pt x="609" y="265"/>
                    </a:cubicBezTo>
                    <a:cubicBezTo>
                      <a:pt x="633" y="320"/>
                      <a:pt x="652" y="377"/>
                      <a:pt x="660" y="437"/>
                    </a:cubicBezTo>
                    <a:cubicBezTo>
                      <a:pt x="668" y="496"/>
                      <a:pt x="665" y="558"/>
                      <a:pt x="646" y="615"/>
                    </a:cubicBezTo>
                    <a:cubicBezTo>
                      <a:pt x="625" y="679"/>
                      <a:pt x="585" y="737"/>
                      <a:pt x="536" y="784"/>
                    </a:cubicBezTo>
                    <a:cubicBezTo>
                      <a:pt x="478" y="839"/>
                      <a:pt x="404" y="882"/>
                      <a:pt x="324" y="885"/>
                    </a:cubicBezTo>
                    <a:cubicBezTo>
                      <a:pt x="272" y="887"/>
                      <a:pt x="220" y="872"/>
                      <a:pt x="173" y="848"/>
                    </a:cubicBezTo>
                    <a:cubicBezTo>
                      <a:pt x="134" y="828"/>
                      <a:pt x="99" y="800"/>
                      <a:pt x="71" y="767"/>
                    </a:cubicBezTo>
                    <a:cubicBezTo>
                      <a:pt x="42" y="733"/>
                      <a:pt x="21" y="693"/>
                      <a:pt x="12" y="650"/>
                    </a:cubicBezTo>
                    <a:cubicBezTo>
                      <a:pt x="0" y="598"/>
                      <a:pt x="5" y="542"/>
                      <a:pt x="23" y="491"/>
                    </a:cubicBezTo>
                    <a:cubicBezTo>
                      <a:pt x="36" y="454"/>
                      <a:pt x="55" y="420"/>
                      <a:pt x="69" y="384"/>
                    </a:cubicBezTo>
                    <a:cubicBezTo>
                      <a:pt x="84" y="345"/>
                      <a:pt x="92" y="302"/>
                      <a:pt x="112" y="265"/>
                    </a:cubicBezTo>
                    <a:cubicBezTo>
                      <a:pt x="130" y="231"/>
                      <a:pt x="157" y="202"/>
                      <a:pt x="171" y="167"/>
                    </a:cubicBezTo>
                    <a:cubicBezTo>
                      <a:pt x="180" y="146"/>
                      <a:pt x="184" y="123"/>
                      <a:pt x="189" y="101"/>
                    </a:cubicBezTo>
                    <a:cubicBezTo>
                      <a:pt x="195" y="78"/>
                      <a:pt x="202" y="56"/>
                      <a:pt x="218" y="39"/>
                    </a:cubicBezTo>
                    <a:cubicBezTo>
                      <a:pt x="236" y="18"/>
                      <a:pt x="263" y="7"/>
                      <a:pt x="290" y="4"/>
                    </a:cubicBezTo>
                    <a:cubicBezTo>
                      <a:pt x="318" y="0"/>
                      <a:pt x="345" y="5"/>
                      <a:pt x="372" y="11"/>
                    </a:cubicBezTo>
                    <a:cubicBezTo>
                      <a:pt x="394" y="16"/>
                      <a:pt x="415" y="22"/>
                      <a:pt x="435" y="29"/>
                    </a:cubicBezTo>
                    <a:cubicBezTo>
                      <a:pt x="453" y="35"/>
                      <a:pt x="471" y="43"/>
                      <a:pt x="486" y="54"/>
                    </a:cubicBezTo>
                    <a:cubicBezTo>
                      <a:pt x="507" y="68"/>
                      <a:pt x="523" y="89"/>
                      <a:pt x="535" y="111"/>
                    </a:cubicBezTo>
                    <a:cubicBezTo>
                      <a:pt x="548" y="134"/>
                      <a:pt x="557" y="157"/>
                      <a:pt x="568" y="180"/>
                    </a:cubicBezTo>
                    <a:close/>
                  </a:path>
                </a:pathLst>
              </a:custGeom>
              <a:grpFill/>
              <a:ln w="38100">
                <a:solidFill>
                  <a:schemeClr val="bg1"/>
                </a:solidFill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9" name="Freeform 14">
                <a:extLst>
                  <a:ext uri="{FF2B5EF4-FFF2-40B4-BE49-F238E27FC236}">
                    <a16:creationId xmlns:a16="http://schemas.microsoft.com/office/drawing/2014/main" id="{5609FBBA-1725-4958-9E29-34C5CC3214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70188" y="2714625"/>
                <a:ext cx="1069975" cy="1350963"/>
              </a:xfrm>
              <a:custGeom>
                <a:avLst/>
                <a:gdLst>
                  <a:gd name="T0" fmla="*/ 7 w 370"/>
                  <a:gd name="T1" fmla="*/ 356 h 467"/>
                  <a:gd name="T2" fmla="*/ 4 w 370"/>
                  <a:gd name="T3" fmla="*/ 262 h 467"/>
                  <a:gd name="T4" fmla="*/ 1 w 370"/>
                  <a:gd name="T5" fmla="*/ 173 h 467"/>
                  <a:gd name="T6" fmla="*/ 21 w 370"/>
                  <a:gd name="T7" fmla="*/ 84 h 467"/>
                  <a:gd name="T8" fmla="*/ 83 w 370"/>
                  <a:gd name="T9" fmla="*/ 19 h 467"/>
                  <a:gd name="T10" fmla="*/ 166 w 370"/>
                  <a:gd name="T11" fmla="*/ 0 h 467"/>
                  <a:gd name="T12" fmla="*/ 276 w 370"/>
                  <a:gd name="T13" fmla="*/ 35 h 467"/>
                  <a:gd name="T14" fmla="*/ 325 w 370"/>
                  <a:gd name="T15" fmla="*/ 89 h 467"/>
                  <a:gd name="T16" fmla="*/ 350 w 370"/>
                  <a:gd name="T17" fmla="*/ 145 h 467"/>
                  <a:gd name="T18" fmla="*/ 361 w 370"/>
                  <a:gd name="T19" fmla="*/ 273 h 467"/>
                  <a:gd name="T20" fmla="*/ 367 w 370"/>
                  <a:gd name="T21" fmla="*/ 394 h 467"/>
                  <a:gd name="T22" fmla="*/ 362 w 370"/>
                  <a:gd name="T23" fmla="*/ 419 h 467"/>
                  <a:gd name="T24" fmla="*/ 344 w 370"/>
                  <a:gd name="T25" fmla="*/ 437 h 467"/>
                  <a:gd name="T26" fmla="*/ 320 w 370"/>
                  <a:gd name="T27" fmla="*/ 445 h 467"/>
                  <a:gd name="T28" fmla="*/ 269 w 370"/>
                  <a:gd name="T29" fmla="*/ 448 h 467"/>
                  <a:gd name="T30" fmla="*/ 196 w 370"/>
                  <a:gd name="T31" fmla="*/ 463 h 467"/>
                  <a:gd name="T32" fmla="*/ 107 w 370"/>
                  <a:gd name="T33" fmla="*/ 463 h 467"/>
                  <a:gd name="T34" fmla="*/ 72 w 370"/>
                  <a:gd name="T35" fmla="*/ 461 h 467"/>
                  <a:gd name="T36" fmla="*/ 38 w 370"/>
                  <a:gd name="T37" fmla="*/ 451 h 467"/>
                  <a:gd name="T38" fmla="*/ 21 w 370"/>
                  <a:gd name="T39" fmla="*/ 438 h 467"/>
                  <a:gd name="T40" fmla="*/ 11 w 370"/>
                  <a:gd name="T41" fmla="*/ 418 h 467"/>
                  <a:gd name="T42" fmla="*/ 9 w 370"/>
                  <a:gd name="T43" fmla="*/ 386 h 467"/>
                  <a:gd name="T44" fmla="*/ 7 w 370"/>
                  <a:gd name="T45" fmla="*/ 356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70" h="467">
                    <a:moveTo>
                      <a:pt x="7" y="356"/>
                    </a:moveTo>
                    <a:cubicBezTo>
                      <a:pt x="5" y="325"/>
                      <a:pt x="5" y="294"/>
                      <a:pt x="4" y="262"/>
                    </a:cubicBezTo>
                    <a:cubicBezTo>
                      <a:pt x="3" y="233"/>
                      <a:pt x="0" y="203"/>
                      <a:pt x="1" y="173"/>
                    </a:cubicBezTo>
                    <a:cubicBezTo>
                      <a:pt x="2" y="142"/>
                      <a:pt x="7" y="112"/>
                      <a:pt x="21" y="84"/>
                    </a:cubicBezTo>
                    <a:cubicBezTo>
                      <a:pt x="35" y="57"/>
                      <a:pt x="56" y="34"/>
                      <a:pt x="83" y="19"/>
                    </a:cubicBezTo>
                    <a:cubicBezTo>
                      <a:pt x="109" y="6"/>
                      <a:pt x="138" y="0"/>
                      <a:pt x="166" y="0"/>
                    </a:cubicBezTo>
                    <a:cubicBezTo>
                      <a:pt x="205" y="1"/>
                      <a:pt x="244" y="12"/>
                      <a:pt x="276" y="35"/>
                    </a:cubicBezTo>
                    <a:cubicBezTo>
                      <a:pt x="295" y="50"/>
                      <a:pt x="312" y="68"/>
                      <a:pt x="325" y="89"/>
                    </a:cubicBezTo>
                    <a:cubicBezTo>
                      <a:pt x="336" y="106"/>
                      <a:pt x="345" y="125"/>
                      <a:pt x="350" y="145"/>
                    </a:cubicBezTo>
                    <a:cubicBezTo>
                      <a:pt x="361" y="186"/>
                      <a:pt x="359" y="230"/>
                      <a:pt x="361" y="273"/>
                    </a:cubicBezTo>
                    <a:cubicBezTo>
                      <a:pt x="363" y="313"/>
                      <a:pt x="370" y="353"/>
                      <a:pt x="367" y="394"/>
                    </a:cubicBezTo>
                    <a:cubicBezTo>
                      <a:pt x="367" y="402"/>
                      <a:pt x="366" y="411"/>
                      <a:pt x="362" y="419"/>
                    </a:cubicBezTo>
                    <a:cubicBezTo>
                      <a:pt x="358" y="427"/>
                      <a:pt x="352" y="433"/>
                      <a:pt x="344" y="437"/>
                    </a:cubicBezTo>
                    <a:cubicBezTo>
                      <a:pt x="337" y="441"/>
                      <a:pt x="329" y="444"/>
                      <a:pt x="320" y="445"/>
                    </a:cubicBezTo>
                    <a:cubicBezTo>
                      <a:pt x="303" y="448"/>
                      <a:pt x="286" y="446"/>
                      <a:pt x="269" y="448"/>
                    </a:cubicBezTo>
                    <a:cubicBezTo>
                      <a:pt x="244" y="450"/>
                      <a:pt x="221" y="459"/>
                      <a:pt x="196" y="463"/>
                    </a:cubicBezTo>
                    <a:cubicBezTo>
                      <a:pt x="167" y="467"/>
                      <a:pt x="137" y="464"/>
                      <a:pt x="107" y="463"/>
                    </a:cubicBezTo>
                    <a:cubicBezTo>
                      <a:pt x="96" y="463"/>
                      <a:pt x="84" y="462"/>
                      <a:pt x="72" y="461"/>
                    </a:cubicBezTo>
                    <a:cubicBezTo>
                      <a:pt x="60" y="459"/>
                      <a:pt x="48" y="457"/>
                      <a:pt x="38" y="451"/>
                    </a:cubicBezTo>
                    <a:cubicBezTo>
                      <a:pt x="32" y="448"/>
                      <a:pt x="26" y="443"/>
                      <a:pt x="21" y="438"/>
                    </a:cubicBezTo>
                    <a:cubicBezTo>
                      <a:pt x="16" y="432"/>
                      <a:pt x="12" y="426"/>
                      <a:pt x="11" y="418"/>
                    </a:cubicBezTo>
                    <a:cubicBezTo>
                      <a:pt x="8" y="408"/>
                      <a:pt x="9" y="397"/>
                      <a:pt x="9" y="386"/>
                    </a:cubicBezTo>
                    <a:cubicBezTo>
                      <a:pt x="9" y="376"/>
                      <a:pt x="8" y="366"/>
                      <a:pt x="7" y="356"/>
                    </a:cubicBezTo>
                    <a:close/>
                  </a:path>
                </a:pathLst>
              </a:custGeom>
              <a:grpFill/>
              <a:ln w="38100">
                <a:solidFill>
                  <a:schemeClr val="bg1"/>
                </a:solidFill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0" name="Freeform 15">
                <a:extLst>
                  <a:ext uri="{FF2B5EF4-FFF2-40B4-BE49-F238E27FC236}">
                    <a16:creationId xmlns:a16="http://schemas.microsoft.com/office/drawing/2014/main" id="{A3577AD2-F790-4BDD-BA3B-F5DD8CFB31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5475" y="5424488"/>
                <a:ext cx="912813" cy="633413"/>
              </a:xfrm>
              <a:custGeom>
                <a:avLst/>
                <a:gdLst>
                  <a:gd name="T0" fmla="*/ 38 w 315"/>
                  <a:gd name="T1" fmla="*/ 184 h 219"/>
                  <a:gd name="T2" fmla="*/ 104 w 315"/>
                  <a:gd name="T3" fmla="*/ 190 h 219"/>
                  <a:gd name="T4" fmla="*/ 161 w 315"/>
                  <a:gd name="T5" fmla="*/ 202 h 219"/>
                  <a:gd name="T6" fmla="*/ 250 w 315"/>
                  <a:gd name="T7" fmla="*/ 219 h 219"/>
                  <a:gd name="T8" fmla="*/ 274 w 315"/>
                  <a:gd name="T9" fmla="*/ 217 h 219"/>
                  <a:gd name="T10" fmla="*/ 296 w 315"/>
                  <a:gd name="T11" fmla="*/ 207 h 219"/>
                  <a:gd name="T12" fmla="*/ 313 w 315"/>
                  <a:gd name="T13" fmla="*/ 177 h 219"/>
                  <a:gd name="T14" fmla="*/ 310 w 315"/>
                  <a:gd name="T15" fmla="*/ 141 h 219"/>
                  <a:gd name="T16" fmla="*/ 277 w 315"/>
                  <a:gd name="T17" fmla="*/ 79 h 219"/>
                  <a:gd name="T18" fmla="*/ 256 w 315"/>
                  <a:gd name="T19" fmla="*/ 43 h 219"/>
                  <a:gd name="T20" fmla="*/ 228 w 315"/>
                  <a:gd name="T21" fmla="*/ 14 h 219"/>
                  <a:gd name="T22" fmla="*/ 174 w 315"/>
                  <a:gd name="T23" fmla="*/ 2 h 219"/>
                  <a:gd name="T24" fmla="*/ 120 w 315"/>
                  <a:gd name="T25" fmla="*/ 20 h 219"/>
                  <a:gd name="T26" fmla="*/ 62 w 315"/>
                  <a:gd name="T27" fmla="*/ 72 h 219"/>
                  <a:gd name="T28" fmla="*/ 50 w 315"/>
                  <a:gd name="T29" fmla="*/ 97 h 219"/>
                  <a:gd name="T30" fmla="*/ 35 w 315"/>
                  <a:gd name="T31" fmla="*/ 120 h 219"/>
                  <a:gd name="T32" fmla="*/ 12 w 315"/>
                  <a:gd name="T33" fmla="*/ 139 h 219"/>
                  <a:gd name="T34" fmla="*/ 3 w 315"/>
                  <a:gd name="T35" fmla="*/ 152 h 219"/>
                  <a:gd name="T36" fmla="*/ 2 w 315"/>
                  <a:gd name="T37" fmla="*/ 167 h 219"/>
                  <a:gd name="T38" fmla="*/ 8 w 315"/>
                  <a:gd name="T39" fmla="*/ 175 h 219"/>
                  <a:gd name="T40" fmla="*/ 17 w 315"/>
                  <a:gd name="T41" fmla="*/ 181 h 219"/>
                  <a:gd name="T42" fmla="*/ 38 w 315"/>
                  <a:gd name="T43" fmla="*/ 184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5" h="219">
                    <a:moveTo>
                      <a:pt x="38" y="184"/>
                    </a:moveTo>
                    <a:cubicBezTo>
                      <a:pt x="60" y="185"/>
                      <a:pt x="82" y="187"/>
                      <a:pt x="104" y="190"/>
                    </a:cubicBezTo>
                    <a:cubicBezTo>
                      <a:pt x="123" y="193"/>
                      <a:pt x="142" y="197"/>
                      <a:pt x="161" y="202"/>
                    </a:cubicBezTo>
                    <a:cubicBezTo>
                      <a:pt x="190" y="209"/>
                      <a:pt x="220" y="218"/>
                      <a:pt x="250" y="219"/>
                    </a:cubicBezTo>
                    <a:cubicBezTo>
                      <a:pt x="258" y="219"/>
                      <a:pt x="266" y="219"/>
                      <a:pt x="274" y="217"/>
                    </a:cubicBezTo>
                    <a:cubicBezTo>
                      <a:pt x="282" y="215"/>
                      <a:pt x="289" y="212"/>
                      <a:pt x="296" y="207"/>
                    </a:cubicBezTo>
                    <a:cubicBezTo>
                      <a:pt x="305" y="200"/>
                      <a:pt x="311" y="188"/>
                      <a:pt x="313" y="177"/>
                    </a:cubicBezTo>
                    <a:cubicBezTo>
                      <a:pt x="315" y="165"/>
                      <a:pt x="314" y="153"/>
                      <a:pt x="310" y="141"/>
                    </a:cubicBezTo>
                    <a:cubicBezTo>
                      <a:pt x="304" y="119"/>
                      <a:pt x="289" y="99"/>
                      <a:pt x="277" y="79"/>
                    </a:cubicBezTo>
                    <a:cubicBezTo>
                      <a:pt x="270" y="67"/>
                      <a:pt x="264" y="55"/>
                      <a:pt x="256" y="43"/>
                    </a:cubicBezTo>
                    <a:cubicBezTo>
                      <a:pt x="248" y="32"/>
                      <a:pt x="239" y="21"/>
                      <a:pt x="228" y="14"/>
                    </a:cubicBezTo>
                    <a:cubicBezTo>
                      <a:pt x="212" y="4"/>
                      <a:pt x="192" y="0"/>
                      <a:pt x="174" y="2"/>
                    </a:cubicBezTo>
                    <a:cubicBezTo>
                      <a:pt x="155" y="4"/>
                      <a:pt x="137" y="11"/>
                      <a:pt x="120" y="20"/>
                    </a:cubicBezTo>
                    <a:cubicBezTo>
                      <a:pt x="96" y="32"/>
                      <a:pt x="74" y="48"/>
                      <a:pt x="62" y="72"/>
                    </a:cubicBezTo>
                    <a:cubicBezTo>
                      <a:pt x="57" y="80"/>
                      <a:pt x="54" y="88"/>
                      <a:pt x="50" y="97"/>
                    </a:cubicBezTo>
                    <a:cubicBezTo>
                      <a:pt x="46" y="105"/>
                      <a:pt x="42" y="113"/>
                      <a:pt x="35" y="120"/>
                    </a:cubicBezTo>
                    <a:cubicBezTo>
                      <a:pt x="28" y="127"/>
                      <a:pt x="19" y="132"/>
                      <a:pt x="12" y="139"/>
                    </a:cubicBezTo>
                    <a:cubicBezTo>
                      <a:pt x="8" y="143"/>
                      <a:pt x="5" y="147"/>
                      <a:pt x="3" y="152"/>
                    </a:cubicBezTo>
                    <a:cubicBezTo>
                      <a:pt x="1" y="157"/>
                      <a:pt x="0" y="162"/>
                      <a:pt x="2" y="167"/>
                    </a:cubicBezTo>
                    <a:cubicBezTo>
                      <a:pt x="3" y="170"/>
                      <a:pt x="5" y="173"/>
                      <a:pt x="8" y="175"/>
                    </a:cubicBezTo>
                    <a:cubicBezTo>
                      <a:pt x="11" y="178"/>
                      <a:pt x="14" y="179"/>
                      <a:pt x="17" y="181"/>
                    </a:cubicBezTo>
                    <a:cubicBezTo>
                      <a:pt x="24" y="183"/>
                      <a:pt x="31" y="183"/>
                      <a:pt x="38" y="184"/>
                    </a:cubicBezTo>
                    <a:close/>
                  </a:path>
                </a:pathLst>
              </a:custGeom>
              <a:grpFill/>
              <a:ln w="38100">
                <a:solidFill>
                  <a:schemeClr val="bg1"/>
                </a:solidFill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1" name="Freeform 16">
                <a:extLst>
                  <a:ext uri="{FF2B5EF4-FFF2-40B4-BE49-F238E27FC236}">
                    <a16:creationId xmlns:a16="http://schemas.microsoft.com/office/drawing/2014/main" id="{4D5C4852-5188-4B2E-8A8C-B5FFD6F6CD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4738" y="5424488"/>
                <a:ext cx="855663" cy="633413"/>
              </a:xfrm>
              <a:custGeom>
                <a:avLst/>
                <a:gdLst>
                  <a:gd name="T0" fmla="*/ 257 w 296"/>
                  <a:gd name="T1" fmla="*/ 182 h 219"/>
                  <a:gd name="T2" fmla="*/ 202 w 296"/>
                  <a:gd name="T3" fmla="*/ 190 h 219"/>
                  <a:gd name="T4" fmla="*/ 151 w 296"/>
                  <a:gd name="T5" fmla="*/ 202 h 219"/>
                  <a:gd name="T6" fmla="*/ 64 w 296"/>
                  <a:gd name="T7" fmla="*/ 219 h 219"/>
                  <a:gd name="T8" fmla="*/ 41 w 296"/>
                  <a:gd name="T9" fmla="*/ 217 h 219"/>
                  <a:gd name="T10" fmla="*/ 20 w 296"/>
                  <a:gd name="T11" fmla="*/ 207 h 219"/>
                  <a:gd name="T12" fmla="*/ 3 w 296"/>
                  <a:gd name="T13" fmla="*/ 177 h 219"/>
                  <a:gd name="T14" fmla="*/ 5 w 296"/>
                  <a:gd name="T15" fmla="*/ 142 h 219"/>
                  <a:gd name="T16" fmla="*/ 38 w 296"/>
                  <a:gd name="T17" fmla="*/ 79 h 219"/>
                  <a:gd name="T18" fmla="*/ 58 w 296"/>
                  <a:gd name="T19" fmla="*/ 43 h 219"/>
                  <a:gd name="T20" fmla="*/ 86 w 296"/>
                  <a:gd name="T21" fmla="*/ 14 h 219"/>
                  <a:gd name="T22" fmla="*/ 139 w 296"/>
                  <a:gd name="T23" fmla="*/ 2 h 219"/>
                  <a:gd name="T24" fmla="*/ 191 w 296"/>
                  <a:gd name="T25" fmla="*/ 20 h 219"/>
                  <a:gd name="T26" fmla="*/ 248 w 296"/>
                  <a:gd name="T27" fmla="*/ 72 h 219"/>
                  <a:gd name="T28" fmla="*/ 273 w 296"/>
                  <a:gd name="T29" fmla="*/ 120 h 219"/>
                  <a:gd name="T30" fmla="*/ 291 w 296"/>
                  <a:gd name="T31" fmla="*/ 143 h 219"/>
                  <a:gd name="T32" fmla="*/ 296 w 296"/>
                  <a:gd name="T33" fmla="*/ 157 h 219"/>
                  <a:gd name="T34" fmla="*/ 292 w 296"/>
                  <a:gd name="T35" fmla="*/ 171 h 219"/>
                  <a:gd name="T36" fmla="*/ 285 w 296"/>
                  <a:gd name="T37" fmla="*/ 178 h 219"/>
                  <a:gd name="T38" fmla="*/ 276 w 296"/>
                  <a:gd name="T39" fmla="*/ 181 h 219"/>
                  <a:gd name="T40" fmla="*/ 257 w 296"/>
                  <a:gd name="T41" fmla="*/ 182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6" h="219">
                    <a:moveTo>
                      <a:pt x="257" y="182"/>
                    </a:moveTo>
                    <a:cubicBezTo>
                      <a:pt x="238" y="183"/>
                      <a:pt x="220" y="186"/>
                      <a:pt x="202" y="190"/>
                    </a:cubicBezTo>
                    <a:cubicBezTo>
                      <a:pt x="185" y="193"/>
                      <a:pt x="168" y="197"/>
                      <a:pt x="151" y="202"/>
                    </a:cubicBezTo>
                    <a:cubicBezTo>
                      <a:pt x="122" y="209"/>
                      <a:pt x="94" y="218"/>
                      <a:pt x="64" y="219"/>
                    </a:cubicBezTo>
                    <a:cubicBezTo>
                      <a:pt x="56" y="219"/>
                      <a:pt x="49" y="219"/>
                      <a:pt x="41" y="217"/>
                    </a:cubicBezTo>
                    <a:cubicBezTo>
                      <a:pt x="33" y="215"/>
                      <a:pt x="26" y="212"/>
                      <a:pt x="20" y="207"/>
                    </a:cubicBezTo>
                    <a:cubicBezTo>
                      <a:pt x="11" y="200"/>
                      <a:pt x="5" y="188"/>
                      <a:pt x="3" y="177"/>
                    </a:cubicBezTo>
                    <a:cubicBezTo>
                      <a:pt x="0" y="165"/>
                      <a:pt x="2" y="153"/>
                      <a:pt x="5" y="142"/>
                    </a:cubicBezTo>
                    <a:cubicBezTo>
                      <a:pt x="12" y="119"/>
                      <a:pt x="26" y="99"/>
                      <a:pt x="38" y="79"/>
                    </a:cubicBezTo>
                    <a:cubicBezTo>
                      <a:pt x="45" y="67"/>
                      <a:pt x="51" y="55"/>
                      <a:pt x="58" y="43"/>
                    </a:cubicBezTo>
                    <a:cubicBezTo>
                      <a:pt x="66" y="32"/>
                      <a:pt x="75" y="21"/>
                      <a:pt x="86" y="14"/>
                    </a:cubicBezTo>
                    <a:cubicBezTo>
                      <a:pt x="101" y="4"/>
                      <a:pt x="121" y="0"/>
                      <a:pt x="139" y="2"/>
                    </a:cubicBezTo>
                    <a:cubicBezTo>
                      <a:pt x="157" y="4"/>
                      <a:pt x="175" y="11"/>
                      <a:pt x="191" y="20"/>
                    </a:cubicBezTo>
                    <a:cubicBezTo>
                      <a:pt x="214" y="32"/>
                      <a:pt x="235" y="49"/>
                      <a:pt x="248" y="72"/>
                    </a:cubicBezTo>
                    <a:cubicBezTo>
                      <a:pt x="257" y="87"/>
                      <a:pt x="262" y="105"/>
                      <a:pt x="273" y="120"/>
                    </a:cubicBezTo>
                    <a:cubicBezTo>
                      <a:pt x="279" y="128"/>
                      <a:pt x="286" y="135"/>
                      <a:pt x="291" y="143"/>
                    </a:cubicBezTo>
                    <a:cubicBezTo>
                      <a:pt x="294" y="148"/>
                      <a:pt x="295" y="152"/>
                      <a:pt x="296" y="157"/>
                    </a:cubicBezTo>
                    <a:cubicBezTo>
                      <a:pt x="296" y="162"/>
                      <a:pt x="295" y="167"/>
                      <a:pt x="292" y="171"/>
                    </a:cubicBezTo>
                    <a:cubicBezTo>
                      <a:pt x="291" y="174"/>
                      <a:pt x="288" y="176"/>
                      <a:pt x="285" y="178"/>
                    </a:cubicBezTo>
                    <a:cubicBezTo>
                      <a:pt x="282" y="179"/>
                      <a:pt x="279" y="180"/>
                      <a:pt x="276" y="181"/>
                    </a:cubicBezTo>
                    <a:cubicBezTo>
                      <a:pt x="270" y="182"/>
                      <a:pt x="263" y="182"/>
                      <a:pt x="257" y="182"/>
                    </a:cubicBezTo>
                    <a:close/>
                  </a:path>
                </a:pathLst>
              </a:custGeom>
              <a:grpFill/>
              <a:ln w="38100">
                <a:solidFill>
                  <a:schemeClr val="bg1"/>
                </a:solidFill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2" name="Freeform 17">
                <a:extLst>
                  <a:ext uri="{FF2B5EF4-FFF2-40B4-BE49-F238E27FC236}">
                    <a16:creationId xmlns:a16="http://schemas.microsoft.com/office/drawing/2014/main" id="{83E72190-3D6B-4BC1-BF8A-C106CF0565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4913" y="3654425"/>
                <a:ext cx="1470025" cy="2185988"/>
              </a:xfrm>
              <a:custGeom>
                <a:avLst/>
                <a:gdLst>
                  <a:gd name="T0" fmla="*/ 156 w 508"/>
                  <a:gd name="T1" fmla="*/ 19 h 756"/>
                  <a:gd name="T2" fmla="*/ 147 w 508"/>
                  <a:gd name="T3" fmla="*/ 37 h 756"/>
                  <a:gd name="T4" fmla="*/ 145 w 508"/>
                  <a:gd name="T5" fmla="*/ 57 h 756"/>
                  <a:gd name="T6" fmla="*/ 142 w 508"/>
                  <a:gd name="T7" fmla="*/ 97 h 756"/>
                  <a:gd name="T8" fmla="*/ 121 w 508"/>
                  <a:gd name="T9" fmla="*/ 134 h 756"/>
                  <a:gd name="T10" fmla="*/ 85 w 508"/>
                  <a:gd name="T11" fmla="*/ 199 h 756"/>
                  <a:gd name="T12" fmla="*/ 81 w 508"/>
                  <a:gd name="T13" fmla="*/ 244 h 756"/>
                  <a:gd name="T14" fmla="*/ 39 w 508"/>
                  <a:gd name="T15" fmla="*/ 319 h 756"/>
                  <a:gd name="T16" fmla="*/ 5 w 508"/>
                  <a:gd name="T17" fmla="*/ 444 h 756"/>
                  <a:gd name="T18" fmla="*/ 28 w 508"/>
                  <a:gd name="T19" fmla="*/ 601 h 756"/>
                  <a:gd name="T20" fmla="*/ 94 w 508"/>
                  <a:gd name="T21" fmla="*/ 694 h 756"/>
                  <a:gd name="T22" fmla="*/ 143 w 508"/>
                  <a:gd name="T23" fmla="*/ 726 h 756"/>
                  <a:gd name="T24" fmla="*/ 339 w 508"/>
                  <a:gd name="T25" fmla="*/ 724 h 756"/>
                  <a:gd name="T26" fmla="*/ 422 w 508"/>
                  <a:gd name="T27" fmla="*/ 658 h 756"/>
                  <a:gd name="T28" fmla="*/ 464 w 508"/>
                  <a:gd name="T29" fmla="*/ 611 h 756"/>
                  <a:gd name="T30" fmla="*/ 500 w 508"/>
                  <a:gd name="T31" fmla="*/ 494 h 756"/>
                  <a:gd name="T32" fmla="*/ 477 w 508"/>
                  <a:gd name="T33" fmla="*/ 282 h 756"/>
                  <a:gd name="T34" fmla="*/ 435 w 508"/>
                  <a:gd name="T35" fmla="*/ 222 h 756"/>
                  <a:gd name="T36" fmla="*/ 408 w 508"/>
                  <a:gd name="T37" fmla="*/ 132 h 756"/>
                  <a:gd name="T38" fmla="*/ 378 w 508"/>
                  <a:gd name="T39" fmla="*/ 70 h 756"/>
                  <a:gd name="T40" fmla="*/ 367 w 508"/>
                  <a:gd name="T41" fmla="*/ 45 h 756"/>
                  <a:gd name="T42" fmla="*/ 352 w 508"/>
                  <a:gd name="T43" fmla="*/ 22 h 756"/>
                  <a:gd name="T44" fmla="*/ 327 w 508"/>
                  <a:gd name="T45" fmla="*/ 7 h 756"/>
                  <a:gd name="T46" fmla="*/ 299 w 508"/>
                  <a:gd name="T47" fmla="*/ 3 h 756"/>
                  <a:gd name="T48" fmla="*/ 242 w 508"/>
                  <a:gd name="T49" fmla="*/ 3 h 756"/>
                  <a:gd name="T50" fmla="*/ 196 w 508"/>
                  <a:gd name="T51" fmla="*/ 1 h 756"/>
                  <a:gd name="T52" fmla="*/ 174 w 508"/>
                  <a:gd name="T53" fmla="*/ 6 h 756"/>
                  <a:gd name="T54" fmla="*/ 156 w 508"/>
                  <a:gd name="T55" fmla="*/ 19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08" h="756">
                    <a:moveTo>
                      <a:pt x="156" y="19"/>
                    </a:moveTo>
                    <a:cubicBezTo>
                      <a:pt x="152" y="24"/>
                      <a:pt x="149" y="30"/>
                      <a:pt x="147" y="37"/>
                    </a:cubicBezTo>
                    <a:cubicBezTo>
                      <a:pt x="146" y="43"/>
                      <a:pt x="145" y="50"/>
                      <a:pt x="145" y="57"/>
                    </a:cubicBezTo>
                    <a:cubicBezTo>
                      <a:pt x="144" y="70"/>
                      <a:pt x="145" y="84"/>
                      <a:pt x="142" y="97"/>
                    </a:cubicBezTo>
                    <a:cubicBezTo>
                      <a:pt x="138" y="111"/>
                      <a:pt x="129" y="123"/>
                      <a:pt x="121" y="134"/>
                    </a:cubicBezTo>
                    <a:cubicBezTo>
                      <a:pt x="106" y="155"/>
                      <a:pt x="92" y="175"/>
                      <a:pt x="85" y="199"/>
                    </a:cubicBezTo>
                    <a:cubicBezTo>
                      <a:pt x="80" y="214"/>
                      <a:pt x="79" y="229"/>
                      <a:pt x="81" y="244"/>
                    </a:cubicBezTo>
                    <a:cubicBezTo>
                      <a:pt x="64" y="268"/>
                      <a:pt x="50" y="293"/>
                      <a:pt x="39" y="319"/>
                    </a:cubicBezTo>
                    <a:cubicBezTo>
                      <a:pt x="21" y="359"/>
                      <a:pt x="9" y="401"/>
                      <a:pt x="5" y="444"/>
                    </a:cubicBezTo>
                    <a:cubicBezTo>
                      <a:pt x="0" y="497"/>
                      <a:pt x="7" y="552"/>
                      <a:pt x="28" y="601"/>
                    </a:cubicBezTo>
                    <a:cubicBezTo>
                      <a:pt x="43" y="636"/>
                      <a:pt x="65" y="668"/>
                      <a:pt x="94" y="694"/>
                    </a:cubicBezTo>
                    <a:cubicBezTo>
                      <a:pt x="109" y="706"/>
                      <a:pt x="126" y="717"/>
                      <a:pt x="143" y="726"/>
                    </a:cubicBezTo>
                    <a:cubicBezTo>
                      <a:pt x="204" y="756"/>
                      <a:pt x="279" y="756"/>
                      <a:pt x="339" y="724"/>
                    </a:cubicBezTo>
                    <a:cubicBezTo>
                      <a:pt x="370" y="707"/>
                      <a:pt x="397" y="683"/>
                      <a:pt x="422" y="658"/>
                    </a:cubicBezTo>
                    <a:cubicBezTo>
                      <a:pt x="437" y="644"/>
                      <a:pt x="453" y="628"/>
                      <a:pt x="464" y="611"/>
                    </a:cubicBezTo>
                    <a:cubicBezTo>
                      <a:pt x="487" y="576"/>
                      <a:pt x="495" y="534"/>
                      <a:pt x="500" y="494"/>
                    </a:cubicBezTo>
                    <a:cubicBezTo>
                      <a:pt x="508" y="422"/>
                      <a:pt x="508" y="347"/>
                      <a:pt x="477" y="282"/>
                    </a:cubicBezTo>
                    <a:cubicBezTo>
                      <a:pt x="466" y="260"/>
                      <a:pt x="452" y="239"/>
                      <a:pt x="435" y="222"/>
                    </a:cubicBezTo>
                    <a:cubicBezTo>
                      <a:pt x="430" y="191"/>
                      <a:pt x="421" y="160"/>
                      <a:pt x="408" y="132"/>
                    </a:cubicBezTo>
                    <a:cubicBezTo>
                      <a:pt x="399" y="111"/>
                      <a:pt x="387" y="91"/>
                      <a:pt x="378" y="70"/>
                    </a:cubicBezTo>
                    <a:cubicBezTo>
                      <a:pt x="375" y="62"/>
                      <a:pt x="371" y="53"/>
                      <a:pt x="367" y="45"/>
                    </a:cubicBezTo>
                    <a:cubicBezTo>
                      <a:pt x="363" y="36"/>
                      <a:pt x="358" y="28"/>
                      <a:pt x="352" y="22"/>
                    </a:cubicBezTo>
                    <a:cubicBezTo>
                      <a:pt x="345" y="15"/>
                      <a:pt x="336" y="10"/>
                      <a:pt x="327" y="7"/>
                    </a:cubicBezTo>
                    <a:cubicBezTo>
                      <a:pt x="318" y="4"/>
                      <a:pt x="309" y="3"/>
                      <a:pt x="299" y="3"/>
                    </a:cubicBezTo>
                    <a:cubicBezTo>
                      <a:pt x="280" y="2"/>
                      <a:pt x="261" y="4"/>
                      <a:pt x="242" y="3"/>
                    </a:cubicBezTo>
                    <a:cubicBezTo>
                      <a:pt x="227" y="3"/>
                      <a:pt x="211" y="0"/>
                      <a:pt x="196" y="1"/>
                    </a:cubicBezTo>
                    <a:cubicBezTo>
                      <a:pt x="189" y="1"/>
                      <a:pt x="181" y="3"/>
                      <a:pt x="174" y="6"/>
                    </a:cubicBezTo>
                    <a:cubicBezTo>
                      <a:pt x="167" y="8"/>
                      <a:pt x="161" y="13"/>
                      <a:pt x="156" y="19"/>
                    </a:cubicBezTo>
                    <a:close/>
                  </a:path>
                </a:pathLst>
              </a:custGeom>
              <a:grpFill/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3" name="Freeform 18">
                <a:extLst>
                  <a:ext uri="{FF2B5EF4-FFF2-40B4-BE49-F238E27FC236}">
                    <a16:creationId xmlns:a16="http://schemas.microsoft.com/office/drawing/2014/main" id="{4E94655D-66AA-4653-8D45-56B679CCC0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1338" y="5070475"/>
                <a:ext cx="1117600" cy="1087438"/>
              </a:xfrm>
              <a:custGeom>
                <a:avLst/>
                <a:gdLst>
                  <a:gd name="T0" fmla="*/ 163 w 386"/>
                  <a:gd name="T1" fmla="*/ 3 h 376"/>
                  <a:gd name="T2" fmla="*/ 183 w 386"/>
                  <a:gd name="T3" fmla="*/ 1 h 376"/>
                  <a:gd name="T4" fmla="*/ 203 w 386"/>
                  <a:gd name="T5" fmla="*/ 9 h 376"/>
                  <a:gd name="T6" fmla="*/ 231 w 386"/>
                  <a:gd name="T7" fmla="*/ 39 h 376"/>
                  <a:gd name="T8" fmla="*/ 284 w 386"/>
                  <a:gd name="T9" fmla="*/ 118 h 376"/>
                  <a:gd name="T10" fmla="*/ 325 w 386"/>
                  <a:gd name="T11" fmla="*/ 184 h 376"/>
                  <a:gd name="T12" fmla="*/ 357 w 386"/>
                  <a:gd name="T13" fmla="*/ 223 h 376"/>
                  <a:gd name="T14" fmla="*/ 380 w 386"/>
                  <a:gd name="T15" fmla="*/ 267 h 376"/>
                  <a:gd name="T16" fmla="*/ 374 w 386"/>
                  <a:gd name="T17" fmla="*/ 331 h 376"/>
                  <a:gd name="T18" fmla="*/ 342 w 386"/>
                  <a:gd name="T19" fmla="*/ 364 h 376"/>
                  <a:gd name="T20" fmla="*/ 298 w 386"/>
                  <a:gd name="T21" fmla="*/ 376 h 376"/>
                  <a:gd name="T22" fmla="*/ 228 w 386"/>
                  <a:gd name="T23" fmla="*/ 353 h 376"/>
                  <a:gd name="T24" fmla="*/ 83 w 386"/>
                  <a:gd name="T25" fmla="*/ 315 h 376"/>
                  <a:gd name="T26" fmla="*/ 39 w 386"/>
                  <a:gd name="T27" fmla="*/ 301 h 376"/>
                  <a:gd name="T28" fmla="*/ 19 w 386"/>
                  <a:gd name="T29" fmla="*/ 295 h 376"/>
                  <a:gd name="T30" fmla="*/ 3 w 386"/>
                  <a:gd name="T31" fmla="*/ 282 h 376"/>
                  <a:gd name="T32" fmla="*/ 0 w 386"/>
                  <a:gd name="T33" fmla="*/ 267 h 376"/>
                  <a:gd name="T34" fmla="*/ 3 w 386"/>
                  <a:gd name="T35" fmla="*/ 252 h 376"/>
                  <a:gd name="T36" fmla="*/ 16 w 386"/>
                  <a:gd name="T37" fmla="*/ 223 h 376"/>
                  <a:gd name="T38" fmla="*/ 23 w 386"/>
                  <a:gd name="T39" fmla="*/ 173 h 376"/>
                  <a:gd name="T40" fmla="*/ 18 w 386"/>
                  <a:gd name="T41" fmla="*/ 122 h 376"/>
                  <a:gd name="T42" fmla="*/ 19 w 386"/>
                  <a:gd name="T43" fmla="*/ 99 h 376"/>
                  <a:gd name="T44" fmla="*/ 29 w 386"/>
                  <a:gd name="T45" fmla="*/ 79 h 376"/>
                  <a:gd name="T46" fmla="*/ 48 w 386"/>
                  <a:gd name="T47" fmla="*/ 70 h 376"/>
                  <a:gd name="T48" fmla="*/ 69 w 386"/>
                  <a:gd name="T49" fmla="*/ 68 h 376"/>
                  <a:gd name="T50" fmla="*/ 91 w 386"/>
                  <a:gd name="T51" fmla="*/ 68 h 376"/>
                  <a:gd name="T52" fmla="*/ 111 w 386"/>
                  <a:gd name="T53" fmla="*/ 63 h 376"/>
                  <a:gd name="T54" fmla="*/ 126 w 386"/>
                  <a:gd name="T55" fmla="*/ 49 h 376"/>
                  <a:gd name="T56" fmla="*/ 136 w 386"/>
                  <a:gd name="T57" fmla="*/ 32 h 376"/>
                  <a:gd name="T58" fmla="*/ 147 w 386"/>
                  <a:gd name="T59" fmla="*/ 15 h 376"/>
                  <a:gd name="T60" fmla="*/ 163 w 386"/>
                  <a:gd name="T61" fmla="*/ 3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86" h="376">
                    <a:moveTo>
                      <a:pt x="163" y="3"/>
                    </a:moveTo>
                    <a:cubicBezTo>
                      <a:pt x="169" y="0"/>
                      <a:pt x="177" y="0"/>
                      <a:pt x="183" y="1"/>
                    </a:cubicBezTo>
                    <a:cubicBezTo>
                      <a:pt x="190" y="2"/>
                      <a:pt x="197" y="5"/>
                      <a:pt x="203" y="9"/>
                    </a:cubicBezTo>
                    <a:cubicBezTo>
                      <a:pt x="214" y="17"/>
                      <a:pt x="223" y="28"/>
                      <a:pt x="231" y="39"/>
                    </a:cubicBezTo>
                    <a:cubicBezTo>
                      <a:pt x="250" y="65"/>
                      <a:pt x="268" y="91"/>
                      <a:pt x="284" y="118"/>
                    </a:cubicBezTo>
                    <a:cubicBezTo>
                      <a:pt x="298" y="140"/>
                      <a:pt x="310" y="163"/>
                      <a:pt x="325" y="184"/>
                    </a:cubicBezTo>
                    <a:cubicBezTo>
                      <a:pt x="335" y="197"/>
                      <a:pt x="347" y="210"/>
                      <a:pt x="357" y="223"/>
                    </a:cubicBezTo>
                    <a:cubicBezTo>
                      <a:pt x="367" y="236"/>
                      <a:pt x="376" y="251"/>
                      <a:pt x="380" y="267"/>
                    </a:cubicBezTo>
                    <a:cubicBezTo>
                      <a:pt x="386" y="288"/>
                      <a:pt x="384" y="312"/>
                      <a:pt x="374" y="331"/>
                    </a:cubicBezTo>
                    <a:cubicBezTo>
                      <a:pt x="366" y="345"/>
                      <a:pt x="355" y="356"/>
                      <a:pt x="342" y="364"/>
                    </a:cubicBezTo>
                    <a:cubicBezTo>
                      <a:pt x="329" y="372"/>
                      <a:pt x="313" y="376"/>
                      <a:pt x="298" y="376"/>
                    </a:cubicBezTo>
                    <a:cubicBezTo>
                      <a:pt x="273" y="375"/>
                      <a:pt x="251" y="362"/>
                      <a:pt x="228" y="353"/>
                    </a:cubicBezTo>
                    <a:cubicBezTo>
                      <a:pt x="181" y="335"/>
                      <a:pt x="131" y="329"/>
                      <a:pt x="83" y="315"/>
                    </a:cubicBezTo>
                    <a:cubicBezTo>
                      <a:pt x="68" y="311"/>
                      <a:pt x="53" y="305"/>
                      <a:pt x="39" y="301"/>
                    </a:cubicBezTo>
                    <a:cubicBezTo>
                      <a:pt x="32" y="300"/>
                      <a:pt x="25" y="298"/>
                      <a:pt x="19" y="295"/>
                    </a:cubicBezTo>
                    <a:cubicBezTo>
                      <a:pt x="13" y="292"/>
                      <a:pt x="7" y="288"/>
                      <a:pt x="3" y="282"/>
                    </a:cubicBezTo>
                    <a:cubicBezTo>
                      <a:pt x="1" y="278"/>
                      <a:pt x="0" y="272"/>
                      <a:pt x="0" y="267"/>
                    </a:cubicBezTo>
                    <a:cubicBezTo>
                      <a:pt x="0" y="262"/>
                      <a:pt x="1" y="257"/>
                      <a:pt x="3" y="252"/>
                    </a:cubicBezTo>
                    <a:cubicBezTo>
                      <a:pt x="6" y="242"/>
                      <a:pt x="12" y="233"/>
                      <a:pt x="16" y="223"/>
                    </a:cubicBezTo>
                    <a:cubicBezTo>
                      <a:pt x="23" y="208"/>
                      <a:pt x="24" y="190"/>
                      <a:pt x="23" y="173"/>
                    </a:cubicBezTo>
                    <a:cubicBezTo>
                      <a:pt x="22" y="156"/>
                      <a:pt x="19" y="139"/>
                      <a:pt x="18" y="122"/>
                    </a:cubicBezTo>
                    <a:cubicBezTo>
                      <a:pt x="17" y="114"/>
                      <a:pt x="17" y="106"/>
                      <a:pt x="19" y="99"/>
                    </a:cubicBezTo>
                    <a:cubicBezTo>
                      <a:pt x="20" y="91"/>
                      <a:pt x="24" y="84"/>
                      <a:pt x="29" y="79"/>
                    </a:cubicBezTo>
                    <a:cubicBezTo>
                      <a:pt x="34" y="74"/>
                      <a:pt x="41" y="71"/>
                      <a:pt x="48" y="70"/>
                    </a:cubicBezTo>
                    <a:cubicBezTo>
                      <a:pt x="55" y="68"/>
                      <a:pt x="62" y="68"/>
                      <a:pt x="69" y="68"/>
                    </a:cubicBezTo>
                    <a:cubicBezTo>
                      <a:pt x="76" y="68"/>
                      <a:pt x="83" y="69"/>
                      <a:pt x="91" y="68"/>
                    </a:cubicBezTo>
                    <a:cubicBezTo>
                      <a:pt x="98" y="68"/>
                      <a:pt x="105" y="66"/>
                      <a:pt x="111" y="63"/>
                    </a:cubicBezTo>
                    <a:cubicBezTo>
                      <a:pt x="117" y="59"/>
                      <a:pt x="122" y="54"/>
                      <a:pt x="126" y="49"/>
                    </a:cubicBezTo>
                    <a:cubicBezTo>
                      <a:pt x="130" y="44"/>
                      <a:pt x="133" y="38"/>
                      <a:pt x="136" y="32"/>
                    </a:cubicBezTo>
                    <a:cubicBezTo>
                      <a:pt x="139" y="26"/>
                      <a:pt x="143" y="20"/>
                      <a:pt x="147" y="15"/>
                    </a:cubicBezTo>
                    <a:cubicBezTo>
                      <a:pt x="152" y="10"/>
                      <a:pt x="157" y="5"/>
                      <a:pt x="163" y="3"/>
                    </a:cubicBezTo>
                    <a:close/>
                  </a:path>
                </a:pathLst>
              </a:custGeom>
              <a:grpFill/>
              <a:ln w="381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4" name="Freeform 19">
                <a:extLst>
                  <a:ext uri="{FF2B5EF4-FFF2-40B4-BE49-F238E27FC236}">
                    <a16:creationId xmlns:a16="http://schemas.microsoft.com/office/drawing/2014/main" id="{21A1CC2C-951A-4828-8F24-8CDFCE83B1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8875" y="5132388"/>
                <a:ext cx="1009650" cy="1035050"/>
              </a:xfrm>
              <a:custGeom>
                <a:avLst/>
                <a:gdLst>
                  <a:gd name="T0" fmla="*/ 347 w 349"/>
                  <a:gd name="T1" fmla="*/ 184 h 358"/>
                  <a:gd name="T2" fmla="*/ 336 w 349"/>
                  <a:gd name="T3" fmla="*/ 203 h 358"/>
                  <a:gd name="T4" fmla="*/ 296 w 349"/>
                  <a:gd name="T5" fmla="*/ 231 h 358"/>
                  <a:gd name="T6" fmla="*/ 222 w 349"/>
                  <a:gd name="T7" fmla="*/ 270 h 358"/>
                  <a:gd name="T8" fmla="*/ 178 w 349"/>
                  <a:gd name="T9" fmla="*/ 305 h 358"/>
                  <a:gd name="T10" fmla="*/ 143 w 349"/>
                  <a:gd name="T11" fmla="*/ 336 h 358"/>
                  <a:gd name="T12" fmla="*/ 98 w 349"/>
                  <a:gd name="T13" fmla="*/ 355 h 358"/>
                  <a:gd name="T14" fmla="*/ 41 w 349"/>
                  <a:gd name="T15" fmla="*/ 346 h 358"/>
                  <a:gd name="T16" fmla="*/ 9 w 349"/>
                  <a:gd name="T17" fmla="*/ 322 h 358"/>
                  <a:gd name="T18" fmla="*/ 0 w 349"/>
                  <a:gd name="T19" fmla="*/ 282 h 358"/>
                  <a:gd name="T20" fmla="*/ 8 w 349"/>
                  <a:gd name="T21" fmla="*/ 210 h 358"/>
                  <a:gd name="T22" fmla="*/ 18 w 349"/>
                  <a:gd name="T23" fmla="*/ 150 h 358"/>
                  <a:gd name="T24" fmla="*/ 19 w 349"/>
                  <a:gd name="T25" fmla="*/ 41 h 358"/>
                  <a:gd name="T26" fmla="*/ 19 w 349"/>
                  <a:gd name="T27" fmla="*/ 23 h 358"/>
                  <a:gd name="T28" fmla="*/ 27 w 349"/>
                  <a:gd name="T29" fmla="*/ 6 h 358"/>
                  <a:gd name="T30" fmla="*/ 43 w 349"/>
                  <a:gd name="T31" fmla="*/ 1 h 358"/>
                  <a:gd name="T32" fmla="*/ 60 w 349"/>
                  <a:gd name="T33" fmla="*/ 2 h 358"/>
                  <a:gd name="T34" fmla="*/ 100 w 349"/>
                  <a:gd name="T35" fmla="*/ 9 h 358"/>
                  <a:gd name="T36" fmla="*/ 124 w 349"/>
                  <a:gd name="T37" fmla="*/ 16 h 358"/>
                  <a:gd name="T38" fmla="*/ 166 w 349"/>
                  <a:gd name="T39" fmla="*/ 20 h 358"/>
                  <a:gd name="T40" fmla="*/ 211 w 349"/>
                  <a:gd name="T41" fmla="*/ 13 h 358"/>
                  <a:gd name="T42" fmla="*/ 230 w 349"/>
                  <a:gd name="T43" fmla="*/ 16 h 358"/>
                  <a:gd name="T44" fmla="*/ 246 w 349"/>
                  <a:gd name="T45" fmla="*/ 25 h 358"/>
                  <a:gd name="T46" fmla="*/ 254 w 349"/>
                  <a:gd name="T47" fmla="*/ 38 h 358"/>
                  <a:gd name="T48" fmla="*/ 259 w 349"/>
                  <a:gd name="T49" fmla="*/ 58 h 358"/>
                  <a:gd name="T50" fmla="*/ 260 w 349"/>
                  <a:gd name="T51" fmla="*/ 77 h 358"/>
                  <a:gd name="T52" fmla="*/ 275 w 349"/>
                  <a:gd name="T53" fmla="*/ 105 h 358"/>
                  <a:gd name="T54" fmla="*/ 298 w 349"/>
                  <a:gd name="T55" fmla="*/ 127 h 358"/>
                  <a:gd name="T56" fmla="*/ 322 w 349"/>
                  <a:gd name="T57" fmla="*/ 146 h 358"/>
                  <a:gd name="T58" fmla="*/ 334 w 349"/>
                  <a:gd name="T59" fmla="*/ 154 h 358"/>
                  <a:gd name="T60" fmla="*/ 344 w 349"/>
                  <a:gd name="T61" fmla="*/ 165 h 358"/>
                  <a:gd name="T62" fmla="*/ 347 w 349"/>
                  <a:gd name="T63" fmla="*/ 184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49" h="358">
                    <a:moveTo>
                      <a:pt x="347" y="184"/>
                    </a:moveTo>
                    <a:cubicBezTo>
                      <a:pt x="344" y="191"/>
                      <a:pt x="341" y="197"/>
                      <a:pt x="336" y="203"/>
                    </a:cubicBezTo>
                    <a:cubicBezTo>
                      <a:pt x="325" y="216"/>
                      <a:pt x="311" y="224"/>
                      <a:pt x="296" y="231"/>
                    </a:cubicBezTo>
                    <a:cubicBezTo>
                      <a:pt x="271" y="244"/>
                      <a:pt x="245" y="255"/>
                      <a:pt x="222" y="270"/>
                    </a:cubicBezTo>
                    <a:cubicBezTo>
                      <a:pt x="206" y="280"/>
                      <a:pt x="192" y="292"/>
                      <a:pt x="178" y="305"/>
                    </a:cubicBezTo>
                    <a:cubicBezTo>
                      <a:pt x="166" y="316"/>
                      <a:pt x="155" y="327"/>
                      <a:pt x="143" y="336"/>
                    </a:cubicBezTo>
                    <a:cubicBezTo>
                      <a:pt x="129" y="346"/>
                      <a:pt x="114" y="353"/>
                      <a:pt x="98" y="355"/>
                    </a:cubicBezTo>
                    <a:cubicBezTo>
                      <a:pt x="79" y="358"/>
                      <a:pt x="59" y="354"/>
                      <a:pt x="41" y="346"/>
                    </a:cubicBezTo>
                    <a:cubicBezTo>
                      <a:pt x="28" y="341"/>
                      <a:pt x="16" y="333"/>
                      <a:pt x="9" y="322"/>
                    </a:cubicBezTo>
                    <a:cubicBezTo>
                      <a:pt x="1" y="310"/>
                      <a:pt x="0" y="296"/>
                      <a:pt x="0" y="282"/>
                    </a:cubicBezTo>
                    <a:cubicBezTo>
                      <a:pt x="0" y="258"/>
                      <a:pt x="4" y="234"/>
                      <a:pt x="8" y="210"/>
                    </a:cubicBezTo>
                    <a:cubicBezTo>
                      <a:pt x="12" y="190"/>
                      <a:pt x="15" y="170"/>
                      <a:pt x="18" y="150"/>
                    </a:cubicBezTo>
                    <a:cubicBezTo>
                      <a:pt x="21" y="114"/>
                      <a:pt x="21" y="77"/>
                      <a:pt x="19" y="41"/>
                    </a:cubicBezTo>
                    <a:cubicBezTo>
                      <a:pt x="18" y="35"/>
                      <a:pt x="18" y="29"/>
                      <a:pt x="19" y="23"/>
                    </a:cubicBezTo>
                    <a:cubicBezTo>
                      <a:pt x="20" y="16"/>
                      <a:pt x="22" y="10"/>
                      <a:pt x="27" y="6"/>
                    </a:cubicBezTo>
                    <a:cubicBezTo>
                      <a:pt x="31" y="3"/>
                      <a:pt x="37" y="1"/>
                      <a:pt x="43" y="1"/>
                    </a:cubicBezTo>
                    <a:cubicBezTo>
                      <a:pt x="49" y="0"/>
                      <a:pt x="54" y="1"/>
                      <a:pt x="60" y="2"/>
                    </a:cubicBezTo>
                    <a:cubicBezTo>
                      <a:pt x="73" y="4"/>
                      <a:pt x="87" y="6"/>
                      <a:pt x="100" y="9"/>
                    </a:cubicBezTo>
                    <a:cubicBezTo>
                      <a:pt x="108" y="11"/>
                      <a:pt x="116" y="14"/>
                      <a:pt x="124" y="16"/>
                    </a:cubicBezTo>
                    <a:cubicBezTo>
                      <a:pt x="138" y="20"/>
                      <a:pt x="152" y="22"/>
                      <a:pt x="166" y="20"/>
                    </a:cubicBezTo>
                    <a:cubicBezTo>
                      <a:pt x="181" y="18"/>
                      <a:pt x="196" y="13"/>
                      <a:pt x="211" y="13"/>
                    </a:cubicBezTo>
                    <a:cubicBezTo>
                      <a:pt x="218" y="13"/>
                      <a:pt x="224" y="14"/>
                      <a:pt x="230" y="16"/>
                    </a:cubicBezTo>
                    <a:cubicBezTo>
                      <a:pt x="236" y="18"/>
                      <a:pt x="242" y="21"/>
                      <a:pt x="246" y="25"/>
                    </a:cubicBezTo>
                    <a:cubicBezTo>
                      <a:pt x="250" y="29"/>
                      <a:pt x="252" y="33"/>
                      <a:pt x="254" y="38"/>
                    </a:cubicBezTo>
                    <a:cubicBezTo>
                      <a:pt x="257" y="44"/>
                      <a:pt x="258" y="51"/>
                      <a:pt x="259" y="58"/>
                    </a:cubicBezTo>
                    <a:cubicBezTo>
                      <a:pt x="259" y="65"/>
                      <a:pt x="259" y="71"/>
                      <a:pt x="260" y="77"/>
                    </a:cubicBezTo>
                    <a:cubicBezTo>
                      <a:pt x="262" y="88"/>
                      <a:pt x="268" y="97"/>
                      <a:pt x="275" y="105"/>
                    </a:cubicBezTo>
                    <a:cubicBezTo>
                      <a:pt x="281" y="113"/>
                      <a:pt x="289" y="120"/>
                      <a:pt x="298" y="127"/>
                    </a:cubicBezTo>
                    <a:cubicBezTo>
                      <a:pt x="306" y="133"/>
                      <a:pt x="314" y="140"/>
                      <a:pt x="322" y="146"/>
                    </a:cubicBezTo>
                    <a:cubicBezTo>
                      <a:pt x="326" y="149"/>
                      <a:pt x="331" y="151"/>
                      <a:pt x="334" y="154"/>
                    </a:cubicBezTo>
                    <a:cubicBezTo>
                      <a:pt x="338" y="157"/>
                      <a:pt x="342" y="161"/>
                      <a:pt x="344" y="165"/>
                    </a:cubicBezTo>
                    <a:cubicBezTo>
                      <a:pt x="348" y="171"/>
                      <a:pt x="349" y="178"/>
                      <a:pt x="347" y="184"/>
                    </a:cubicBezTo>
                    <a:close/>
                  </a:path>
                </a:pathLst>
              </a:custGeom>
              <a:grpFill/>
              <a:ln w="381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5" name="Freeform 20">
                <a:extLst>
                  <a:ext uri="{FF2B5EF4-FFF2-40B4-BE49-F238E27FC236}">
                    <a16:creationId xmlns:a16="http://schemas.microsoft.com/office/drawing/2014/main" id="{B5935138-3538-4024-A006-D8681ED84B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41625" y="3228975"/>
                <a:ext cx="246063" cy="387350"/>
              </a:xfrm>
              <a:custGeom>
                <a:avLst/>
                <a:gdLst>
                  <a:gd name="T0" fmla="*/ 35 w 85"/>
                  <a:gd name="T1" fmla="*/ 0 h 134"/>
                  <a:gd name="T2" fmla="*/ 16 w 85"/>
                  <a:gd name="T3" fmla="*/ 9 h 134"/>
                  <a:gd name="T4" fmla="*/ 5 w 85"/>
                  <a:gd name="T5" fmla="*/ 27 h 134"/>
                  <a:gd name="T6" fmla="*/ 2 w 85"/>
                  <a:gd name="T7" fmla="*/ 69 h 134"/>
                  <a:gd name="T8" fmla="*/ 9 w 85"/>
                  <a:gd name="T9" fmla="*/ 107 h 134"/>
                  <a:gd name="T10" fmla="*/ 19 w 85"/>
                  <a:gd name="T11" fmla="*/ 123 h 134"/>
                  <a:gd name="T12" fmla="*/ 36 w 85"/>
                  <a:gd name="T13" fmla="*/ 133 h 134"/>
                  <a:gd name="T14" fmla="*/ 54 w 85"/>
                  <a:gd name="T15" fmla="*/ 132 h 134"/>
                  <a:gd name="T16" fmla="*/ 69 w 85"/>
                  <a:gd name="T17" fmla="*/ 123 h 134"/>
                  <a:gd name="T18" fmla="*/ 82 w 85"/>
                  <a:gd name="T19" fmla="*/ 100 h 134"/>
                  <a:gd name="T20" fmla="*/ 85 w 85"/>
                  <a:gd name="T21" fmla="*/ 74 h 134"/>
                  <a:gd name="T22" fmla="*/ 80 w 85"/>
                  <a:gd name="T23" fmla="*/ 41 h 134"/>
                  <a:gd name="T24" fmla="*/ 63 w 85"/>
                  <a:gd name="T25" fmla="*/ 13 h 134"/>
                  <a:gd name="T26" fmla="*/ 50 w 85"/>
                  <a:gd name="T27" fmla="*/ 3 h 134"/>
                  <a:gd name="T28" fmla="*/ 35 w 85"/>
                  <a:gd name="T29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5" h="134">
                    <a:moveTo>
                      <a:pt x="35" y="0"/>
                    </a:moveTo>
                    <a:cubicBezTo>
                      <a:pt x="28" y="0"/>
                      <a:pt x="21" y="4"/>
                      <a:pt x="16" y="9"/>
                    </a:cubicBezTo>
                    <a:cubicBezTo>
                      <a:pt x="11" y="13"/>
                      <a:pt x="7" y="20"/>
                      <a:pt x="5" y="27"/>
                    </a:cubicBezTo>
                    <a:cubicBezTo>
                      <a:pt x="0" y="40"/>
                      <a:pt x="1" y="55"/>
                      <a:pt x="2" y="69"/>
                    </a:cubicBezTo>
                    <a:cubicBezTo>
                      <a:pt x="3" y="82"/>
                      <a:pt x="4" y="95"/>
                      <a:pt x="9" y="107"/>
                    </a:cubicBezTo>
                    <a:cubicBezTo>
                      <a:pt x="11" y="113"/>
                      <a:pt x="15" y="119"/>
                      <a:pt x="19" y="123"/>
                    </a:cubicBezTo>
                    <a:cubicBezTo>
                      <a:pt x="24" y="128"/>
                      <a:pt x="29" y="131"/>
                      <a:pt x="36" y="133"/>
                    </a:cubicBezTo>
                    <a:cubicBezTo>
                      <a:pt x="42" y="134"/>
                      <a:pt x="48" y="134"/>
                      <a:pt x="54" y="132"/>
                    </a:cubicBezTo>
                    <a:cubicBezTo>
                      <a:pt x="59" y="131"/>
                      <a:pt x="65" y="127"/>
                      <a:pt x="69" y="123"/>
                    </a:cubicBezTo>
                    <a:cubicBezTo>
                      <a:pt x="75" y="117"/>
                      <a:pt x="80" y="109"/>
                      <a:pt x="82" y="100"/>
                    </a:cubicBezTo>
                    <a:cubicBezTo>
                      <a:pt x="84" y="92"/>
                      <a:pt x="85" y="83"/>
                      <a:pt x="85" y="74"/>
                    </a:cubicBezTo>
                    <a:cubicBezTo>
                      <a:pt x="85" y="63"/>
                      <a:pt x="83" y="52"/>
                      <a:pt x="80" y="41"/>
                    </a:cubicBezTo>
                    <a:cubicBezTo>
                      <a:pt x="76" y="31"/>
                      <a:pt x="71" y="21"/>
                      <a:pt x="63" y="13"/>
                    </a:cubicBezTo>
                    <a:cubicBezTo>
                      <a:pt x="60" y="9"/>
                      <a:pt x="55" y="6"/>
                      <a:pt x="50" y="3"/>
                    </a:cubicBezTo>
                    <a:cubicBezTo>
                      <a:pt x="46" y="1"/>
                      <a:pt x="40" y="0"/>
                      <a:pt x="35" y="0"/>
                    </a:cubicBezTo>
                    <a:close/>
                  </a:path>
                </a:pathLst>
              </a:custGeom>
              <a:grpFill/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6" name="Freeform 21">
                <a:extLst>
                  <a:ext uri="{FF2B5EF4-FFF2-40B4-BE49-F238E27FC236}">
                    <a16:creationId xmlns:a16="http://schemas.microsoft.com/office/drawing/2014/main" id="{7FFB00FD-775D-449B-ADCE-1F5FE85BFB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7863" y="3203575"/>
                <a:ext cx="336550" cy="411163"/>
              </a:xfrm>
              <a:custGeom>
                <a:avLst/>
                <a:gdLst>
                  <a:gd name="T0" fmla="*/ 31 w 116"/>
                  <a:gd name="T1" fmla="*/ 9 h 142"/>
                  <a:gd name="T2" fmla="*/ 6 w 116"/>
                  <a:gd name="T3" fmla="*/ 40 h 142"/>
                  <a:gd name="T4" fmla="*/ 8 w 116"/>
                  <a:gd name="T5" fmla="*/ 90 h 142"/>
                  <a:gd name="T6" fmla="*/ 38 w 116"/>
                  <a:gd name="T7" fmla="*/ 132 h 142"/>
                  <a:gd name="T8" fmla="*/ 62 w 116"/>
                  <a:gd name="T9" fmla="*/ 141 h 142"/>
                  <a:gd name="T10" fmla="*/ 87 w 116"/>
                  <a:gd name="T11" fmla="*/ 137 h 142"/>
                  <a:gd name="T12" fmla="*/ 108 w 116"/>
                  <a:gd name="T13" fmla="*/ 114 h 142"/>
                  <a:gd name="T14" fmla="*/ 115 w 116"/>
                  <a:gd name="T15" fmla="*/ 83 h 142"/>
                  <a:gd name="T16" fmla="*/ 110 w 116"/>
                  <a:gd name="T17" fmla="*/ 43 h 142"/>
                  <a:gd name="T18" fmla="*/ 84 w 116"/>
                  <a:gd name="T19" fmla="*/ 8 h 142"/>
                  <a:gd name="T20" fmla="*/ 64 w 116"/>
                  <a:gd name="T21" fmla="*/ 1 h 142"/>
                  <a:gd name="T22" fmla="*/ 42 w 116"/>
                  <a:gd name="T23" fmla="*/ 3 h 142"/>
                  <a:gd name="T24" fmla="*/ 31 w 116"/>
                  <a:gd name="T25" fmla="*/ 9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6" h="142">
                    <a:moveTo>
                      <a:pt x="31" y="9"/>
                    </a:moveTo>
                    <a:cubicBezTo>
                      <a:pt x="20" y="17"/>
                      <a:pt x="11" y="27"/>
                      <a:pt x="6" y="40"/>
                    </a:cubicBezTo>
                    <a:cubicBezTo>
                      <a:pt x="0" y="56"/>
                      <a:pt x="2" y="74"/>
                      <a:pt x="8" y="90"/>
                    </a:cubicBezTo>
                    <a:cubicBezTo>
                      <a:pt x="14" y="106"/>
                      <a:pt x="23" y="122"/>
                      <a:pt x="38" y="132"/>
                    </a:cubicBezTo>
                    <a:cubicBezTo>
                      <a:pt x="45" y="137"/>
                      <a:pt x="53" y="140"/>
                      <a:pt x="62" y="141"/>
                    </a:cubicBezTo>
                    <a:cubicBezTo>
                      <a:pt x="70" y="142"/>
                      <a:pt x="79" y="141"/>
                      <a:pt x="87" y="137"/>
                    </a:cubicBezTo>
                    <a:cubicBezTo>
                      <a:pt x="96" y="132"/>
                      <a:pt x="104" y="124"/>
                      <a:pt x="108" y="114"/>
                    </a:cubicBezTo>
                    <a:cubicBezTo>
                      <a:pt x="113" y="104"/>
                      <a:pt x="114" y="94"/>
                      <a:pt x="115" y="83"/>
                    </a:cubicBezTo>
                    <a:cubicBezTo>
                      <a:pt x="116" y="69"/>
                      <a:pt x="114" y="56"/>
                      <a:pt x="110" y="43"/>
                    </a:cubicBezTo>
                    <a:cubicBezTo>
                      <a:pt x="105" y="29"/>
                      <a:pt x="96" y="16"/>
                      <a:pt x="84" y="8"/>
                    </a:cubicBezTo>
                    <a:cubicBezTo>
                      <a:pt x="78" y="4"/>
                      <a:pt x="71" y="2"/>
                      <a:pt x="64" y="1"/>
                    </a:cubicBezTo>
                    <a:cubicBezTo>
                      <a:pt x="56" y="0"/>
                      <a:pt x="49" y="0"/>
                      <a:pt x="42" y="3"/>
                    </a:cubicBezTo>
                    <a:cubicBezTo>
                      <a:pt x="38" y="5"/>
                      <a:pt x="34" y="7"/>
                      <a:pt x="31" y="9"/>
                    </a:cubicBezTo>
                    <a:close/>
                  </a:path>
                </a:pathLst>
              </a:custGeom>
              <a:grpFill/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7" name="Freeform 22">
                <a:extLst>
                  <a:ext uri="{FF2B5EF4-FFF2-40B4-BE49-F238E27FC236}">
                    <a16:creationId xmlns:a16="http://schemas.microsoft.com/office/drawing/2014/main" id="{F1B3C186-27FE-40B7-BD11-13002FC2DE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6088" y="3386138"/>
                <a:ext cx="357188" cy="260350"/>
              </a:xfrm>
              <a:custGeom>
                <a:avLst/>
                <a:gdLst>
                  <a:gd name="T0" fmla="*/ 18 w 123"/>
                  <a:gd name="T1" fmla="*/ 40 h 90"/>
                  <a:gd name="T2" fmla="*/ 37 w 123"/>
                  <a:gd name="T3" fmla="*/ 14 h 90"/>
                  <a:gd name="T4" fmla="*/ 49 w 123"/>
                  <a:gd name="T5" fmla="*/ 4 h 90"/>
                  <a:gd name="T6" fmla="*/ 64 w 123"/>
                  <a:gd name="T7" fmla="*/ 0 h 90"/>
                  <a:gd name="T8" fmla="*/ 80 w 123"/>
                  <a:gd name="T9" fmla="*/ 7 h 90"/>
                  <a:gd name="T10" fmla="*/ 90 w 123"/>
                  <a:gd name="T11" fmla="*/ 22 h 90"/>
                  <a:gd name="T12" fmla="*/ 98 w 123"/>
                  <a:gd name="T13" fmla="*/ 37 h 90"/>
                  <a:gd name="T14" fmla="*/ 112 w 123"/>
                  <a:gd name="T15" fmla="*/ 49 h 90"/>
                  <a:gd name="T16" fmla="*/ 118 w 123"/>
                  <a:gd name="T17" fmla="*/ 55 h 90"/>
                  <a:gd name="T18" fmla="*/ 122 w 123"/>
                  <a:gd name="T19" fmla="*/ 63 h 90"/>
                  <a:gd name="T20" fmla="*/ 122 w 123"/>
                  <a:gd name="T21" fmla="*/ 72 h 90"/>
                  <a:gd name="T22" fmla="*/ 117 w 123"/>
                  <a:gd name="T23" fmla="*/ 80 h 90"/>
                  <a:gd name="T24" fmla="*/ 100 w 123"/>
                  <a:gd name="T25" fmla="*/ 87 h 90"/>
                  <a:gd name="T26" fmla="*/ 63 w 123"/>
                  <a:gd name="T27" fmla="*/ 86 h 90"/>
                  <a:gd name="T28" fmla="*/ 26 w 123"/>
                  <a:gd name="T29" fmla="*/ 90 h 90"/>
                  <a:gd name="T30" fmla="*/ 9 w 123"/>
                  <a:gd name="T31" fmla="*/ 85 h 90"/>
                  <a:gd name="T32" fmla="*/ 2 w 123"/>
                  <a:gd name="T33" fmla="*/ 78 h 90"/>
                  <a:gd name="T34" fmla="*/ 0 w 123"/>
                  <a:gd name="T35" fmla="*/ 69 h 90"/>
                  <a:gd name="T36" fmla="*/ 1 w 123"/>
                  <a:gd name="T37" fmla="*/ 60 h 90"/>
                  <a:gd name="T38" fmla="*/ 6 w 123"/>
                  <a:gd name="T39" fmla="*/ 53 h 90"/>
                  <a:gd name="T40" fmla="*/ 18 w 123"/>
                  <a:gd name="T41" fmla="*/ 4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3" h="90">
                    <a:moveTo>
                      <a:pt x="18" y="40"/>
                    </a:moveTo>
                    <a:cubicBezTo>
                      <a:pt x="25" y="32"/>
                      <a:pt x="30" y="22"/>
                      <a:pt x="37" y="14"/>
                    </a:cubicBezTo>
                    <a:cubicBezTo>
                      <a:pt x="40" y="10"/>
                      <a:pt x="44" y="6"/>
                      <a:pt x="49" y="4"/>
                    </a:cubicBezTo>
                    <a:cubicBezTo>
                      <a:pt x="54" y="1"/>
                      <a:pt x="59" y="0"/>
                      <a:pt x="64" y="0"/>
                    </a:cubicBezTo>
                    <a:cubicBezTo>
                      <a:pt x="70" y="1"/>
                      <a:pt x="76" y="3"/>
                      <a:pt x="80" y="7"/>
                    </a:cubicBezTo>
                    <a:cubicBezTo>
                      <a:pt x="84" y="12"/>
                      <a:pt x="88" y="17"/>
                      <a:pt x="90" y="22"/>
                    </a:cubicBezTo>
                    <a:cubicBezTo>
                      <a:pt x="93" y="27"/>
                      <a:pt x="94" y="33"/>
                      <a:pt x="98" y="37"/>
                    </a:cubicBezTo>
                    <a:cubicBezTo>
                      <a:pt x="102" y="42"/>
                      <a:pt x="107" y="45"/>
                      <a:pt x="112" y="49"/>
                    </a:cubicBezTo>
                    <a:cubicBezTo>
                      <a:pt x="114" y="51"/>
                      <a:pt x="116" y="53"/>
                      <a:pt x="118" y="55"/>
                    </a:cubicBezTo>
                    <a:cubicBezTo>
                      <a:pt x="120" y="57"/>
                      <a:pt x="122" y="60"/>
                      <a:pt x="122" y="63"/>
                    </a:cubicBezTo>
                    <a:cubicBezTo>
                      <a:pt x="123" y="66"/>
                      <a:pt x="123" y="69"/>
                      <a:pt x="122" y="72"/>
                    </a:cubicBezTo>
                    <a:cubicBezTo>
                      <a:pt x="121" y="75"/>
                      <a:pt x="119" y="78"/>
                      <a:pt x="117" y="80"/>
                    </a:cubicBezTo>
                    <a:cubicBezTo>
                      <a:pt x="112" y="84"/>
                      <a:pt x="106" y="86"/>
                      <a:pt x="100" y="87"/>
                    </a:cubicBezTo>
                    <a:cubicBezTo>
                      <a:pt x="88" y="89"/>
                      <a:pt x="76" y="85"/>
                      <a:pt x="63" y="86"/>
                    </a:cubicBezTo>
                    <a:cubicBezTo>
                      <a:pt x="51" y="86"/>
                      <a:pt x="39" y="90"/>
                      <a:pt x="26" y="90"/>
                    </a:cubicBezTo>
                    <a:cubicBezTo>
                      <a:pt x="20" y="90"/>
                      <a:pt x="14" y="88"/>
                      <a:pt x="9" y="85"/>
                    </a:cubicBezTo>
                    <a:cubicBezTo>
                      <a:pt x="6" y="83"/>
                      <a:pt x="4" y="80"/>
                      <a:pt x="2" y="78"/>
                    </a:cubicBezTo>
                    <a:cubicBezTo>
                      <a:pt x="1" y="75"/>
                      <a:pt x="0" y="72"/>
                      <a:pt x="0" y="69"/>
                    </a:cubicBezTo>
                    <a:cubicBezTo>
                      <a:pt x="0" y="66"/>
                      <a:pt x="0" y="63"/>
                      <a:pt x="1" y="60"/>
                    </a:cubicBezTo>
                    <a:cubicBezTo>
                      <a:pt x="3" y="58"/>
                      <a:pt x="4" y="55"/>
                      <a:pt x="6" y="53"/>
                    </a:cubicBezTo>
                    <a:cubicBezTo>
                      <a:pt x="10" y="48"/>
                      <a:pt x="14" y="44"/>
                      <a:pt x="18" y="40"/>
                    </a:cubicBezTo>
                    <a:close/>
                  </a:path>
                </a:pathLst>
              </a:custGeom>
              <a:grpFill/>
              <a:ln w="38100">
                <a:solidFill>
                  <a:schemeClr val="bg1"/>
                </a:solidFill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8" name="Freeform 23">
                <a:extLst>
                  <a:ext uri="{FF2B5EF4-FFF2-40B4-BE49-F238E27FC236}">
                    <a16:creationId xmlns:a16="http://schemas.microsoft.com/office/drawing/2014/main" id="{B3470B49-9BB6-4511-8D97-9A153BDEAF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02050" y="3890963"/>
                <a:ext cx="719138" cy="1403350"/>
              </a:xfrm>
              <a:custGeom>
                <a:avLst/>
                <a:gdLst>
                  <a:gd name="T0" fmla="*/ 101 w 249"/>
                  <a:gd name="T1" fmla="*/ 183 h 485"/>
                  <a:gd name="T2" fmla="*/ 146 w 249"/>
                  <a:gd name="T3" fmla="*/ 263 h 485"/>
                  <a:gd name="T4" fmla="*/ 142 w 249"/>
                  <a:gd name="T5" fmla="*/ 336 h 485"/>
                  <a:gd name="T6" fmla="*/ 120 w 249"/>
                  <a:gd name="T7" fmla="*/ 405 h 485"/>
                  <a:gd name="T8" fmla="*/ 112 w 249"/>
                  <a:gd name="T9" fmla="*/ 433 h 485"/>
                  <a:gd name="T10" fmla="*/ 116 w 249"/>
                  <a:gd name="T11" fmla="*/ 462 h 485"/>
                  <a:gd name="T12" fmla="*/ 142 w 249"/>
                  <a:gd name="T13" fmla="*/ 482 h 485"/>
                  <a:gd name="T14" fmla="*/ 174 w 249"/>
                  <a:gd name="T15" fmla="*/ 482 h 485"/>
                  <a:gd name="T16" fmla="*/ 204 w 249"/>
                  <a:gd name="T17" fmla="*/ 467 h 485"/>
                  <a:gd name="T18" fmla="*/ 244 w 249"/>
                  <a:gd name="T19" fmla="*/ 396 h 485"/>
                  <a:gd name="T20" fmla="*/ 242 w 249"/>
                  <a:gd name="T21" fmla="*/ 313 h 485"/>
                  <a:gd name="T22" fmla="*/ 211 w 249"/>
                  <a:gd name="T23" fmla="*/ 203 h 485"/>
                  <a:gd name="T24" fmla="*/ 172 w 249"/>
                  <a:gd name="T25" fmla="*/ 129 h 485"/>
                  <a:gd name="T26" fmla="*/ 118 w 249"/>
                  <a:gd name="T27" fmla="*/ 66 h 485"/>
                  <a:gd name="T28" fmla="*/ 85 w 249"/>
                  <a:gd name="T29" fmla="*/ 20 h 485"/>
                  <a:gd name="T30" fmla="*/ 61 w 249"/>
                  <a:gd name="T31" fmla="*/ 4 h 485"/>
                  <a:gd name="T32" fmla="*/ 33 w 249"/>
                  <a:gd name="T33" fmla="*/ 3 h 485"/>
                  <a:gd name="T34" fmla="*/ 6 w 249"/>
                  <a:gd name="T35" fmla="*/ 27 h 485"/>
                  <a:gd name="T36" fmla="*/ 2 w 249"/>
                  <a:gd name="T37" fmla="*/ 64 h 485"/>
                  <a:gd name="T38" fmla="*/ 20 w 249"/>
                  <a:gd name="T39" fmla="*/ 108 h 485"/>
                  <a:gd name="T40" fmla="*/ 54 w 249"/>
                  <a:gd name="T41" fmla="*/ 151 h 485"/>
                  <a:gd name="T42" fmla="*/ 101 w 249"/>
                  <a:gd name="T43" fmla="*/ 183 h 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49" h="485">
                    <a:moveTo>
                      <a:pt x="101" y="183"/>
                    </a:moveTo>
                    <a:cubicBezTo>
                      <a:pt x="126" y="203"/>
                      <a:pt x="141" y="232"/>
                      <a:pt x="146" y="263"/>
                    </a:cubicBezTo>
                    <a:cubicBezTo>
                      <a:pt x="150" y="287"/>
                      <a:pt x="147" y="312"/>
                      <a:pt x="142" y="336"/>
                    </a:cubicBezTo>
                    <a:cubicBezTo>
                      <a:pt x="136" y="360"/>
                      <a:pt x="128" y="383"/>
                      <a:pt x="120" y="405"/>
                    </a:cubicBezTo>
                    <a:cubicBezTo>
                      <a:pt x="116" y="415"/>
                      <a:pt x="113" y="424"/>
                      <a:pt x="112" y="433"/>
                    </a:cubicBezTo>
                    <a:cubicBezTo>
                      <a:pt x="110" y="443"/>
                      <a:pt x="111" y="453"/>
                      <a:pt x="116" y="462"/>
                    </a:cubicBezTo>
                    <a:cubicBezTo>
                      <a:pt x="121" y="472"/>
                      <a:pt x="131" y="478"/>
                      <a:pt x="142" y="482"/>
                    </a:cubicBezTo>
                    <a:cubicBezTo>
                      <a:pt x="152" y="485"/>
                      <a:pt x="164" y="485"/>
                      <a:pt x="174" y="482"/>
                    </a:cubicBezTo>
                    <a:cubicBezTo>
                      <a:pt x="185" y="479"/>
                      <a:pt x="195" y="474"/>
                      <a:pt x="204" y="467"/>
                    </a:cubicBezTo>
                    <a:cubicBezTo>
                      <a:pt x="226" y="450"/>
                      <a:pt x="239" y="424"/>
                      <a:pt x="244" y="396"/>
                    </a:cubicBezTo>
                    <a:cubicBezTo>
                      <a:pt x="249" y="369"/>
                      <a:pt x="247" y="340"/>
                      <a:pt x="242" y="313"/>
                    </a:cubicBezTo>
                    <a:cubicBezTo>
                      <a:pt x="236" y="275"/>
                      <a:pt x="225" y="239"/>
                      <a:pt x="211" y="203"/>
                    </a:cubicBezTo>
                    <a:cubicBezTo>
                      <a:pt x="200" y="177"/>
                      <a:pt x="188" y="151"/>
                      <a:pt x="172" y="129"/>
                    </a:cubicBezTo>
                    <a:cubicBezTo>
                      <a:pt x="155" y="107"/>
                      <a:pt x="134" y="89"/>
                      <a:pt x="118" y="66"/>
                    </a:cubicBezTo>
                    <a:cubicBezTo>
                      <a:pt x="107" y="51"/>
                      <a:pt x="98" y="34"/>
                      <a:pt x="85" y="20"/>
                    </a:cubicBezTo>
                    <a:cubicBezTo>
                      <a:pt x="78" y="14"/>
                      <a:pt x="70" y="8"/>
                      <a:pt x="61" y="4"/>
                    </a:cubicBezTo>
                    <a:cubicBezTo>
                      <a:pt x="52" y="1"/>
                      <a:pt x="42" y="0"/>
                      <a:pt x="33" y="3"/>
                    </a:cubicBezTo>
                    <a:cubicBezTo>
                      <a:pt x="21" y="6"/>
                      <a:pt x="11" y="15"/>
                      <a:pt x="6" y="27"/>
                    </a:cubicBezTo>
                    <a:cubicBezTo>
                      <a:pt x="1" y="38"/>
                      <a:pt x="0" y="51"/>
                      <a:pt x="2" y="64"/>
                    </a:cubicBezTo>
                    <a:cubicBezTo>
                      <a:pt x="4" y="80"/>
                      <a:pt x="12" y="95"/>
                      <a:pt x="20" y="108"/>
                    </a:cubicBezTo>
                    <a:cubicBezTo>
                      <a:pt x="29" y="124"/>
                      <a:pt x="40" y="139"/>
                      <a:pt x="54" y="151"/>
                    </a:cubicBezTo>
                    <a:cubicBezTo>
                      <a:pt x="69" y="163"/>
                      <a:pt x="87" y="171"/>
                      <a:pt x="101" y="183"/>
                    </a:cubicBezTo>
                    <a:close/>
                  </a:path>
                </a:pathLst>
              </a:custGeom>
              <a:grpFill/>
              <a:ln w="38100">
                <a:solidFill>
                  <a:schemeClr val="bg1"/>
                </a:solidFill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99" name="Freeform 24">
                <a:extLst>
                  <a:ext uri="{FF2B5EF4-FFF2-40B4-BE49-F238E27FC236}">
                    <a16:creationId xmlns:a16="http://schemas.microsoft.com/office/drawing/2014/main" id="{AD38F0D2-DEB2-4BEE-900A-C4A1F1F8E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02050" y="5119688"/>
                <a:ext cx="1003300" cy="1035050"/>
              </a:xfrm>
              <a:custGeom>
                <a:avLst/>
                <a:gdLst>
                  <a:gd name="T0" fmla="*/ 345 w 347"/>
                  <a:gd name="T1" fmla="*/ 184 h 358"/>
                  <a:gd name="T2" fmla="*/ 334 w 347"/>
                  <a:gd name="T3" fmla="*/ 203 h 358"/>
                  <a:gd name="T4" fmla="*/ 294 w 347"/>
                  <a:gd name="T5" fmla="*/ 231 h 358"/>
                  <a:gd name="T6" fmla="*/ 220 w 347"/>
                  <a:gd name="T7" fmla="*/ 270 h 358"/>
                  <a:gd name="T8" fmla="*/ 177 w 347"/>
                  <a:gd name="T9" fmla="*/ 305 h 358"/>
                  <a:gd name="T10" fmla="*/ 142 w 347"/>
                  <a:gd name="T11" fmla="*/ 337 h 358"/>
                  <a:gd name="T12" fmla="*/ 98 w 347"/>
                  <a:gd name="T13" fmla="*/ 356 h 358"/>
                  <a:gd name="T14" fmla="*/ 41 w 347"/>
                  <a:gd name="T15" fmla="*/ 347 h 358"/>
                  <a:gd name="T16" fmla="*/ 9 w 347"/>
                  <a:gd name="T17" fmla="*/ 322 h 358"/>
                  <a:gd name="T18" fmla="*/ 0 w 347"/>
                  <a:gd name="T19" fmla="*/ 282 h 358"/>
                  <a:gd name="T20" fmla="*/ 8 w 347"/>
                  <a:gd name="T21" fmla="*/ 210 h 358"/>
                  <a:gd name="T22" fmla="*/ 18 w 347"/>
                  <a:gd name="T23" fmla="*/ 150 h 358"/>
                  <a:gd name="T24" fmla="*/ 19 w 347"/>
                  <a:gd name="T25" fmla="*/ 40 h 358"/>
                  <a:gd name="T26" fmla="*/ 19 w 347"/>
                  <a:gd name="T27" fmla="*/ 22 h 358"/>
                  <a:gd name="T28" fmla="*/ 27 w 347"/>
                  <a:gd name="T29" fmla="*/ 6 h 358"/>
                  <a:gd name="T30" fmla="*/ 43 w 347"/>
                  <a:gd name="T31" fmla="*/ 0 h 358"/>
                  <a:gd name="T32" fmla="*/ 60 w 347"/>
                  <a:gd name="T33" fmla="*/ 1 h 358"/>
                  <a:gd name="T34" fmla="*/ 99 w 347"/>
                  <a:gd name="T35" fmla="*/ 8 h 358"/>
                  <a:gd name="T36" fmla="*/ 123 w 347"/>
                  <a:gd name="T37" fmla="*/ 15 h 358"/>
                  <a:gd name="T38" fmla="*/ 165 w 347"/>
                  <a:gd name="T39" fmla="*/ 19 h 358"/>
                  <a:gd name="T40" fmla="*/ 210 w 347"/>
                  <a:gd name="T41" fmla="*/ 12 h 358"/>
                  <a:gd name="T42" fmla="*/ 229 w 347"/>
                  <a:gd name="T43" fmla="*/ 15 h 358"/>
                  <a:gd name="T44" fmla="*/ 245 w 347"/>
                  <a:gd name="T45" fmla="*/ 24 h 358"/>
                  <a:gd name="T46" fmla="*/ 253 w 347"/>
                  <a:gd name="T47" fmla="*/ 37 h 358"/>
                  <a:gd name="T48" fmla="*/ 257 w 347"/>
                  <a:gd name="T49" fmla="*/ 58 h 358"/>
                  <a:gd name="T50" fmla="*/ 259 w 347"/>
                  <a:gd name="T51" fmla="*/ 77 h 358"/>
                  <a:gd name="T52" fmla="*/ 273 w 347"/>
                  <a:gd name="T53" fmla="*/ 105 h 358"/>
                  <a:gd name="T54" fmla="*/ 296 w 347"/>
                  <a:gd name="T55" fmla="*/ 126 h 358"/>
                  <a:gd name="T56" fmla="*/ 320 w 347"/>
                  <a:gd name="T57" fmla="*/ 145 h 358"/>
                  <a:gd name="T58" fmla="*/ 333 w 347"/>
                  <a:gd name="T59" fmla="*/ 154 h 358"/>
                  <a:gd name="T60" fmla="*/ 342 w 347"/>
                  <a:gd name="T61" fmla="*/ 165 h 358"/>
                  <a:gd name="T62" fmla="*/ 345 w 347"/>
                  <a:gd name="T63" fmla="*/ 184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47" h="358">
                    <a:moveTo>
                      <a:pt x="345" y="184"/>
                    </a:moveTo>
                    <a:cubicBezTo>
                      <a:pt x="342" y="191"/>
                      <a:pt x="339" y="197"/>
                      <a:pt x="334" y="203"/>
                    </a:cubicBezTo>
                    <a:cubicBezTo>
                      <a:pt x="323" y="215"/>
                      <a:pt x="309" y="224"/>
                      <a:pt x="294" y="231"/>
                    </a:cubicBezTo>
                    <a:cubicBezTo>
                      <a:pt x="269" y="244"/>
                      <a:pt x="244" y="255"/>
                      <a:pt x="220" y="270"/>
                    </a:cubicBezTo>
                    <a:cubicBezTo>
                      <a:pt x="205" y="280"/>
                      <a:pt x="191" y="292"/>
                      <a:pt x="177" y="305"/>
                    </a:cubicBezTo>
                    <a:cubicBezTo>
                      <a:pt x="166" y="316"/>
                      <a:pt x="155" y="328"/>
                      <a:pt x="142" y="337"/>
                    </a:cubicBezTo>
                    <a:cubicBezTo>
                      <a:pt x="129" y="346"/>
                      <a:pt x="114" y="353"/>
                      <a:pt x="98" y="356"/>
                    </a:cubicBezTo>
                    <a:cubicBezTo>
                      <a:pt x="78" y="358"/>
                      <a:pt x="58" y="355"/>
                      <a:pt x="41" y="347"/>
                    </a:cubicBezTo>
                    <a:cubicBezTo>
                      <a:pt x="28" y="341"/>
                      <a:pt x="16" y="334"/>
                      <a:pt x="9" y="322"/>
                    </a:cubicBezTo>
                    <a:cubicBezTo>
                      <a:pt x="1" y="310"/>
                      <a:pt x="0" y="296"/>
                      <a:pt x="0" y="282"/>
                    </a:cubicBezTo>
                    <a:cubicBezTo>
                      <a:pt x="0" y="258"/>
                      <a:pt x="4" y="234"/>
                      <a:pt x="8" y="210"/>
                    </a:cubicBezTo>
                    <a:cubicBezTo>
                      <a:pt x="12" y="190"/>
                      <a:pt x="15" y="170"/>
                      <a:pt x="18" y="150"/>
                    </a:cubicBezTo>
                    <a:cubicBezTo>
                      <a:pt x="21" y="114"/>
                      <a:pt x="21" y="77"/>
                      <a:pt x="19" y="40"/>
                    </a:cubicBezTo>
                    <a:cubicBezTo>
                      <a:pt x="18" y="34"/>
                      <a:pt x="18" y="28"/>
                      <a:pt x="19" y="22"/>
                    </a:cubicBezTo>
                    <a:cubicBezTo>
                      <a:pt x="20" y="16"/>
                      <a:pt x="22" y="10"/>
                      <a:pt x="27" y="6"/>
                    </a:cubicBezTo>
                    <a:cubicBezTo>
                      <a:pt x="31" y="2"/>
                      <a:pt x="37" y="0"/>
                      <a:pt x="43" y="0"/>
                    </a:cubicBezTo>
                    <a:cubicBezTo>
                      <a:pt x="48" y="0"/>
                      <a:pt x="54" y="0"/>
                      <a:pt x="60" y="1"/>
                    </a:cubicBezTo>
                    <a:cubicBezTo>
                      <a:pt x="73" y="3"/>
                      <a:pt x="86" y="5"/>
                      <a:pt x="99" y="8"/>
                    </a:cubicBezTo>
                    <a:cubicBezTo>
                      <a:pt x="107" y="10"/>
                      <a:pt x="115" y="13"/>
                      <a:pt x="123" y="15"/>
                    </a:cubicBezTo>
                    <a:cubicBezTo>
                      <a:pt x="137" y="19"/>
                      <a:pt x="151" y="21"/>
                      <a:pt x="165" y="19"/>
                    </a:cubicBezTo>
                    <a:cubicBezTo>
                      <a:pt x="180" y="17"/>
                      <a:pt x="195" y="12"/>
                      <a:pt x="210" y="12"/>
                    </a:cubicBezTo>
                    <a:cubicBezTo>
                      <a:pt x="216" y="12"/>
                      <a:pt x="223" y="13"/>
                      <a:pt x="229" y="15"/>
                    </a:cubicBezTo>
                    <a:cubicBezTo>
                      <a:pt x="235" y="17"/>
                      <a:pt x="241" y="20"/>
                      <a:pt x="245" y="24"/>
                    </a:cubicBezTo>
                    <a:cubicBezTo>
                      <a:pt x="248" y="28"/>
                      <a:pt x="251" y="32"/>
                      <a:pt x="253" y="37"/>
                    </a:cubicBezTo>
                    <a:cubicBezTo>
                      <a:pt x="255" y="43"/>
                      <a:pt x="257" y="51"/>
                      <a:pt x="257" y="58"/>
                    </a:cubicBezTo>
                    <a:cubicBezTo>
                      <a:pt x="258" y="64"/>
                      <a:pt x="258" y="71"/>
                      <a:pt x="259" y="77"/>
                    </a:cubicBezTo>
                    <a:cubicBezTo>
                      <a:pt x="261" y="87"/>
                      <a:pt x="266" y="96"/>
                      <a:pt x="273" y="105"/>
                    </a:cubicBezTo>
                    <a:cubicBezTo>
                      <a:pt x="280" y="113"/>
                      <a:pt x="288" y="119"/>
                      <a:pt x="296" y="126"/>
                    </a:cubicBezTo>
                    <a:cubicBezTo>
                      <a:pt x="304" y="133"/>
                      <a:pt x="312" y="140"/>
                      <a:pt x="320" y="145"/>
                    </a:cubicBezTo>
                    <a:cubicBezTo>
                      <a:pt x="324" y="148"/>
                      <a:pt x="329" y="151"/>
                      <a:pt x="333" y="154"/>
                    </a:cubicBezTo>
                    <a:cubicBezTo>
                      <a:pt x="336" y="157"/>
                      <a:pt x="340" y="160"/>
                      <a:pt x="342" y="165"/>
                    </a:cubicBezTo>
                    <a:cubicBezTo>
                      <a:pt x="346" y="171"/>
                      <a:pt x="347" y="178"/>
                      <a:pt x="345" y="184"/>
                    </a:cubicBezTo>
                    <a:close/>
                  </a:path>
                </a:pathLst>
              </a:custGeom>
              <a:grpFill/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100" name="Freeform 25">
                <a:extLst>
                  <a:ext uri="{FF2B5EF4-FFF2-40B4-BE49-F238E27FC236}">
                    <a16:creationId xmlns:a16="http://schemas.microsoft.com/office/drawing/2014/main" id="{DA6DB717-74D7-4043-9AAA-D1DCCD5D2C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9050" y="4313238"/>
                <a:ext cx="330200" cy="936625"/>
              </a:xfrm>
              <a:custGeom>
                <a:avLst/>
                <a:gdLst>
                  <a:gd name="T0" fmla="*/ 0 w 114"/>
                  <a:gd name="T1" fmla="*/ 0 h 324"/>
                  <a:gd name="T2" fmla="*/ 6 w 114"/>
                  <a:gd name="T3" fmla="*/ 5 h 324"/>
                  <a:gd name="T4" fmla="*/ 44 w 114"/>
                  <a:gd name="T5" fmla="*/ 43 h 324"/>
                  <a:gd name="T6" fmla="*/ 99 w 114"/>
                  <a:gd name="T7" fmla="*/ 127 h 324"/>
                  <a:gd name="T8" fmla="*/ 92 w 114"/>
                  <a:gd name="T9" fmla="*/ 193 h 324"/>
                  <a:gd name="T10" fmla="*/ 59 w 114"/>
                  <a:gd name="T11" fmla="*/ 289 h 324"/>
                  <a:gd name="T12" fmla="*/ 65 w 114"/>
                  <a:gd name="T13" fmla="*/ 307 h 324"/>
                  <a:gd name="T14" fmla="*/ 65 w 114"/>
                  <a:gd name="T15" fmla="*/ 324 h 324"/>
                  <a:gd name="T16" fmla="*/ 65 w 114"/>
                  <a:gd name="T17" fmla="*/ 320 h 324"/>
                  <a:gd name="T18" fmla="*/ 77 w 114"/>
                  <a:gd name="T19" fmla="*/ 275 h 324"/>
                  <a:gd name="T20" fmla="*/ 107 w 114"/>
                  <a:gd name="T21" fmla="*/ 189 h 324"/>
                  <a:gd name="T22" fmla="*/ 109 w 114"/>
                  <a:gd name="T23" fmla="*/ 114 h 324"/>
                  <a:gd name="T24" fmla="*/ 60 w 114"/>
                  <a:gd name="T25" fmla="*/ 34 h 324"/>
                  <a:gd name="T26" fmla="*/ 0 w 114"/>
                  <a:gd name="T27" fmla="*/ 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4" h="324">
                    <a:moveTo>
                      <a:pt x="0" y="0"/>
                    </a:moveTo>
                    <a:cubicBezTo>
                      <a:pt x="2" y="1"/>
                      <a:pt x="4" y="3"/>
                      <a:pt x="6" y="5"/>
                    </a:cubicBezTo>
                    <a:cubicBezTo>
                      <a:pt x="21" y="17"/>
                      <a:pt x="29" y="31"/>
                      <a:pt x="44" y="43"/>
                    </a:cubicBezTo>
                    <a:cubicBezTo>
                      <a:pt x="69" y="63"/>
                      <a:pt x="94" y="96"/>
                      <a:pt x="99" y="127"/>
                    </a:cubicBezTo>
                    <a:cubicBezTo>
                      <a:pt x="103" y="151"/>
                      <a:pt x="98" y="164"/>
                      <a:pt x="92" y="193"/>
                    </a:cubicBezTo>
                    <a:cubicBezTo>
                      <a:pt x="86" y="221"/>
                      <a:pt x="68" y="261"/>
                      <a:pt x="59" y="289"/>
                    </a:cubicBezTo>
                    <a:cubicBezTo>
                      <a:pt x="55" y="300"/>
                      <a:pt x="66" y="295"/>
                      <a:pt x="65" y="307"/>
                    </a:cubicBezTo>
                    <a:cubicBezTo>
                      <a:pt x="64" y="312"/>
                      <a:pt x="64" y="318"/>
                      <a:pt x="65" y="324"/>
                    </a:cubicBezTo>
                    <a:cubicBezTo>
                      <a:pt x="65" y="323"/>
                      <a:pt x="65" y="322"/>
                      <a:pt x="65" y="320"/>
                    </a:cubicBezTo>
                    <a:cubicBezTo>
                      <a:pt x="67" y="305"/>
                      <a:pt x="72" y="290"/>
                      <a:pt x="77" y="275"/>
                    </a:cubicBezTo>
                    <a:cubicBezTo>
                      <a:pt x="87" y="246"/>
                      <a:pt x="99" y="218"/>
                      <a:pt x="107" y="189"/>
                    </a:cubicBezTo>
                    <a:cubicBezTo>
                      <a:pt x="114" y="160"/>
                      <a:pt x="114" y="139"/>
                      <a:pt x="109" y="114"/>
                    </a:cubicBezTo>
                    <a:cubicBezTo>
                      <a:pt x="104" y="82"/>
                      <a:pt x="86" y="53"/>
                      <a:pt x="60" y="34"/>
                    </a:cubicBezTo>
                    <a:cubicBezTo>
                      <a:pt x="41" y="20"/>
                      <a:pt x="20" y="12"/>
                      <a:pt x="0" y="0"/>
                    </a:cubicBezTo>
                    <a:close/>
                  </a:path>
                </a:pathLst>
              </a:custGeom>
              <a:grpFill/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101" name="Freeform 26">
                <a:extLst>
                  <a:ext uri="{FF2B5EF4-FFF2-40B4-BE49-F238E27FC236}">
                    <a16:creationId xmlns:a16="http://schemas.microsoft.com/office/drawing/2014/main" id="{B824C636-A85C-4311-82A1-824F8058E1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8588" y="5019675"/>
                <a:ext cx="422275" cy="346075"/>
              </a:xfrm>
              <a:custGeom>
                <a:avLst/>
                <a:gdLst>
                  <a:gd name="T0" fmla="*/ 144 w 146"/>
                  <a:gd name="T1" fmla="*/ 33 h 120"/>
                  <a:gd name="T2" fmla="*/ 136 w 146"/>
                  <a:gd name="T3" fmla="*/ 21 h 120"/>
                  <a:gd name="T4" fmla="*/ 124 w 146"/>
                  <a:gd name="T5" fmla="*/ 14 h 120"/>
                  <a:gd name="T6" fmla="*/ 97 w 146"/>
                  <a:gd name="T7" fmla="*/ 7 h 120"/>
                  <a:gd name="T8" fmla="*/ 70 w 146"/>
                  <a:gd name="T9" fmla="*/ 2 h 120"/>
                  <a:gd name="T10" fmla="*/ 43 w 146"/>
                  <a:gd name="T11" fmla="*/ 2 h 120"/>
                  <a:gd name="T12" fmla="*/ 22 w 146"/>
                  <a:gd name="T13" fmla="*/ 13 h 120"/>
                  <a:gd name="T14" fmla="*/ 8 w 146"/>
                  <a:gd name="T15" fmla="*/ 32 h 120"/>
                  <a:gd name="T16" fmla="*/ 1 w 146"/>
                  <a:gd name="T17" fmla="*/ 74 h 120"/>
                  <a:gd name="T18" fmla="*/ 12 w 146"/>
                  <a:gd name="T19" fmla="*/ 103 h 120"/>
                  <a:gd name="T20" fmla="*/ 33 w 146"/>
                  <a:gd name="T21" fmla="*/ 116 h 120"/>
                  <a:gd name="T22" fmla="*/ 77 w 146"/>
                  <a:gd name="T23" fmla="*/ 116 h 120"/>
                  <a:gd name="T24" fmla="*/ 134 w 146"/>
                  <a:gd name="T25" fmla="*/ 73 h 120"/>
                  <a:gd name="T26" fmla="*/ 144 w 146"/>
                  <a:gd name="T27" fmla="*/ 51 h 120"/>
                  <a:gd name="T28" fmla="*/ 144 w 146"/>
                  <a:gd name="T29" fmla="*/ 33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6" h="120">
                    <a:moveTo>
                      <a:pt x="144" y="33"/>
                    </a:moveTo>
                    <a:cubicBezTo>
                      <a:pt x="142" y="28"/>
                      <a:pt x="139" y="25"/>
                      <a:pt x="136" y="21"/>
                    </a:cubicBezTo>
                    <a:cubicBezTo>
                      <a:pt x="132" y="18"/>
                      <a:pt x="128" y="16"/>
                      <a:pt x="124" y="14"/>
                    </a:cubicBezTo>
                    <a:cubicBezTo>
                      <a:pt x="115" y="10"/>
                      <a:pt x="106" y="9"/>
                      <a:pt x="97" y="7"/>
                    </a:cubicBezTo>
                    <a:cubicBezTo>
                      <a:pt x="88" y="6"/>
                      <a:pt x="79" y="4"/>
                      <a:pt x="70" y="2"/>
                    </a:cubicBezTo>
                    <a:cubicBezTo>
                      <a:pt x="61" y="1"/>
                      <a:pt x="52" y="0"/>
                      <a:pt x="43" y="2"/>
                    </a:cubicBezTo>
                    <a:cubicBezTo>
                      <a:pt x="35" y="3"/>
                      <a:pt x="28" y="7"/>
                      <a:pt x="22" y="13"/>
                    </a:cubicBezTo>
                    <a:cubicBezTo>
                      <a:pt x="16" y="18"/>
                      <a:pt x="11" y="25"/>
                      <a:pt x="8" y="32"/>
                    </a:cubicBezTo>
                    <a:cubicBezTo>
                      <a:pt x="2" y="45"/>
                      <a:pt x="0" y="60"/>
                      <a:pt x="1" y="74"/>
                    </a:cubicBezTo>
                    <a:cubicBezTo>
                      <a:pt x="2" y="85"/>
                      <a:pt x="5" y="95"/>
                      <a:pt x="12" y="103"/>
                    </a:cubicBezTo>
                    <a:cubicBezTo>
                      <a:pt x="17" y="110"/>
                      <a:pt x="25" y="114"/>
                      <a:pt x="33" y="116"/>
                    </a:cubicBezTo>
                    <a:cubicBezTo>
                      <a:pt x="48" y="120"/>
                      <a:pt x="63" y="120"/>
                      <a:pt x="77" y="116"/>
                    </a:cubicBezTo>
                    <a:cubicBezTo>
                      <a:pt x="100" y="108"/>
                      <a:pt x="120" y="93"/>
                      <a:pt x="134" y="73"/>
                    </a:cubicBezTo>
                    <a:cubicBezTo>
                      <a:pt x="139" y="66"/>
                      <a:pt x="143" y="59"/>
                      <a:pt x="144" y="51"/>
                    </a:cubicBezTo>
                    <a:cubicBezTo>
                      <a:pt x="146" y="45"/>
                      <a:pt x="146" y="39"/>
                      <a:pt x="144" y="33"/>
                    </a:cubicBezTo>
                    <a:close/>
                  </a:path>
                </a:pathLst>
              </a:custGeom>
              <a:grpFill/>
              <a:ln w="38100">
                <a:solidFill>
                  <a:schemeClr val="bg1"/>
                </a:solidFill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102" name="Freeform 27">
                <a:extLst>
                  <a:ext uri="{FF2B5EF4-FFF2-40B4-BE49-F238E27FC236}">
                    <a16:creationId xmlns:a16="http://schemas.microsoft.com/office/drawing/2014/main" id="{703E9617-0AC2-43A7-8D9D-A7E0254FF5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6050" y="5005388"/>
                <a:ext cx="301625" cy="100013"/>
              </a:xfrm>
              <a:custGeom>
                <a:avLst/>
                <a:gdLst>
                  <a:gd name="T0" fmla="*/ 35 w 104"/>
                  <a:gd name="T1" fmla="*/ 3 h 35"/>
                  <a:gd name="T2" fmla="*/ 2 w 104"/>
                  <a:gd name="T3" fmla="*/ 26 h 35"/>
                  <a:gd name="T4" fmla="*/ 0 w 104"/>
                  <a:gd name="T5" fmla="*/ 35 h 35"/>
                  <a:gd name="T6" fmla="*/ 8 w 104"/>
                  <a:gd name="T7" fmla="*/ 31 h 35"/>
                  <a:gd name="T8" fmla="*/ 26 w 104"/>
                  <a:gd name="T9" fmla="*/ 20 h 35"/>
                  <a:gd name="T10" fmla="*/ 51 w 104"/>
                  <a:gd name="T11" fmla="*/ 14 h 35"/>
                  <a:gd name="T12" fmla="*/ 69 w 104"/>
                  <a:gd name="T13" fmla="*/ 13 h 35"/>
                  <a:gd name="T14" fmla="*/ 104 w 104"/>
                  <a:gd name="T15" fmla="*/ 14 h 35"/>
                  <a:gd name="T16" fmla="*/ 80 w 104"/>
                  <a:gd name="T17" fmla="*/ 6 h 35"/>
                  <a:gd name="T18" fmla="*/ 58 w 104"/>
                  <a:gd name="T19" fmla="*/ 1 h 35"/>
                  <a:gd name="T20" fmla="*/ 35 w 104"/>
                  <a:gd name="T21" fmla="*/ 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4" h="35">
                    <a:moveTo>
                      <a:pt x="35" y="3"/>
                    </a:moveTo>
                    <a:cubicBezTo>
                      <a:pt x="2" y="26"/>
                      <a:pt x="2" y="26"/>
                      <a:pt x="2" y="26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3" y="34"/>
                      <a:pt x="6" y="32"/>
                      <a:pt x="8" y="31"/>
                    </a:cubicBezTo>
                    <a:cubicBezTo>
                      <a:pt x="14" y="27"/>
                      <a:pt x="19" y="23"/>
                      <a:pt x="26" y="20"/>
                    </a:cubicBezTo>
                    <a:cubicBezTo>
                      <a:pt x="33" y="16"/>
                      <a:pt x="42" y="15"/>
                      <a:pt x="51" y="14"/>
                    </a:cubicBezTo>
                    <a:cubicBezTo>
                      <a:pt x="57" y="13"/>
                      <a:pt x="63" y="13"/>
                      <a:pt x="69" y="13"/>
                    </a:cubicBezTo>
                    <a:cubicBezTo>
                      <a:pt x="81" y="12"/>
                      <a:pt x="93" y="13"/>
                      <a:pt x="104" y="14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73" y="3"/>
                      <a:pt x="65" y="1"/>
                      <a:pt x="58" y="1"/>
                    </a:cubicBezTo>
                    <a:cubicBezTo>
                      <a:pt x="50" y="0"/>
                      <a:pt x="43" y="1"/>
                      <a:pt x="35" y="3"/>
                    </a:cubicBezTo>
                    <a:close/>
                  </a:path>
                </a:pathLst>
              </a:custGeom>
              <a:grpFill/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103" name="Freeform 28">
                <a:extLst>
                  <a:ext uri="{FF2B5EF4-FFF2-40B4-BE49-F238E27FC236}">
                    <a16:creationId xmlns:a16="http://schemas.microsoft.com/office/drawing/2014/main" id="{BCEA3A77-3C12-45D2-8E54-547100EFF3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9325" y="4192588"/>
                <a:ext cx="600075" cy="1323975"/>
              </a:xfrm>
              <a:custGeom>
                <a:avLst/>
                <a:gdLst>
                  <a:gd name="T0" fmla="*/ 142 w 207"/>
                  <a:gd name="T1" fmla="*/ 0 h 458"/>
                  <a:gd name="T2" fmla="*/ 109 w 207"/>
                  <a:gd name="T3" fmla="*/ 42 h 458"/>
                  <a:gd name="T4" fmla="*/ 99 w 207"/>
                  <a:gd name="T5" fmla="*/ 49 h 458"/>
                  <a:gd name="T6" fmla="*/ 91 w 207"/>
                  <a:gd name="T7" fmla="*/ 58 h 458"/>
                  <a:gd name="T8" fmla="*/ 90 w 207"/>
                  <a:gd name="T9" fmla="*/ 60 h 458"/>
                  <a:gd name="T10" fmla="*/ 72 w 207"/>
                  <a:gd name="T11" fmla="*/ 115 h 458"/>
                  <a:gd name="T12" fmla="*/ 49 w 207"/>
                  <a:gd name="T13" fmla="*/ 176 h 458"/>
                  <a:gd name="T14" fmla="*/ 21 w 207"/>
                  <a:gd name="T15" fmla="*/ 231 h 458"/>
                  <a:gd name="T16" fmla="*/ 4 w 207"/>
                  <a:gd name="T17" fmla="*/ 271 h 458"/>
                  <a:gd name="T18" fmla="*/ 19 w 207"/>
                  <a:gd name="T19" fmla="*/ 339 h 458"/>
                  <a:gd name="T20" fmla="*/ 116 w 207"/>
                  <a:gd name="T21" fmla="*/ 430 h 458"/>
                  <a:gd name="T22" fmla="*/ 157 w 207"/>
                  <a:gd name="T23" fmla="*/ 450 h 458"/>
                  <a:gd name="T24" fmla="*/ 182 w 207"/>
                  <a:gd name="T25" fmla="*/ 458 h 458"/>
                  <a:gd name="T26" fmla="*/ 195 w 207"/>
                  <a:gd name="T27" fmla="*/ 456 h 458"/>
                  <a:gd name="T28" fmla="*/ 204 w 207"/>
                  <a:gd name="T29" fmla="*/ 447 h 458"/>
                  <a:gd name="T30" fmla="*/ 207 w 207"/>
                  <a:gd name="T31" fmla="*/ 434 h 458"/>
                  <a:gd name="T32" fmla="*/ 202 w 207"/>
                  <a:gd name="T33" fmla="*/ 422 h 458"/>
                  <a:gd name="T34" fmla="*/ 190 w 207"/>
                  <a:gd name="T35" fmla="*/ 409 h 458"/>
                  <a:gd name="T36" fmla="*/ 175 w 207"/>
                  <a:gd name="T37" fmla="*/ 398 h 458"/>
                  <a:gd name="T38" fmla="*/ 109 w 207"/>
                  <a:gd name="T39" fmla="*/ 321 h 458"/>
                  <a:gd name="T40" fmla="*/ 90 w 207"/>
                  <a:gd name="T41" fmla="*/ 295 h 458"/>
                  <a:gd name="T42" fmla="*/ 77 w 207"/>
                  <a:gd name="T43" fmla="*/ 263 h 458"/>
                  <a:gd name="T44" fmla="*/ 82 w 207"/>
                  <a:gd name="T45" fmla="*/ 177 h 458"/>
                  <a:gd name="T46" fmla="*/ 97 w 207"/>
                  <a:gd name="T47" fmla="*/ 142 h 458"/>
                  <a:gd name="T48" fmla="*/ 123 w 207"/>
                  <a:gd name="T49" fmla="*/ 71 h 458"/>
                  <a:gd name="T50" fmla="*/ 130 w 207"/>
                  <a:gd name="T51" fmla="*/ 50 h 458"/>
                  <a:gd name="T52" fmla="*/ 142 w 207"/>
                  <a:gd name="T53" fmla="*/ 0 h 4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07" h="458">
                    <a:moveTo>
                      <a:pt x="142" y="0"/>
                    </a:moveTo>
                    <a:cubicBezTo>
                      <a:pt x="135" y="16"/>
                      <a:pt x="123" y="31"/>
                      <a:pt x="109" y="42"/>
                    </a:cubicBezTo>
                    <a:cubicBezTo>
                      <a:pt x="105" y="44"/>
                      <a:pt x="102" y="46"/>
                      <a:pt x="99" y="49"/>
                    </a:cubicBezTo>
                    <a:cubicBezTo>
                      <a:pt x="95" y="51"/>
                      <a:pt x="93" y="54"/>
                      <a:pt x="91" y="58"/>
                    </a:cubicBezTo>
                    <a:cubicBezTo>
                      <a:pt x="90" y="58"/>
                      <a:pt x="90" y="59"/>
                      <a:pt x="90" y="60"/>
                    </a:cubicBezTo>
                    <a:cubicBezTo>
                      <a:pt x="81" y="77"/>
                      <a:pt x="78" y="96"/>
                      <a:pt x="72" y="115"/>
                    </a:cubicBezTo>
                    <a:cubicBezTo>
                      <a:pt x="66" y="136"/>
                      <a:pt x="58" y="157"/>
                      <a:pt x="49" y="176"/>
                    </a:cubicBezTo>
                    <a:cubicBezTo>
                      <a:pt x="40" y="195"/>
                      <a:pt x="30" y="213"/>
                      <a:pt x="21" y="231"/>
                    </a:cubicBezTo>
                    <a:cubicBezTo>
                      <a:pt x="14" y="244"/>
                      <a:pt x="7" y="257"/>
                      <a:pt x="4" y="271"/>
                    </a:cubicBezTo>
                    <a:cubicBezTo>
                      <a:pt x="0" y="295"/>
                      <a:pt x="8" y="318"/>
                      <a:pt x="19" y="339"/>
                    </a:cubicBezTo>
                    <a:cubicBezTo>
                      <a:pt x="42" y="378"/>
                      <a:pt x="77" y="408"/>
                      <a:pt x="116" y="430"/>
                    </a:cubicBezTo>
                    <a:cubicBezTo>
                      <a:pt x="130" y="437"/>
                      <a:pt x="143" y="444"/>
                      <a:pt x="157" y="450"/>
                    </a:cubicBezTo>
                    <a:cubicBezTo>
                      <a:pt x="165" y="454"/>
                      <a:pt x="173" y="457"/>
                      <a:pt x="182" y="458"/>
                    </a:cubicBezTo>
                    <a:cubicBezTo>
                      <a:pt x="186" y="458"/>
                      <a:pt x="191" y="457"/>
                      <a:pt x="195" y="456"/>
                    </a:cubicBezTo>
                    <a:cubicBezTo>
                      <a:pt x="199" y="454"/>
                      <a:pt x="202" y="451"/>
                      <a:pt x="204" y="447"/>
                    </a:cubicBezTo>
                    <a:cubicBezTo>
                      <a:pt x="207" y="443"/>
                      <a:pt x="207" y="439"/>
                      <a:pt x="207" y="434"/>
                    </a:cubicBezTo>
                    <a:cubicBezTo>
                      <a:pt x="206" y="430"/>
                      <a:pt x="205" y="425"/>
                      <a:pt x="202" y="422"/>
                    </a:cubicBezTo>
                    <a:cubicBezTo>
                      <a:pt x="199" y="416"/>
                      <a:pt x="194" y="412"/>
                      <a:pt x="190" y="409"/>
                    </a:cubicBezTo>
                    <a:cubicBezTo>
                      <a:pt x="185" y="405"/>
                      <a:pt x="180" y="402"/>
                      <a:pt x="175" y="398"/>
                    </a:cubicBezTo>
                    <a:cubicBezTo>
                      <a:pt x="147" y="378"/>
                      <a:pt x="129" y="349"/>
                      <a:pt x="109" y="321"/>
                    </a:cubicBezTo>
                    <a:cubicBezTo>
                      <a:pt x="102" y="313"/>
                      <a:pt x="96" y="304"/>
                      <a:pt x="90" y="295"/>
                    </a:cubicBezTo>
                    <a:cubicBezTo>
                      <a:pt x="84" y="285"/>
                      <a:pt x="80" y="274"/>
                      <a:pt x="77" y="263"/>
                    </a:cubicBezTo>
                    <a:cubicBezTo>
                      <a:pt x="69" y="235"/>
                      <a:pt x="72" y="204"/>
                      <a:pt x="82" y="177"/>
                    </a:cubicBezTo>
                    <a:cubicBezTo>
                      <a:pt x="86" y="165"/>
                      <a:pt x="92" y="154"/>
                      <a:pt x="97" y="142"/>
                    </a:cubicBezTo>
                    <a:cubicBezTo>
                      <a:pt x="107" y="119"/>
                      <a:pt x="115" y="95"/>
                      <a:pt x="123" y="71"/>
                    </a:cubicBezTo>
                    <a:cubicBezTo>
                      <a:pt x="125" y="64"/>
                      <a:pt x="128" y="57"/>
                      <a:pt x="130" y="50"/>
                    </a:cubicBezTo>
                    <a:cubicBezTo>
                      <a:pt x="135" y="33"/>
                      <a:pt x="139" y="17"/>
                      <a:pt x="142" y="0"/>
                    </a:cubicBezTo>
                    <a:close/>
                  </a:path>
                </a:pathLst>
              </a:custGeom>
              <a:grpFill/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104" name="Freeform 29">
                <a:extLst>
                  <a:ext uri="{FF2B5EF4-FFF2-40B4-BE49-F238E27FC236}">
                    <a16:creationId xmlns:a16="http://schemas.microsoft.com/office/drawing/2014/main" id="{2F5CC449-3E26-41B8-8315-25EB6321F0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1863" y="3946525"/>
                <a:ext cx="709613" cy="1662113"/>
              </a:xfrm>
              <a:custGeom>
                <a:avLst/>
                <a:gdLst>
                  <a:gd name="T0" fmla="*/ 193 w 245"/>
                  <a:gd name="T1" fmla="*/ 0 h 575"/>
                  <a:gd name="T2" fmla="*/ 160 w 245"/>
                  <a:gd name="T3" fmla="*/ 42 h 575"/>
                  <a:gd name="T4" fmla="*/ 125 w 245"/>
                  <a:gd name="T5" fmla="*/ 85 h 575"/>
                  <a:gd name="T6" fmla="*/ 88 w 245"/>
                  <a:gd name="T7" fmla="*/ 141 h 575"/>
                  <a:gd name="T8" fmla="*/ 70 w 245"/>
                  <a:gd name="T9" fmla="*/ 196 h 575"/>
                  <a:gd name="T10" fmla="*/ 47 w 245"/>
                  <a:gd name="T11" fmla="*/ 257 h 575"/>
                  <a:gd name="T12" fmla="*/ 19 w 245"/>
                  <a:gd name="T13" fmla="*/ 312 h 575"/>
                  <a:gd name="T14" fmla="*/ 2 w 245"/>
                  <a:gd name="T15" fmla="*/ 352 h 575"/>
                  <a:gd name="T16" fmla="*/ 5 w 245"/>
                  <a:gd name="T17" fmla="*/ 387 h 575"/>
                  <a:gd name="T18" fmla="*/ 17 w 245"/>
                  <a:gd name="T19" fmla="*/ 420 h 575"/>
                  <a:gd name="T20" fmla="*/ 114 w 245"/>
                  <a:gd name="T21" fmla="*/ 531 h 575"/>
                  <a:gd name="T22" fmla="*/ 173 w 245"/>
                  <a:gd name="T23" fmla="*/ 565 h 575"/>
                  <a:gd name="T24" fmla="*/ 208 w 245"/>
                  <a:gd name="T25" fmla="*/ 575 h 575"/>
                  <a:gd name="T26" fmla="*/ 226 w 245"/>
                  <a:gd name="T27" fmla="*/ 572 h 575"/>
                  <a:gd name="T28" fmla="*/ 240 w 245"/>
                  <a:gd name="T29" fmla="*/ 560 h 575"/>
                  <a:gd name="T30" fmla="*/ 244 w 245"/>
                  <a:gd name="T31" fmla="*/ 539 h 575"/>
                  <a:gd name="T32" fmla="*/ 237 w 245"/>
                  <a:gd name="T33" fmla="*/ 518 h 575"/>
                  <a:gd name="T34" fmla="*/ 198 w 245"/>
                  <a:gd name="T35" fmla="*/ 479 h 575"/>
                  <a:gd name="T36" fmla="*/ 107 w 245"/>
                  <a:gd name="T37" fmla="*/ 402 h 575"/>
                  <a:gd name="T38" fmla="*/ 85 w 245"/>
                  <a:gd name="T39" fmla="*/ 377 h 575"/>
                  <a:gd name="T40" fmla="*/ 74 w 245"/>
                  <a:gd name="T41" fmla="*/ 346 h 575"/>
                  <a:gd name="T42" fmla="*/ 80 w 245"/>
                  <a:gd name="T43" fmla="*/ 258 h 575"/>
                  <a:gd name="T44" fmla="*/ 94 w 245"/>
                  <a:gd name="T45" fmla="*/ 226 h 575"/>
                  <a:gd name="T46" fmla="*/ 122 w 245"/>
                  <a:gd name="T47" fmla="*/ 172 h 575"/>
                  <a:gd name="T48" fmla="*/ 167 w 245"/>
                  <a:gd name="T49" fmla="*/ 111 h 575"/>
                  <a:gd name="T50" fmla="*/ 184 w 245"/>
                  <a:gd name="T51" fmla="*/ 50 h 575"/>
                  <a:gd name="T52" fmla="*/ 193 w 245"/>
                  <a:gd name="T53" fmla="*/ 0 h 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45" h="575">
                    <a:moveTo>
                      <a:pt x="193" y="0"/>
                    </a:moveTo>
                    <a:cubicBezTo>
                      <a:pt x="182" y="14"/>
                      <a:pt x="171" y="28"/>
                      <a:pt x="160" y="42"/>
                    </a:cubicBezTo>
                    <a:cubicBezTo>
                      <a:pt x="148" y="56"/>
                      <a:pt x="137" y="71"/>
                      <a:pt x="125" y="85"/>
                    </a:cubicBezTo>
                    <a:cubicBezTo>
                      <a:pt x="111" y="103"/>
                      <a:pt x="97" y="120"/>
                      <a:pt x="88" y="141"/>
                    </a:cubicBezTo>
                    <a:cubicBezTo>
                      <a:pt x="80" y="158"/>
                      <a:pt x="76" y="178"/>
                      <a:pt x="70" y="196"/>
                    </a:cubicBezTo>
                    <a:cubicBezTo>
                      <a:pt x="64" y="217"/>
                      <a:pt x="56" y="238"/>
                      <a:pt x="47" y="257"/>
                    </a:cubicBezTo>
                    <a:cubicBezTo>
                      <a:pt x="38" y="276"/>
                      <a:pt x="28" y="294"/>
                      <a:pt x="19" y="312"/>
                    </a:cubicBezTo>
                    <a:cubicBezTo>
                      <a:pt x="12" y="325"/>
                      <a:pt x="5" y="338"/>
                      <a:pt x="2" y="352"/>
                    </a:cubicBezTo>
                    <a:cubicBezTo>
                      <a:pt x="0" y="364"/>
                      <a:pt x="2" y="376"/>
                      <a:pt x="5" y="387"/>
                    </a:cubicBezTo>
                    <a:cubicBezTo>
                      <a:pt x="7" y="398"/>
                      <a:pt x="12" y="409"/>
                      <a:pt x="17" y="420"/>
                    </a:cubicBezTo>
                    <a:cubicBezTo>
                      <a:pt x="40" y="464"/>
                      <a:pt x="74" y="502"/>
                      <a:pt x="114" y="531"/>
                    </a:cubicBezTo>
                    <a:cubicBezTo>
                      <a:pt x="133" y="545"/>
                      <a:pt x="152" y="556"/>
                      <a:pt x="173" y="565"/>
                    </a:cubicBezTo>
                    <a:cubicBezTo>
                      <a:pt x="184" y="570"/>
                      <a:pt x="196" y="575"/>
                      <a:pt x="208" y="575"/>
                    </a:cubicBezTo>
                    <a:cubicBezTo>
                      <a:pt x="214" y="575"/>
                      <a:pt x="220" y="574"/>
                      <a:pt x="226" y="572"/>
                    </a:cubicBezTo>
                    <a:cubicBezTo>
                      <a:pt x="231" y="569"/>
                      <a:pt x="236" y="565"/>
                      <a:pt x="240" y="560"/>
                    </a:cubicBezTo>
                    <a:cubicBezTo>
                      <a:pt x="244" y="554"/>
                      <a:pt x="245" y="546"/>
                      <a:pt x="244" y="539"/>
                    </a:cubicBezTo>
                    <a:cubicBezTo>
                      <a:pt x="244" y="531"/>
                      <a:pt x="241" y="524"/>
                      <a:pt x="237" y="518"/>
                    </a:cubicBezTo>
                    <a:cubicBezTo>
                      <a:pt x="227" y="502"/>
                      <a:pt x="212" y="491"/>
                      <a:pt x="198" y="479"/>
                    </a:cubicBezTo>
                    <a:cubicBezTo>
                      <a:pt x="166" y="455"/>
                      <a:pt x="136" y="429"/>
                      <a:pt x="107" y="402"/>
                    </a:cubicBezTo>
                    <a:cubicBezTo>
                      <a:pt x="99" y="395"/>
                      <a:pt x="90" y="387"/>
                      <a:pt x="85" y="377"/>
                    </a:cubicBezTo>
                    <a:cubicBezTo>
                      <a:pt x="79" y="368"/>
                      <a:pt x="76" y="357"/>
                      <a:pt x="74" y="346"/>
                    </a:cubicBezTo>
                    <a:cubicBezTo>
                      <a:pt x="68" y="317"/>
                      <a:pt x="70" y="286"/>
                      <a:pt x="80" y="258"/>
                    </a:cubicBezTo>
                    <a:cubicBezTo>
                      <a:pt x="84" y="247"/>
                      <a:pt x="89" y="236"/>
                      <a:pt x="94" y="226"/>
                    </a:cubicBezTo>
                    <a:cubicBezTo>
                      <a:pt x="103" y="207"/>
                      <a:pt x="111" y="189"/>
                      <a:pt x="122" y="172"/>
                    </a:cubicBezTo>
                    <a:cubicBezTo>
                      <a:pt x="136" y="151"/>
                      <a:pt x="155" y="133"/>
                      <a:pt x="167" y="111"/>
                    </a:cubicBezTo>
                    <a:cubicBezTo>
                      <a:pt x="177" y="92"/>
                      <a:pt x="180" y="71"/>
                      <a:pt x="184" y="50"/>
                    </a:cubicBezTo>
                    <a:cubicBezTo>
                      <a:pt x="187" y="33"/>
                      <a:pt x="190" y="17"/>
                      <a:pt x="193" y="0"/>
                    </a:cubicBezTo>
                    <a:close/>
                  </a:path>
                </a:pathLst>
              </a:custGeom>
              <a:grpFill/>
              <a:ln w="38100">
                <a:solidFill>
                  <a:schemeClr val="bg1"/>
                </a:solidFill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105" name="Freeform 30">
                <a:extLst>
                  <a:ext uri="{FF2B5EF4-FFF2-40B4-BE49-F238E27FC236}">
                    <a16:creationId xmlns:a16="http://schemas.microsoft.com/office/drawing/2014/main" id="{E36038DD-528A-4C41-9885-80AACA3B32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7688" y="5054600"/>
                <a:ext cx="1111250" cy="1095375"/>
              </a:xfrm>
              <a:custGeom>
                <a:avLst/>
                <a:gdLst>
                  <a:gd name="T0" fmla="*/ 162 w 384"/>
                  <a:gd name="T1" fmla="*/ 4 h 379"/>
                  <a:gd name="T2" fmla="*/ 183 w 384"/>
                  <a:gd name="T3" fmla="*/ 2 h 379"/>
                  <a:gd name="T4" fmla="*/ 202 w 384"/>
                  <a:gd name="T5" fmla="*/ 10 h 379"/>
                  <a:gd name="T6" fmla="*/ 230 w 384"/>
                  <a:gd name="T7" fmla="*/ 40 h 379"/>
                  <a:gd name="T8" fmla="*/ 283 w 384"/>
                  <a:gd name="T9" fmla="*/ 119 h 379"/>
                  <a:gd name="T10" fmla="*/ 323 w 384"/>
                  <a:gd name="T11" fmla="*/ 185 h 379"/>
                  <a:gd name="T12" fmla="*/ 355 w 384"/>
                  <a:gd name="T13" fmla="*/ 225 h 379"/>
                  <a:gd name="T14" fmla="*/ 378 w 384"/>
                  <a:gd name="T15" fmla="*/ 269 h 379"/>
                  <a:gd name="T16" fmla="*/ 372 w 384"/>
                  <a:gd name="T17" fmla="*/ 333 h 379"/>
                  <a:gd name="T18" fmla="*/ 340 w 384"/>
                  <a:gd name="T19" fmla="*/ 367 h 379"/>
                  <a:gd name="T20" fmla="*/ 296 w 384"/>
                  <a:gd name="T21" fmla="*/ 378 h 379"/>
                  <a:gd name="T22" fmla="*/ 227 w 384"/>
                  <a:gd name="T23" fmla="*/ 356 h 379"/>
                  <a:gd name="T24" fmla="*/ 82 w 384"/>
                  <a:gd name="T25" fmla="*/ 317 h 379"/>
                  <a:gd name="T26" fmla="*/ 39 w 384"/>
                  <a:gd name="T27" fmla="*/ 304 h 379"/>
                  <a:gd name="T28" fmla="*/ 19 w 384"/>
                  <a:gd name="T29" fmla="*/ 297 h 379"/>
                  <a:gd name="T30" fmla="*/ 4 w 384"/>
                  <a:gd name="T31" fmla="*/ 285 h 379"/>
                  <a:gd name="T32" fmla="*/ 0 w 384"/>
                  <a:gd name="T33" fmla="*/ 269 h 379"/>
                  <a:gd name="T34" fmla="*/ 3 w 384"/>
                  <a:gd name="T35" fmla="*/ 254 h 379"/>
                  <a:gd name="T36" fmla="*/ 16 w 384"/>
                  <a:gd name="T37" fmla="*/ 225 h 379"/>
                  <a:gd name="T38" fmla="*/ 23 w 384"/>
                  <a:gd name="T39" fmla="*/ 175 h 379"/>
                  <a:gd name="T40" fmla="*/ 18 w 384"/>
                  <a:gd name="T41" fmla="*/ 123 h 379"/>
                  <a:gd name="T42" fmla="*/ 19 w 384"/>
                  <a:gd name="T43" fmla="*/ 100 h 379"/>
                  <a:gd name="T44" fmla="*/ 29 w 384"/>
                  <a:gd name="T45" fmla="*/ 80 h 379"/>
                  <a:gd name="T46" fmla="*/ 48 w 384"/>
                  <a:gd name="T47" fmla="*/ 71 h 379"/>
                  <a:gd name="T48" fmla="*/ 69 w 384"/>
                  <a:gd name="T49" fmla="*/ 70 h 379"/>
                  <a:gd name="T50" fmla="*/ 90 w 384"/>
                  <a:gd name="T51" fmla="*/ 69 h 379"/>
                  <a:gd name="T52" fmla="*/ 111 w 384"/>
                  <a:gd name="T53" fmla="*/ 64 h 379"/>
                  <a:gd name="T54" fmla="*/ 125 w 384"/>
                  <a:gd name="T55" fmla="*/ 50 h 379"/>
                  <a:gd name="T56" fmla="*/ 136 w 384"/>
                  <a:gd name="T57" fmla="*/ 33 h 379"/>
                  <a:gd name="T58" fmla="*/ 147 w 384"/>
                  <a:gd name="T59" fmla="*/ 16 h 379"/>
                  <a:gd name="T60" fmla="*/ 162 w 384"/>
                  <a:gd name="T61" fmla="*/ 4 h 3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84" h="379">
                    <a:moveTo>
                      <a:pt x="162" y="4"/>
                    </a:moveTo>
                    <a:cubicBezTo>
                      <a:pt x="169" y="1"/>
                      <a:pt x="176" y="0"/>
                      <a:pt x="183" y="2"/>
                    </a:cubicBezTo>
                    <a:cubicBezTo>
                      <a:pt x="190" y="3"/>
                      <a:pt x="196" y="6"/>
                      <a:pt x="202" y="10"/>
                    </a:cubicBezTo>
                    <a:cubicBezTo>
                      <a:pt x="213" y="18"/>
                      <a:pt x="222" y="29"/>
                      <a:pt x="230" y="40"/>
                    </a:cubicBezTo>
                    <a:cubicBezTo>
                      <a:pt x="248" y="66"/>
                      <a:pt x="266" y="92"/>
                      <a:pt x="283" y="119"/>
                    </a:cubicBezTo>
                    <a:cubicBezTo>
                      <a:pt x="296" y="142"/>
                      <a:pt x="308" y="165"/>
                      <a:pt x="323" y="185"/>
                    </a:cubicBezTo>
                    <a:cubicBezTo>
                      <a:pt x="333" y="199"/>
                      <a:pt x="345" y="211"/>
                      <a:pt x="355" y="225"/>
                    </a:cubicBezTo>
                    <a:cubicBezTo>
                      <a:pt x="365" y="239"/>
                      <a:pt x="374" y="253"/>
                      <a:pt x="378" y="269"/>
                    </a:cubicBezTo>
                    <a:cubicBezTo>
                      <a:pt x="384" y="291"/>
                      <a:pt x="382" y="314"/>
                      <a:pt x="372" y="333"/>
                    </a:cubicBezTo>
                    <a:cubicBezTo>
                      <a:pt x="364" y="347"/>
                      <a:pt x="354" y="359"/>
                      <a:pt x="340" y="367"/>
                    </a:cubicBezTo>
                    <a:cubicBezTo>
                      <a:pt x="327" y="375"/>
                      <a:pt x="312" y="379"/>
                      <a:pt x="296" y="378"/>
                    </a:cubicBezTo>
                    <a:cubicBezTo>
                      <a:pt x="272" y="377"/>
                      <a:pt x="250" y="365"/>
                      <a:pt x="227" y="356"/>
                    </a:cubicBezTo>
                    <a:cubicBezTo>
                      <a:pt x="180" y="337"/>
                      <a:pt x="130" y="332"/>
                      <a:pt x="82" y="317"/>
                    </a:cubicBezTo>
                    <a:cubicBezTo>
                      <a:pt x="68" y="313"/>
                      <a:pt x="53" y="308"/>
                      <a:pt x="39" y="304"/>
                    </a:cubicBezTo>
                    <a:cubicBezTo>
                      <a:pt x="32" y="302"/>
                      <a:pt x="25" y="300"/>
                      <a:pt x="19" y="297"/>
                    </a:cubicBezTo>
                    <a:cubicBezTo>
                      <a:pt x="13" y="295"/>
                      <a:pt x="7" y="290"/>
                      <a:pt x="4" y="285"/>
                    </a:cubicBezTo>
                    <a:cubicBezTo>
                      <a:pt x="1" y="280"/>
                      <a:pt x="0" y="275"/>
                      <a:pt x="0" y="269"/>
                    </a:cubicBezTo>
                    <a:cubicBezTo>
                      <a:pt x="0" y="264"/>
                      <a:pt x="1" y="259"/>
                      <a:pt x="3" y="254"/>
                    </a:cubicBezTo>
                    <a:cubicBezTo>
                      <a:pt x="7" y="244"/>
                      <a:pt x="12" y="235"/>
                      <a:pt x="16" y="225"/>
                    </a:cubicBezTo>
                    <a:cubicBezTo>
                      <a:pt x="23" y="209"/>
                      <a:pt x="24" y="192"/>
                      <a:pt x="23" y="175"/>
                    </a:cubicBezTo>
                    <a:cubicBezTo>
                      <a:pt x="22" y="157"/>
                      <a:pt x="19" y="140"/>
                      <a:pt x="18" y="123"/>
                    </a:cubicBezTo>
                    <a:cubicBezTo>
                      <a:pt x="18" y="116"/>
                      <a:pt x="17" y="108"/>
                      <a:pt x="19" y="100"/>
                    </a:cubicBezTo>
                    <a:cubicBezTo>
                      <a:pt x="20" y="93"/>
                      <a:pt x="24" y="85"/>
                      <a:pt x="29" y="80"/>
                    </a:cubicBezTo>
                    <a:cubicBezTo>
                      <a:pt x="34" y="75"/>
                      <a:pt x="41" y="72"/>
                      <a:pt x="48" y="71"/>
                    </a:cubicBezTo>
                    <a:cubicBezTo>
                      <a:pt x="55" y="69"/>
                      <a:pt x="62" y="69"/>
                      <a:pt x="69" y="70"/>
                    </a:cubicBezTo>
                    <a:cubicBezTo>
                      <a:pt x="76" y="70"/>
                      <a:pt x="83" y="70"/>
                      <a:pt x="90" y="69"/>
                    </a:cubicBezTo>
                    <a:cubicBezTo>
                      <a:pt x="97" y="69"/>
                      <a:pt x="104" y="67"/>
                      <a:pt x="111" y="64"/>
                    </a:cubicBezTo>
                    <a:cubicBezTo>
                      <a:pt x="116" y="60"/>
                      <a:pt x="121" y="55"/>
                      <a:pt x="125" y="50"/>
                    </a:cubicBezTo>
                    <a:cubicBezTo>
                      <a:pt x="129" y="45"/>
                      <a:pt x="132" y="39"/>
                      <a:pt x="136" y="33"/>
                    </a:cubicBezTo>
                    <a:cubicBezTo>
                      <a:pt x="139" y="27"/>
                      <a:pt x="142" y="21"/>
                      <a:pt x="147" y="16"/>
                    </a:cubicBezTo>
                    <a:cubicBezTo>
                      <a:pt x="151" y="11"/>
                      <a:pt x="156" y="6"/>
                      <a:pt x="162" y="4"/>
                    </a:cubicBezTo>
                    <a:close/>
                  </a:path>
                </a:pathLst>
              </a:custGeom>
              <a:grpFill/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106" name="Freeform 31">
                <a:extLst>
                  <a:ext uri="{FF2B5EF4-FFF2-40B4-BE49-F238E27FC236}">
                    <a16:creationId xmlns:a16="http://schemas.microsoft.com/office/drawing/2014/main" id="{EF9BE54F-EF87-4422-A01A-A830E269FA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8825" y="3324225"/>
                <a:ext cx="188913" cy="225425"/>
              </a:xfrm>
              <a:custGeom>
                <a:avLst/>
                <a:gdLst>
                  <a:gd name="T0" fmla="*/ 29 w 65"/>
                  <a:gd name="T1" fmla="*/ 1 h 78"/>
                  <a:gd name="T2" fmla="*/ 17 w 65"/>
                  <a:gd name="T3" fmla="*/ 5 h 78"/>
                  <a:gd name="T4" fmla="*/ 8 w 65"/>
                  <a:gd name="T5" fmla="*/ 13 h 78"/>
                  <a:gd name="T6" fmla="*/ 1 w 65"/>
                  <a:gd name="T7" fmla="*/ 37 h 78"/>
                  <a:gd name="T8" fmla="*/ 3 w 65"/>
                  <a:gd name="T9" fmla="*/ 56 h 78"/>
                  <a:gd name="T10" fmla="*/ 14 w 65"/>
                  <a:gd name="T11" fmla="*/ 71 h 78"/>
                  <a:gd name="T12" fmla="*/ 31 w 65"/>
                  <a:gd name="T13" fmla="*/ 78 h 78"/>
                  <a:gd name="T14" fmla="*/ 50 w 65"/>
                  <a:gd name="T15" fmla="*/ 73 h 78"/>
                  <a:gd name="T16" fmla="*/ 60 w 65"/>
                  <a:gd name="T17" fmla="*/ 61 h 78"/>
                  <a:gd name="T18" fmla="*/ 64 w 65"/>
                  <a:gd name="T19" fmla="*/ 47 h 78"/>
                  <a:gd name="T20" fmla="*/ 60 w 65"/>
                  <a:gd name="T21" fmla="*/ 20 h 78"/>
                  <a:gd name="T22" fmla="*/ 40 w 65"/>
                  <a:gd name="T23" fmla="*/ 2 h 78"/>
                  <a:gd name="T24" fmla="*/ 29 w 65"/>
                  <a:gd name="T25" fmla="*/ 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5" h="78">
                    <a:moveTo>
                      <a:pt x="29" y="1"/>
                    </a:moveTo>
                    <a:cubicBezTo>
                      <a:pt x="24" y="1"/>
                      <a:pt x="20" y="2"/>
                      <a:pt x="17" y="5"/>
                    </a:cubicBezTo>
                    <a:cubicBezTo>
                      <a:pt x="13" y="7"/>
                      <a:pt x="10" y="10"/>
                      <a:pt x="8" y="13"/>
                    </a:cubicBezTo>
                    <a:cubicBezTo>
                      <a:pt x="3" y="20"/>
                      <a:pt x="1" y="29"/>
                      <a:pt x="1" y="37"/>
                    </a:cubicBezTo>
                    <a:cubicBezTo>
                      <a:pt x="0" y="43"/>
                      <a:pt x="1" y="50"/>
                      <a:pt x="3" y="56"/>
                    </a:cubicBezTo>
                    <a:cubicBezTo>
                      <a:pt x="5" y="62"/>
                      <a:pt x="9" y="67"/>
                      <a:pt x="14" y="71"/>
                    </a:cubicBezTo>
                    <a:cubicBezTo>
                      <a:pt x="19" y="75"/>
                      <a:pt x="25" y="78"/>
                      <a:pt x="31" y="78"/>
                    </a:cubicBezTo>
                    <a:cubicBezTo>
                      <a:pt x="38" y="78"/>
                      <a:pt x="44" y="76"/>
                      <a:pt x="50" y="73"/>
                    </a:cubicBezTo>
                    <a:cubicBezTo>
                      <a:pt x="54" y="70"/>
                      <a:pt x="57" y="66"/>
                      <a:pt x="60" y="61"/>
                    </a:cubicBezTo>
                    <a:cubicBezTo>
                      <a:pt x="62" y="57"/>
                      <a:pt x="64" y="52"/>
                      <a:pt x="64" y="47"/>
                    </a:cubicBezTo>
                    <a:cubicBezTo>
                      <a:pt x="65" y="38"/>
                      <a:pt x="64" y="28"/>
                      <a:pt x="60" y="20"/>
                    </a:cubicBezTo>
                    <a:cubicBezTo>
                      <a:pt x="56" y="12"/>
                      <a:pt x="49" y="5"/>
                      <a:pt x="40" y="2"/>
                    </a:cubicBezTo>
                    <a:cubicBezTo>
                      <a:pt x="37" y="1"/>
                      <a:pt x="33" y="0"/>
                      <a:pt x="29" y="1"/>
                    </a:cubicBezTo>
                    <a:close/>
                  </a:path>
                </a:pathLst>
              </a:custGeom>
              <a:grpFill/>
              <a:ln w="38100">
                <a:solidFill>
                  <a:schemeClr val="bg1"/>
                </a:solidFill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107" name="Freeform 32">
                <a:extLst>
                  <a:ext uri="{FF2B5EF4-FFF2-40B4-BE49-F238E27FC236}">
                    <a16:creationId xmlns:a16="http://schemas.microsoft.com/office/drawing/2014/main" id="{14D332FD-5671-4494-A69C-3A04F9FF40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6138" y="3354388"/>
                <a:ext cx="77788" cy="82550"/>
              </a:xfrm>
              <a:custGeom>
                <a:avLst/>
                <a:gdLst>
                  <a:gd name="T0" fmla="*/ 2 w 27"/>
                  <a:gd name="T1" fmla="*/ 8 h 29"/>
                  <a:gd name="T2" fmla="*/ 9 w 27"/>
                  <a:gd name="T3" fmla="*/ 11 h 29"/>
                  <a:gd name="T4" fmla="*/ 14 w 27"/>
                  <a:gd name="T5" fmla="*/ 15 h 29"/>
                  <a:gd name="T6" fmla="*/ 20 w 27"/>
                  <a:gd name="T7" fmla="*/ 28 h 29"/>
                  <a:gd name="T8" fmla="*/ 24 w 27"/>
                  <a:gd name="T9" fmla="*/ 27 h 29"/>
                  <a:gd name="T10" fmla="*/ 20 w 27"/>
                  <a:gd name="T11" fmla="*/ 9 h 29"/>
                  <a:gd name="T12" fmla="*/ 8 w 27"/>
                  <a:gd name="T13" fmla="*/ 1 h 29"/>
                  <a:gd name="T14" fmla="*/ 1 w 27"/>
                  <a:gd name="T15" fmla="*/ 3 h 29"/>
                  <a:gd name="T16" fmla="*/ 2 w 27"/>
                  <a:gd name="T17" fmla="*/ 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29">
                    <a:moveTo>
                      <a:pt x="2" y="8"/>
                    </a:moveTo>
                    <a:cubicBezTo>
                      <a:pt x="4" y="10"/>
                      <a:pt x="7" y="9"/>
                      <a:pt x="9" y="11"/>
                    </a:cubicBezTo>
                    <a:cubicBezTo>
                      <a:pt x="11" y="12"/>
                      <a:pt x="13" y="13"/>
                      <a:pt x="14" y="15"/>
                    </a:cubicBezTo>
                    <a:cubicBezTo>
                      <a:pt x="17" y="19"/>
                      <a:pt x="16" y="26"/>
                      <a:pt x="20" y="28"/>
                    </a:cubicBezTo>
                    <a:cubicBezTo>
                      <a:pt x="22" y="29"/>
                      <a:pt x="24" y="28"/>
                      <a:pt x="24" y="27"/>
                    </a:cubicBezTo>
                    <a:cubicBezTo>
                      <a:pt x="27" y="21"/>
                      <a:pt x="23" y="14"/>
                      <a:pt x="20" y="9"/>
                    </a:cubicBezTo>
                    <a:cubicBezTo>
                      <a:pt x="17" y="5"/>
                      <a:pt x="12" y="1"/>
                      <a:pt x="8" y="1"/>
                    </a:cubicBezTo>
                    <a:cubicBezTo>
                      <a:pt x="5" y="0"/>
                      <a:pt x="2" y="1"/>
                      <a:pt x="1" y="3"/>
                    </a:cubicBezTo>
                    <a:cubicBezTo>
                      <a:pt x="0" y="4"/>
                      <a:pt x="1" y="6"/>
                      <a:pt x="2" y="8"/>
                    </a:cubicBezTo>
                    <a:close/>
                  </a:path>
                </a:pathLst>
              </a:custGeom>
              <a:grpFill/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108" name="Freeform 33">
                <a:extLst>
                  <a:ext uri="{FF2B5EF4-FFF2-40B4-BE49-F238E27FC236}">
                    <a16:creationId xmlns:a16="http://schemas.microsoft.com/office/drawing/2014/main" id="{A1BBF195-06C6-4CDC-ACFA-D1EF2503F3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7663" y="3336925"/>
                <a:ext cx="146050" cy="212725"/>
              </a:xfrm>
              <a:custGeom>
                <a:avLst/>
                <a:gdLst>
                  <a:gd name="T0" fmla="*/ 2 w 50"/>
                  <a:gd name="T1" fmla="*/ 22 h 74"/>
                  <a:gd name="T2" fmla="*/ 3 w 50"/>
                  <a:gd name="T3" fmla="*/ 49 h 74"/>
                  <a:gd name="T4" fmla="*/ 13 w 50"/>
                  <a:gd name="T5" fmla="*/ 64 h 74"/>
                  <a:gd name="T6" fmla="*/ 22 w 50"/>
                  <a:gd name="T7" fmla="*/ 71 h 74"/>
                  <a:gd name="T8" fmla="*/ 34 w 50"/>
                  <a:gd name="T9" fmla="*/ 73 h 74"/>
                  <a:gd name="T10" fmla="*/ 42 w 50"/>
                  <a:gd name="T11" fmla="*/ 67 h 74"/>
                  <a:gd name="T12" fmla="*/ 47 w 50"/>
                  <a:gd name="T13" fmla="*/ 57 h 74"/>
                  <a:gd name="T14" fmla="*/ 47 w 50"/>
                  <a:gd name="T15" fmla="*/ 25 h 74"/>
                  <a:gd name="T16" fmla="*/ 35 w 50"/>
                  <a:gd name="T17" fmla="*/ 6 h 74"/>
                  <a:gd name="T18" fmla="*/ 25 w 50"/>
                  <a:gd name="T19" fmla="*/ 1 h 74"/>
                  <a:gd name="T20" fmla="*/ 14 w 50"/>
                  <a:gd name="T21" fmla="*/ 2 h 74"/>
                  <a:gd name="T22" fmla="*/ 5 w 50"/>
                  <a:gd name="T23" fmla="*/ 10 h 74"/>
                  <a:gd name="T24" fmla="*/ 2 w 50"/>
                  <a:gd name="T25" fmla="*/ 2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0" h="74">
                    <a:moveTo>
                      <a:pt x="2" y="22"/>
                    </a:moveTo>
                    <a:cubicBezTo>
                      <a:pt x="0" y="31"/>
                      <a:pt x="0" y="40"/>
                      <a:pt x="3" y="49"/>
                    </a:cubicBezTo>
                    <a:cubicBezTo>
                      <a:pt x="5" y="55"/>
                      <a:pt x="9" y="60"/>
                      <a:pt x="13" y="64"/>
                    </a:cubicBezTo>
                    <a:cubicBezTo>
                      <a:pt x="15" y="67"/>
                      <a:pt x="19" y="70"/>
                      <a:pt x="22" y="71"/>
                    </a:cubicBezTo>
                    <a:cubicBezTo>
                      <a:pt x="26" y="73"/>
                      <a:pt x="30" y="74"/>
                      <a:pt x="34" y="73"/>
                    </a:cubicBezTo>
                    <a:cubicBezTo>
                      <a:pt x="37" y="72"/>
                      <a:pt x="40" y="70"/>
                      <a:pt x="42" y="67"/>
                    </a:cubicBezTo>
                    <a:cubicBezTo>
                      <a:pt x="45" y="64"/>
                      <a:pt x="46" y="61"/>
                      <a:pt x="47" y="57"/>
                    </a:cubicBezTo>
                    <a:cubicBezTo>
                      <a:pt x="50" y="47"/>
                      <a:pt x="50" y="36"/>
                      <a:pt x="47" y="25"/>
                    </a:cubicBezTo>
                    <a:cubicBezTo>
                      <a:pt x="44" y="18"/>
                      <a:pt x="41" y="11"/>
                      <a:pt x="35" y="6"/>
                    </a:cubicBezTo>
                    <a:cubicBezTo>
                      <a:pt x="32" y="3"/>
                      <a:pt x="28" y="1"/>
                      <a:pt x="25" y="1"/>
                    </a:cubicBezTo>
                    <a:cubicBezTo>
                      <a:pt x="21" y="0"/>
                      <a:pt x="17" y="0"/>
                      <a:pt x="14" y="2"/>
                    </a:cubicBezTo>
                    <a:cubicBezTo>
                      <a:pt x="10" y="3"/>
                      <a:pt x="7" y="6"/>
                      <a:pt x="5" y="10"/>
                    </a:cubicBezTo>
                    <a:cubicBezTo>
                      <a:pt x="3" y="14"/>
                      <a:pt x="2" y="18"/>
                      <a:pt x="2" y="22"/>
                    </a:cubicBezTo>
                    <a:close/>
                  </a:path>
                </a:pathLst>
              </a:custGeom>
              <a:grpFill/>
              <a:ln w="38100">
                <a:solidFill>
                  <a:schemeClr val="bg1"/>
                </a:solidFill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109" name="Freeform 34">
                <a:extLst>
                  <a:ext uri="{FF2B5EF4-FFF2-40B4-BE49-F238E27FC236}">
                    <a16:creationId xmlns:a16="http://schemas.microsoft.com/office/drawing/2014/main" id="{1D1B3917-4B14-46B9-8969-9F177C6822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7513" y="3362325"/>
                <a:ext cx="52388" cy="84138"/>
              </a:xfrm>
              <a:custGeom>
                <a:avLst/>
                <a:gdLst>
                  <a:gd name="T0" fmla="*/ 1 w 18"/>
                  <a:gd name="T1" fmla="*/ 5 h 29"/>
                  <a:gd name="T2" fmla="*/ 6 w 18"/>
                  <a:gd name="T3" fmla="*/ 10 h 29"/>
                  <a:gd name="T4" fmla="*/ 9 w 18"/>
                  <a:gd name="T5" fmla="*/ 15 h 29"/>
                  <a:gd name="T6" fmla="*/ 11 w 18"/>
                  <a:gd name="T7" fmla="*/ 28 h 29"/>
                  <a:gd name="T8" fmla="*/ 15 w 18"/>
                  <a:gd name="T9" fmla="*/ 28 h 29"/>
                  <a:gd name="T10" fmla="*/ 16 w 18"/>
                  <a:gd name="T11" fmla="*/ 12 h 29"/>
                  <a:gd name="T12" fmla="*/ 8 w 18"/>
                  <a:gd name="T13" fmla="*/ 2 h 29"/>
                  <a:gd name="T14" fmla="*/ 1 w 18"/>
                  <a:gd name="T15" fmla="*/ 1 h 29"/>
                  <a:gd name="T16" fmla="*/ 1 w 18"/>
                  <a:gd name="T17" fmla="*/ 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29">
                    <a:moveTo>
                      <a:pt x="1" y="5"/>
                    </a:moveTo>
                    <a:cubicBezTo>
                      <a:pt x="2" y="8"/>
                      <a:pt x="4" y="8"/>
                      <a:pt x="6" y="10"/>
                    </a:cubicBezTo>
                    <a:cubicBezTo>
                      <a:pt x="7" y="12"/>
                      <a:pt x="9" y="13"/>
                      <a:pt x="9" y="15"/>
                    </a:cubicBezTo>
                    <a:cubicBezTo>
                      <a:pt x="11" y="19"/>
                      <a:pt x="8" y="25"/>
                      <a:pt x="11" y="28"/>
                    </a:cubicBezTo>
                    <a:cubicBezTo>
                      <a:pt x="12" y="29"/>
                      <a:pt x="14" y="29"/>
                      <a:pt x="15" y="28"/>
                    </a:cubicBezTo>
                    <a:cubicBezTo>
                      <a:pt x="18" y="24"/>
                      <a:pt x="18" y="17"/>
                      <a:pt x="16" y="12"/>
                    </a:cubicBezTo>
                    <a:cubicBezTo>
                      <a:pt x="15" y="8"/>
                      <a:pt x="12" y="4"/>
                      <a:pt x="8" y="2"/>
                    </a:cubicBezTo>
                    <a:cubicBezTo>
                      <a:pt x="6" y="1"/>
                      <a:pt x="3" y="0"/>
                      <a:pt x="1" y="1"/>
                    </a:cubicBezTo>
                    <a:cubicBezTo>
                      <a:pt x="0" y="2"/>
                      <a:pt x="1" y="4"/>
                      <a:pt x="1" y="5"/>
                    </a:cubicBezTo>
                    <a:close/>
                  </a:path>
                </a:pathLst>
              </a:custGeom>
              <a:grpFill/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110" name="Freeform 35">
                <a:extLst>
                  <a:ext uri="{FF2B5EF4-FFF2-40B4-BE49-F238E27FC236}">
                    <a16:creationId xmlns:a16="http://schemas.microsoft.com/office/drawing/2014/main" id="{25E1FCB7-1D98-4925-B6C8-7BFA9EA20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1538" y="3128963"/>
                <a:ext cx="142875" cy="127000"/>
              </a:xfrm>
              <a:custGeom>
                <a:avLst/>
                <a:gdLst>
                  <a:gd name="T0" fmla="*/ 6 w 49"/>
                  <a:gd name="T1" fmla="*/ 0 h 44"/>
                  <a:gd name="T2" fmla="*/ 0 w 49"/>
                  <a:gd name="T3" fmla="*/ 3 h 44"/>
                  <a:gd name="T4" fmla="*/ 20 w 49"/>
                  <a:gd name="T5" fmla="*/ 11 h 44"/>
                  <a:gd name="T6" fmla="*/ 48 w 49"/>
                  <a:gd name="T7" fmla="*/ 44 h 44"/>
                  <a:gd name="T8" fmla="*/ 47 w 49"/>
                  <a:gd name="T9" fmla="*/ 34 h 44"/>
                  <a:gd name="T10" fmla="*/ 23 w 49"/>
                  <a:gd name="T11" fmla="*/ 4 h 44"/>
                  <a:gd name="T12" fmla="*/ 6 w 49"/>
                  <a:gd name="T13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44">
                    <a:moveTo>
                      <a:pt x="6" y="0"/>
                    </a:moveTo>
                    <a:cubicBezTo>
                      <a:pt x="4" y="0"/>
                      <a:pt x="1" y="0"/>
                      <a:pt x="0" y="3"/>
                    </a:cubicBezTo>
                    <a:cubicBezTo>
                      <a:pt x="7" y="4"/>
                      <a:pt x="14" y="7"/>
                      <a:pt x="20" y="11"/>
                    </a:cubicBezTo>
                    <a:cubicBezTo>
                      <a:pt x="32" y="19"/>
                      <a:pt x="41" y="31"/>
                      <a:pt x="48" y="44"/>
                    </a:cubicBezTo>
                    <a:cubicBezTo>
                      <a:pt x="49" y="42"/>
                      <a:pt x="48" y="37"/>
                      <a:pt x="47" y="34"/>
                    </a:cubicBezTo>
                    <a:cubicBezTo>
                      <a:pt x="42" y="22"/>
                      <a:pt x="36" y="13"/>
                      <a:pt x="23" y="4"/>
                    </a:cubicBezTo>
                    <a:cubicBezTo>
                      <a:pt x="17" y="0"/>
                      <a:pt x="12" y="0"/>
                      <a:pt x="6" y="0"/>
                    </a:cubicBezTo>
                    <a:close/>
                  </a:path>
                </a:pathLst>
              </a:custGeom>
              <a:grpFill/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111" name="Freeform 36">
                <a:extLst>
                  <a:ext uri="{FF2B5EF4-FFF2-40B4-BE49-F238E27FC236}">
                    <a16:creationId xmlns:a16="http://schemas.microsoft.com/office/drawing/2014/main" id="{2D9E62B1-D525-465D-98E9-2FDBDA9992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0050" y="3154363"/>
                <a:ext cx="133350" cy="106363"/>
              </a:xfrm>
              <a:custGeom>
                <a:avLst/>
                <a:gdLst>
                  <a:gd name="T0" fmla="*/ 3 w 46"/>
                  <a:gd name="T1" fmla="*/ 1 h 37"/>
                  <a:gd name="T2" fmla="*/ 1 w 46"/>
                  <a:gd name="T3" fmla="*/ 1 h 37"/>
                  <a:gd name="T4" fmla="*/ 0 w 46"/>
                  <a:gd name="T5" fmla="*/ 1 h 37"/>
                  <a:gd name="T6" fmla="*/ 12 w 46"/>
                  <a:gd name="T7" fmla="*/ 4 h 37"/>
                  <a:gd name="T8" fmla="*/ 27 w 46"/>
                  <a:gd name="T9" fmla="*/ 13 h 37"/>
                  <a:gd name="T10" fmla="*/ 46 w 46"/>
                  <a:gd name="T11" fmla="*/ 37 h 37"/>
                  <a:gd name="T12" fmla="*/ 39 w 46"/>
                  <a:gd name="T13" fmla="*/ 18 h 37"/>
                  <a:gd name="T14" fmla="*/ 34 w 46"/>
                  <a:gd name="T15" fmla="*/ 13 h 37"/>
                  <a:gd name="T16" fmla="*/ 18 w 46"/>
                  <a:gd name="T17" fmla="*/ 4 h 37"/>
                  <a:gd name="T18" fmla="*/ 3 w 46"/>
                  <a:gd name="T19" fmla="*/ 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6" h="37">
                    <a:moveTo>
                      <a:pt x="3" y="1"/>
                    </a:moveTo>
                    <a:cubicBezTo>
                      <a:pt x="3" y="0"/>
                      <a:pt x="2" y="1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4" y="1"/>
                      <a:pt x="8" y="2"/>
                      <a:pt x="12" y="4"/>
                    </a:cubicBezTo>
                    <a:cubicBezTo>
                      <a:pt x="18" y="6"/>
                      <a:pt x="23" y="9"/>
                      <a:pt x="27" y="13"/>
                    </a:cubicBezTo>
                    <a:cubicBezTo>
                      <a:pt x="36" y="20"/>
                      <a:pt x="42" y="28"/>
                      <a:pt x="46" y="37"/>
                    </a:cubicBezTo>
                    <a:cubicBezTo>
                      <a:pt x="45" y="30"/>
                      <a:pt x="43" y="24"/>
                      <a:pt x="39" y="18"/>
                    </a:cubicBezTo>
                    <a:cubicBezTo>
                      <a:pt x="38" y="16"/>
                      <a:pt x="36" y="15"/>
                      <a:pt x="34" y="13"/>
                    </a:cubicBezTo>
                    <a:cubicBezTo>
                      <a:pt x="29" y="10"/>
                      <a:pt x="24" y="6"/>
                      <a:pt x="18" y="4"/>
                    </a:cubicBezTo>
                    <a:cubicBezTo>
                      <a:pt x="14" y="2"/>
                      <a:pt x="9" y="1"/>
                      <a:pt x="3" y="1"/>
                    </a:cubicBezTo>
                    <a:close/>
                  </a:path>
                </a:pathLst>
              </a:custGeom>
              <a:grpFill/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112" name="Freeform 37">
                <a:extLst>
                  <a:ext uri="{FF2B5EF4-FFF2-40B4-BE49-F238E27FC236}">
                    <a16:creationId xmlns:a16="http://schemas.microsoft.com/office/drawing/2014/main" id="{6226EE28-D526-4F11-80D9-3CA25EF210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36863" y="3443288"/>
                <a:ext cx="701675" cy="361950"/>
              </a:xfrm>
              <a:custGeom>
                <a:avLst/>
                <a:gdLst>
                  <a:gd name="T0" fmla="*/ 32 w 243"/>
                  <a:gd name="T1" fmla="*/ 41 h 125"/>
                  <a:gd name="T2" fmla="*/ 12 w 243"/>
                  <a:gd name="T3" fmla="*/ 60 h 125"/>
                  <a:gd name="T4" fmla="*/ 3 w 243"/>
                  <a:gd name="T5" fmla="*/ 72 h 125"/>
                  <a:gd name="T6" fmla="*/ 1 w 243"/>
                  <a:gd name="T7" fmla="*/ 86 h 125"/>
                  <a:gd name="T8" fmla="*/ 0 w 243"/>
                  <a:gd name="T9" fmla="*/ 91 h 125"/>
                  <a:gd name="T10" fmla="*/ 1 w 243"/>
                  <a:gd name="T11" fmla="*/ 93 h 125"/>
                  <a:gd name="T12" fmla="*/ 2 w 243"/>
                  <a:gd name="T13" fmla="*/ 95 h 125"/>
                  <a:gd name="T14" fmla="*/ 5 w 243"/>
                  <a:gd name="T15" fmla="*/ 97 h 125"/>
                  <a:gd name="T16" fmla="*/ 9 w 243"/>
                  <a:gd name="T17" fmla="*/ 97 h 125"/>
                  <a:gd name="T18" fmla="*/ 25 w 243"/>
                  <a:gd name="T19" fmla="*/ 104 h 125"/>
                  <a:gd name="T20" fmla="*/ 40 w 243"/>
                  <a:gd name="T21" fmla="*/ 114 h 125"/>
                  <a:gd name="T22" fmla="*/ 77 w 243"/>
                  <a:gd name="T23" fmla="*/ 125 h 125"/>
                  <a:gd name="T24" fmla="*/ 115 w 243"/>
                  <a:gd name="T25" fmla="*/ 121 h 125"/>
                  <a:gd name="T26" fmla="*/ 145 w 243"/>
                  <a:gd name="T27" fmla="*/ 113 h 125"/>
                  <a:gd name="T28" fmla="*/ 186 w 243"/>
                  <a:gd name="T29" fmla="*/ 88 h 125"/>
                  <a:gd name="T30" fmla="*/ 203 w 243"/>
                  <a:gd name="T31" fmla="*/ 75 h 125"/>
                  <a:gd name="T32" fmla="*/ 208 w 243"/>
                  <a:gd name="T33" fmla="*/ 70 h 125"/>
                  <a:gd name="T34" fmla="*/ 214 w 243"/>
                  <a:gd name="T35" fmla="*/ 66 h 125"/>
                  <a:gd name="T36" fmla="*/ 225 w 243"/>
                  <a:gd name="T37" fmla="*/ 66 h 125"/>
                  <a:gd name="T38" fmla="*/ 234 w 243"/>
                  <a:gd name="T39" fmla="*/ 67 h 125"/>
                  <a:gd name="T40" fmla="*/ 238 w 243"/>
                  <a:gd name="T41" fmla="*/ 66 h 125"/>
                  <a:gd name="T42" fmla="*/ 241 w 243"/>
                  <a:gd name="T43" fmla="*/ 64 h 125"/>
                  <a:gd name="T44" fmla="*/ 243 w 243"/>
                  <a:gd name="T45" fmla="*/ 58 h 125"/>
                  <a:gd name="T46" fmla="*/ 242 w 243"/>
                  <a:gd name="T47" fmla="*/ 53 h 125"/>
                  <a:gd name="T48" fmla="*/ 233 w 243"/>
                  <a:gd name="T49" fmla="*/ 46 h 125"/>
                  <a:gd name="T50" fmla="*/ 219 w 243"/>
                  <a:gd name="T51" fmla="*/ 42 h 125"/>
                  <a:gd name="T52" fmla="*/ 175 w 243"/>
                  <a:gd name="T53" fmla="*/ 26 h 125"/>
                  <a:gd name="T54" fmla="*/ 155 w 243"/>
                  <a:gd name="T55" fmla="*/ 15 h 125"/>
                  <a:gd name="T56" fmla="*/ 133 w 243"/>
                  <a:gd name="T57" fmla="*/ 6 h 125"/>
                  <a:gd name="T58" fmla="*/ 81 w 243"/>
                  <a:gd name="T59" fmla="*/ 8 h 125"/>
                  <a:gd name="T60" fmla="*/ 32 w 243"/>
                  <a:gd name="T61" fmla="*/ 41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43" h="125">
                    <a:moveTo>
                      <a:pt x="32" y="41"/>
                    </a:moveTo>
                    <a:cubicBezTo>
                      <a:pt x="25" y="47"/>
                      <a:pt x="18" y="53"/>
                      <a:pt x="12" y="60"/>
                    </a:cubicBezTo>
                    <a:cubicBezTo>
                      <a:pt x="8" y="63"/>
                      <a:pt x="4" y="67"/>
                      <a:pt x="3" y="72"/>
                    </a:cubicBezTo>
                    <a:cubicBezTo>
                      <a:pt x="1" y="77"/>
                      <a:pt x="2" y="81"/>
                      <a:pt x="1" y="86"/>
                    </a:cubicBezTo>
                    <a:cubicBezTo>
                      <a:pt x="1" y="87"/>
                      <a:pt x="0" y="89"/>
                      <a:pt x="0" y="91"/>
                    </a:cubicBezTo>
                    <a:cubicBezTo>
                      <a:pt x="0" y="91"/>
                      <a:pt x="0" y="92"/>
                      <a:pt x="1" y="93"/>
                    </a:cubicBezTo>
                    <a:cubicBezTo>
                      <a:pt x="1" y="94"/>
                      <a:pt x="1" y="94"/>
                      <a:pt x="2" y="95"/>
                    </a:cubicBezTo>
                    <a:cubicBezTo>
                      <a:pt x="3" y="96"/>
                      <a:pt x="4" y="96"/>
                      <a:pt x="5" y="97"/>
                    </a:cubicBezTo>
                    <a:cubicBezTo>
                      <a:pt x="7" y="97"/>
                      <a:pt x="8" y="97"/>
                      <a:pt x="9" y="97"/>
                    </a:cubicBezTo>
                    <a:cubicBezTo>
                      <a:pt x="15" y="98"/>
                      <a:pt x="20" y="101"/>
                      <a:pt x="25" y="104"/>
                    </a:cubicBezTo>
                    <a:cubicBezTo>
                      <a:pt x="30" y="107"/>
                      <a:pt x="35" y="111"/>
                      <a:pt x="40" y="114"/>
                    </a:cubicBezTo>
                    <a:cubicBezTo>
                      <a:pt x="51" y="121"/>
                      <a:pt x="64" y="124"/>
                      <a:pt x="77" y="125"/>
                    </a:cubicBezTo>
                    <a:cubicBezTo>
                      <a:pt x="90" y="125"/>
                      <a:pt x="103" y="123"/>
                      <a:pt x="115" y="121"/>
                    </a:cubicBezTo>
                    <a:cubicBezTo>
                      <a:pt x="126" y="119"/>
                      <a:pt x="136" y="116"/>
                      <a:pt x="145" y="113"/>
                    </a:cubicBezTo>
                    <a:cubicBezTo>
                      <a:pt x="160" y="107"/>
                      <a:pt x="173" y="98"/>
                      <a:pt x="186" y="88"/>
                    </a:cubicBezTo>
                    <a:cubicBezTo>
                      <a:pt x="192" y="84"/>
                      <a:pt x="198" y="80"/>
                      <a:pt x="203" y="75"/>
                    </a:cubicBezTo>
                    <a:cubicBezTo>
                      <a:pt x="204" y="73"/>
                      <a:pt x="206" y="71"/>
                      <a:pt x="208" y="70"/>
                    </a:cubicBezTo>
                    <a:cubicBezTo>
                      <a:pt x="210" y="68"/>
                      <a:pt x="212" y="67"/>
                      <a:pt x="214" y="66"/>
                    </a:cubicBezTo>
                    <a:cubicBezTo>
                      <a:pt x="218" y="65"/>
                      <a:pt x="222" y="65"/>
                      <a:pt x="225" y="66"/>
                    </a:cubicBezTo>
                    <a:cubicBezTo>
                      <a:pt x="228" y="66"/>
                      <a:pt x="231" y="67"/>
                      <a:pt x="234" y="67"/>
                    </a:cubicBezTo>
                    <a:cubicBezTo>
                      <a:pt x="235" y="67"/>
                      <a:pt x="237" y="66"/>
                      <a:pt x="238" y="66"/>
                    </a:cubicBezTo>
                    <a:cubicBezTo>
                      <a:pt x="239" y="65"/>
                      <a:pt x="240" y="65"/>
                      <a:pt x="241" y="64"/>
                    </a:cubicBezTo>
                    <a:cubicBezTo>
                      <a:pt x="242" y="62"/>
                      <a:pt x="243" y="60"/>
                      <a:pt x="243" y="58"/>
                    </a:cubicBezTo>
                    <a:cubicBezTo>
                      <a:pt x="243" y="57"/>
                      <a:pt x="242" y="55"/>
                      <a:pt x="242" y="53"/>
                    </a:cubicBezTo>
                    <a:cubicBezTo>
                      <a:pt x="240" y="50"/>
                      <a:pt x="236" y="48"/>
                      <a:pt x="233" y="46"/>
                    </a:cubicBezTo>
                    <a:cubicBezTo>
                      <a:pt x="228" y="44"/>
                      <a:pt x="223" y="43"/>
                      <a:pt x="219" y="42"/>
                    </a:cubicBezTo>
                    <a:cubicBezTo>
                      <a:pt x="203" y="38"/>
                      <a:pt x="189" y="33"/>
                      <a:pt x="175" y="26"/>
                    </a:cubicBezTo>
                    <a:cubicBezTo>
                      <a:pt x="168" y="23"/>
                      <a:pt x="161" y="19"/>
                      <a:pt x="155" y="15"/>
                    </a:cubicBezTo>
                    <a:cubicBezTo>
                      <a:pt x="148" y="12"/>
                      <a:pt x="140" y="8"/>
                      <a:pt x="133" y="6"/>
                    </a:cubicBezTo>
                    <a:cubicBezTo>
                      <a:pt x="116" y="0"/>
                      <a:pt x="97" y="2"/>
                      <a:pt x="81" y="8"/>
                    </a:cubicBezTo>
                    <a:cubicBezTo>
                      <a:pt x="62" y="14"/>
                      <a:pt x="45" y="26"/>
                      <a:pt x="32" y="41"/>
                    </a:cubicBezTo>
                    <a:close/>
                  </a:path>
                </a:pathLst>
              </a:custGeom>
              <a:grpFill/>
              <a:ln w="3810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113" name="Freeform 38">
                <a:extLst>
                  <a:ext uri="{FF2B5EF4-FFF2-40B4-BE49-F238E27FC236}">
                    <a16:creationId xmlns:a16="http://schemas.microsoft.com/office/drawing/2014/main" id="{4ACE1347-EC94-4636-BB9E-CD9913E0CA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36863" y="3630613"/>
                <a:ext cx="714375" cy="327025"/>
              </a:xfrm>
              <a:custGeom>
                <a:avLst/>
                <a:gdLst>
                  <a:gd name="T0" fmla="*/ 0 w 247"/>
                  <a:gd name="T1" fmla="*/ 42 h 113"/>
                  <a:gd name="T2" fmla="*/ 35 w 247"/>
                  <a:gd name="T3" fmla="*/ 72 h 113"/>
                  <a:gd name="T4" fmla="*/ 65 w 247"/>
                  <a:gd name="T5" fmla="*/ 102 h 113"/>
                  <a:gd name="T6" fmla="*/ 94 w 247"/>
                  <a:gd name="T7" fmla="*/ 112 h 113"/>
                  <a:gd name="T8" fmla="*/ 131 w 247"/>
                  <a:gd name="T9" fmla="*/ 108 h 113"/>
                  <a:gd name="T10" fmla="*/ 162 w 247"/>
                  <a:gd name="T11" fmla="*/ 96 h 113"/>
                  <a:gd name="T12" fmla="*/ 216 w 247"/>
                  <a:gd name="T13" fmla="*/ 63 h 113"/>
                  <a:gd name="T14" fmla="*/ 230 w 247"/>
                  <a:gd name="T15" fmla="*/ 59 h 113"/>
                  <a:gd name="T16" fmla="*/ 236 w 247"/>
                  <a:gd name="T17" fmla="*/ 55 h 113"/>
                  <a:gd name="T18" fmla="*/ 240 w 247"/>
                  <a:gd name="T19" fmla="*/ 50 h 113"/>
                  <a:gd name="T20" fmla="*/ 243 w 247"/>
                  <a:gd name="T21" fmla="*/ 37 h 113"/>
                  <a:gd name="T22" fmla="*/ 246 w 247"/>
                  <a:gd name="T23" fmla="*/ 24 h 113"/>
                  <a:gd name="T24" fmla="*/ 245 w 247"/>
                  <a:gd name="T25" fmla="*/ 11 h 113"/>
                  <a:gd name="T26" fmla="*/ 236 w 247"/>
                  <a:gd name="T27" fmla="*/ 2 h 113"/>
                  <a:gd name="T28" fmla="*/ 225 w 247"/>
                  <a:gd name="T29" fmla="*/ 0 h 113"/>
                  <a:gd name="T30" fmla="*/ 200 w 247"/>
                  <a:gd name="T31" fmla="*/ 3 h 113"/>
                  <a:gd name="T32" fmla="*/ 168 w 247"/>
                  <a:gd name="T33" fmla="*/ 3 h 113"/>
                  <a:gd name="T34" fmla="*/ 129 w 247"/>
                  <a:gd name="T35" fmla="*/ 6 h 113"/>
                  <a:gd name="T36" fmla="*/ 83 w 247"/>
                  <a:gd name="T37" fmla="*/ 4 h 113"/>
                  <a:gd name="T38" fmla="*/ 45 w 247"/>
                  <a:gd name="T39" fmla="*/ 12 h 113"/>
                  <a:gd name="T40" fmla="*/ 30 w 247"/>
                  <a:gd name="T41" fmla="*/ 23 h 113"/>
                  <a:gd name="T42" fmla="*/ 14 w 247"/>
                  <a:gd name="T43" fmla="*/ 31 h 113"/>
                  <a:gd name="T44" fmla="*/ 9 w 247"/>
                  <a:gd name="T45" fmla="*/ 31 h 113"/>
                  <a:gd name="T46" fmla="*/ 2 w 247"/>
                  <a:gd name="T47" fmla="*/ 35 h 113"/>
                  <a:gd name="T48" fmla="*/ 0 w 247"/>
                  <a:gd name="T49" fmla="*/ 4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47" h="113">
                    <a:moveTo>
                      <a:pt x="0" y="42"/>
                    </a:moveTo>
                    <a:cubicBezTo>
                      <a:pt x="13" y="50"/>
                      <a:pt x="25" y="60"/>
                      <a:pt x="35" y="72"/>
                    </a:cubicBezTo>
                    <a:cubicBezTo>
                      <a:pt x="45" y="82"/>
                      <a:pt x="53" y="95"/>
                      <a:pt x="65" y="102"/>
                    </a:cubicBezTo>
                    <a:cubicBezTo>
                      <a:pt x="74" y="108"/>
                      <a:pt x="84" y="111"/>
                      <a:pt x="94" y="112"/>
                    </a:cubicBezTo>
                    <a:cubicBezTo>
                      <a:pt x="106" y="113"/>
                      <a:pt x="119" y="111"/>
                      <a:pt x="131" y="108"/>
                    </a:cubicBezTo>
                    <a:cubicBezTo>
                      <a:pt x="142" y="105"/>
                      <a:pt x="152" y="101"/>
                      <a:pt x="162" y="96"/>
                    </a:cubicBezTo>
                    <a:cubicBezTo>
                      <a:pt x="180" y="85"/>
                      <a:pt x="196" y="69"/>
                      <a:pt x="216" y="63"/>
                    </a:cubicBezTo>
                    <a:cubicBezTo>
                      <a:pt x="221" y="61"/>
                      <a:pt x="225" y="60"/>
                      <a:pt x="230" y="59"/>
                    </a:cubicBezTo>
                    <a:cubicBezTo>
                      <a:pt x="232" y="58"/>
                      <a:pt x="234" y="56"/>
                      <a:pt x="236" y="55"/>
                    </a:cubicBezTo>
                    <a:cubicBezTo>
                      <a:pt x="238" y="54"/>
                      <a:pt x="239" y="52"/>
                      <a:pt x="240" y="50"/>
                    </a:cubicBezTo>
                    <a:cubicBezTo>
                      <a:pt x="242" y="46"/>
                      <a:pt x="242" y="41"/>
                      <a:pt x="243" y="37"/>
                    </a:cubicBezTo>
                    <a:cubicBezTo>
                      <a:pt x="243" y="33"/>
                      <a:pt x="245" y="29"/>
                      <a:pt x="246" y="24"/>
                    </a:cubicBezTo>
                    <a:cubicBezTo>
                      <a:pt x="246" y="20"/>
                      <a:pt x="247" y="15"/>
                      <a:pt x="245" y="11"/>
                    </a:cubicBezTo>
                    <a:cubicBezTo>
                      <a:pt x="243" y="7"/>
                      <a:pt x="240" y="4"/>
                      <a:pt x="236" y="2"/>
                    </a:cubicBezTo>
                    <a:cubicBezTo>
                      <a:pt x="233" y="1"/>
                      <a:pt x="229" y="0"/>
                      <a:pt x="225" y="0"/>
                    </a:cubicBezTo>
                    <a:cubicBezTo>
                      <a:pt x="216" y="0"/>
                      <a:pt x="208" y="2"/>
                      <a:pt x="200" y="3"/>
                    </a:cubicBezTo>
                    <a:cubicBezTo>
                      <a:pt x="190" y="4"/>
                      <a:pt x="179" y="2"/>
                      <a:pt x="168" y="3"/>
                    </a:cubicBezTo>
                    <a:cubicBezTo>
                      <a:pt x="155" y="3"/>
                      <a:pt x="142" y="6"/>
                      <a:pt x="129" y="6"/>
                    </a:cubicBezTo>
                    <a:cubicBezTo>
                      <a:pt x="113" y="7"/>
                      <a:pt x="98" y="5"/>
                      <a:pt x="83" y="4"/>
                    </a:cubicBezTo>
                    <a:cubicBezTo>
                      <a:pt x="70" y="4"/>
                      <a:pt x="56" y="5"/>
                      <a:pt x="45" y="12"/>
                    </a:cubicBezTo>
                    <a:cubicBezTo>
                      <a:pt x="40" y="15"/>
                      <a:pt x="35" y="19"/>
                      <a:pt x="30" y="23"/>
                    </a:cubicBezTo>
                    <a:cubicBezTo>
                      <a:pt x="26" y="27"/>
                      <a:pt x="20" y="30"/>
                      <a:pt x="14" y="31"/>
                    </a:cubicBezTo>
                    <a:cubicBezTo>
                      <a:pt x="12" y="31"/>
                      <a:pt x="10" y="30"/>
                      <a:pt x="9" y="31"/>
                    </a:cubicBezTo>
                    <a:cubicBezTo>
                      <a:pt x="6" y="31"/>
                      <a:pt x="4" y="33"/>
                      <a:pt x="2" y="35"/>
                    </a:cubicBezTo>
                    <a:cubicBezTo>
                      <a:pt x="1" y="37"/>
                      <a:pt x="0" y="39"/>
                      <a:pt x="0" y="42"/>
                    </a:cubicBezTo>
                    <a:close/>
                  </a:path>
                </a:pathLst>
              </a:custGeom>
              <a:grpFill/>
              <a:ln w="381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114" name="Freeform 39">
                <a:extLst>
                  <a:ext uri="{FF2B5EF4-FFF2-40B4-BE49-F238E27FC236}">
                    <a16:creationId xmlns:a16="http://schemas.microsoft.com/office/drawing/2014/main" id="{A94DD183-F6E6-4C60-93C7-EAF168E381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38450" y="3594100"/>
                <a:ext cx="709613" cy="358775"/>
              </a:xfrm>
              <a:custGeom>
                <a:avLst/>
                <a:gdLst>
                  <a:gd name="T0" fmla="*/ 0 w 245"/>
                  <a:gd name="T1" fmla="*/ 45 h 124"/>
                  <a:gd name="T2" fmla="*/ 1 w 245"/>
                  <a:gd name="T3" fmla="*/ 48 h 124"/>
                  <a:gd name="T4" fmla="*/ 5 w 245"/>
                  <a:gd name="T5" fmla="*/ 53 h 124"/>
                  <a:gd name="T6" fmla="*/ 11 w 245"/>
                  <a:gd name="T7" fmla="*/ 56 h 124"/>
                  <a:gd name="T8" fmla="*/ 34 w 245"/>
                  <a:gd name="T9" fmla="*/ 79 h 124"/>
                  <a:gd name="T10" fmla="*/ 64 w 245"/>
                  <a:gd name="T11" fmla="*/ 112 h 124"/>
                  <a:gd name="T12" fmla="*/ 93 w 245"/>
                  <a:gd name="T13" fmla="*/ 123 h 124"/>
                  <a:gd name="T14" fmla="*/ 130 w 245"/>
                  <a:gd name="T15" fmla="*/ 119 h 124"/>
                  <a:gd name="T16" fmla="*/ 161 w 245"/>
                  <a:gd name="T17" fmla="*/ 105 h 124"/>
                  <a:gd name="T18" fmla="*/ 215 w 245"/>
                  <a:gd name="T19" fmla="*/ 69 h 124"/>
                  <a:gd name="T20" fmla="*/ 229 w 245"/>
                  <a:gd name="T21" fmla="*/ 64 h 124"/>
                  <a:gd name="T22" fmla="*/ 239 w 245"/>
                  <a:gd name="T23" fmla="*/ 55 h 124"/>
                  <a:gd name="T24" fmla="*/ 242 w 245"/>
                  <a:gd name="T25" fmla="*/ 42 h 124"/>
                  <a:gd name="T26" fmla="*/ 245 w 245"/>
                  <a:gd name="T27" fmla="*/ 24 h 124"/>
                  <a:gd name="T28" fmla="*/ 245 w 245"/>
                  <a:gd name="T29" fmla="*/ 15 h 124"/>
                  <a:gd name="T30" fmla="*/ 242 w 245"/>
                  <a:gd name="T31" fmla="*/ 7 h 124"/>
                  <a:gd name="T32" fmla="*/ 232 w 245"/>
                  <a:gd name="T33" fmla="*/ 1 h 124"/>
                  <a:gd name="T34" fmla="*/ 221 w 245"/>
                  <a:gd name="T35" fmla="*/ 0 h 124"/>
                  <a:gd name="T36" fmla="*/ 199 w 245"/>
                  <a:gd name="T37" fmla="*/ 4 h 124"/>
                  <a:gd name="T38" fmla="*/ 167 w 245"/>
                  <a:gd name="T39" fmla="*/ 4 h 124"/>
                  <a:gd name="T40" fmla="*/ 128 w 245"/>
                  <a:gd name="T41" fmla="*/ 8 h 124"/>
                  <a:gd name="T42" fmla="*/ 82 w 245"/>
                  <a:gd name="T43" fmla="*/ 6 h 124"/>
                  <a:gd name="T44" fmla="*/ 62 w 245"/>
                  <a:gd name="T45" fmla="*/ 7 h 124"/>
                  <a:gd name="T46" fmla="*/ 44 w 245"/>
                  <a:gd name="T47" fmla="*/ 14 h 124"/>
                  <a:gd name="T48" fmla="*/ 30 w 245"/>
                  <a:gd name="T49" fmla="*/ 27 h 124"/>
                  <a:gd name="T50" fmla="*/ 22 w 245"/>
                  <a:gd name="T51" fmla="*/ 32 h 124"/>
                  <a:gd name="T52" fmla="*/ 13 w 245"/>
                  <a:gd name="T53" fmla="*/ 34 h 124"/>
                  <a:gd name="T54" fmla="*/ 8 w 245"/>
                  <a:gd name="T55" fmla="*/ 34 h 124"/>
                  <a:gd name="T56" fmla="*/ 5 w 245"/>
                  <a:gd name="T57" fmla="*/ 36 h 124"/>
                  <a:gd name="T58" fmla="*/ 3 w 245"/>
                  <a:gd name="T59" fmla="*/ 39 h 124"/>
                  <a:gd name="T60" fmla="*/ 0 w 245"/>
                  <a:gd name="T61" fmla="*/ 45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45" h="124">
                    <a:moveTo>
                      <a:pt x="0" y="45"/>
                    </a:moveTo>
                    <a:cubicBezTo>
                      <a:pt x="0" y="46"/>
                      <a:pt x="0" y="47"/>
                      <a:pt x="1" y="48"/>
                    </a:cubicBezTo>
                    <a:cubicBezTo>
                      <a:pt x="2" y="50"/>
                      <a:pt x="4" y="51"/>
                      <a:pt x="5" y="53"/>
                    </a:cubicBezTo>
                    <a:cubicBezTo>
                      <a:pt x="7" y="54"/>
                      <a:pt x="9" y="55"/>
                      <a:pt x="11" y="56"/>
                    </a:cubicBezTo>
                    <a:cubicBezTo>
                      <a:pt x="20" y="62"/>
                      <a:pt x="28" y="70"/>
                      <a:pt x="34" y="79"/>
                    </a:cubicBezTo>
                    <a:cubicBezTo>
                      <a:pt x="44" y="91"/>
                      <a:pt x="52" y="104"/>
                      <a:pt x="64" y="112"/>
                    </a:cubicBezTo>
                    <a:cubicBezTo>
                      <a:pt x="72" y="118"/>
                      <a:pt x="83" y="122"/>
                      <a:pt x="93" y="123"/>
                    </a:cubicBezTo>
                    <a:cubicBezTo>
                      <a:pt x="105" y="124"/>
                      <a:pt x="118" y="122"/>
                      <a:pt x="130" y="119"/>
                    </a:cubicBezTo>
                    <a:cubicBezTo>
                      <a:pt x="141" y="115"/>
                      <a:pt x="151" y="111"/>
                      <a:pt x="161" y="105"/>
                    </a:cubicBezTo>
                    <a:cubicBezTo>
                      <a:pt x="180" y="93"/>
                      <a:pt x="195" y="77"/>
                      <a:pt x="215" y="69"/>
                    </a:cubicBezTo>
                    <a:cubicBezTo>
                      <a:pt x="220" y="68"/>
                      <a:pt x="225" y="66"/>
                      <a:pt x="229" y="64"/>
                    </a:cubicBezTo>
                    <a:cubicBezTo>
                      <a:pt x="233" y="62"/>
                      <a:pt x="237" y="59"/>
                      <a:pt x="239" y="55"/>
                    </a:cubicBezTo>
                    <a:cubicBezTo>
                      <a:pt x="241" y="51"/>
                      <a:pt x="241" y="46"/>
                      <a:pt x="242" y="42"/>
                    </a:cubicBezTo>
                    <a:cubicBezTo>
                      <a:pt x="242" y="36"/>
                      <a:pt x="244" y="30"/>
                      <a:pt x="245" y="24"/>
                    </a:cubicBezTo>
                    <a:cubicBezTo>
                      <a:pt x="245" y="21"/>
                      <a:pt x="245" y="18"/>
                      <a:pt x="245" y="15"/>
                    </a:cubicBezTo>
                    <a:cubicBezTo>
                      <a:pt x="244" y="13"/>
                      <a:pt x="243" y="10"/>
                      <a:pt x="242" y="7"/>
                    </a:cubicBezTo>
                    <a:cubicBezTo>
                      <a:pt x="239" y="4"/>
                      <a:pt x="236" y="2"/>
                      <a:pt x="232" y="1"/>
                    </a:cubicBezTo>
                    <a:cubicBezTo>
                      <a:pt x="229" y="0"/>
                      <a:pt x="225" y="0"/>
                      <a:pt x="221" y="0"/>
                    </a:cubicBezTo>
                    <a:cubicBezTo>
                      <a:pt x="214" y="1"/>
                      <a:pt x="207" y="3"/>
                      <a:pt x="199" y="4"/>
                    </a:cubicBezTo>
                    <a:cubicBezTo>
                      <a:pt x="189" y="6"/>
                      <a:pt x="178" y="4"/>
                      <a:pt x="167" y="4"/>
                    </a:cubicBezTo>
                    <a:cubicBezTo>
                      <a:pt x="154" y="4"/>
                      <a:pt x="141" y="7"/>
                      <a:pt x="128" y="8"/>
                    </a:cubicBezTo>
                    <a:cubicBezTo>
                      <a:pt x="112" y="9"/>
                      <a:pt x="97" y="7"/>
                      <a:pt x="82" y="6"/>
                    </a:cubicBezTo>
                    <a:cubicBezTo>
                      <a:pt x="75" y="6"/>
                      <a:pt x="69" y="6"/>
                      <a:pt x="62" y="7"/>
                    </a:cubicBezTo>
                    <a:cubicBezTo>
                      <a:pt x="56" y="8"/>
                      <a:pt x="50" y="10"/>
                      <a:pt x="44" y="14"/>
                    </a:cubicBezTo>
                    <a:cubicBezTo>
                      <a:pt x="39" y="17"/>
                      <a:pt x="35" y="22"/>
                      <a:pt x="30" y="27"/>
                    </a:cubicBezTo>
                    <a:cubicBezTo>
                      <a:pt x="27" y="29"/>
                      <a:pt x="25" y="31"/>
                      <a:pt x="22" y="32"/>
                    </a:cubicBezTo>
                    <a:cubicBezTo>
                      <a:pt x="19" y="33"/>
                      <a:pt x="16" y="34"/>
                      <a:pt x="13" y="34"/>
                    </a:cubicBezTo>
                    <a:cubicBezTo>
                      <a:pt x="11" y="34"/>
                      <a:pt x="9" y="34"/>
                      <a:pt x="8" y="34"/>
                    </a:cubicBezTo>
                    <a:cubicBezTo>
                      <a:pt x="7" y="35"/>
                      <a:pt x="6" y="35"/>
                      <a:pt x="5" y="36"/>
                    </a:cubicBezTo>
                    <a:cubicBezTo>
                      <a:pt x="4" y="37"/>
                      <a:pt x="4" y="38"/>
                      <a:pt x="3" y="39"/>
                    </a:cubicBezTo>
                    <a:cubicBezTo>
                      <a:pt x="2" y="41"/>
                      <a:pt x="1" y="43"/>
                      <a:pt x="0" y="45"/>
                    </a:cubicBezTo>
                    <a:close/>
                  </a:path>
                </a:pathLst>
              </a:custGeom>
              <a:grpFill/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115" name="Freeform 40">
                <a:extLst>
                  <a:ext uri="{FF2B5EF4-FFF2-40B4-BE49-F238E27FC236}">
                    <a16:creationId xmlns:a16="http://schemas.microsoft.com/office/drawing/2014/main" id="{58FDCCE8-92B2-4029-8EE4-6163315DD7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5438" y="3562350"/>
                <a:ext cx="615950" cy="271463"/>
              </a:xfrm>
              <a:custGeom>
                <a:avLst/>
                <a:gdLst>
                  <a:gd name="T0" fmla="*/ 24 w 213"/>
                  <a:gd name="T1" fmla="*/ 22 h 94"/>
                  <a:gd name="T2" fmla="*/ 8 w 213"/>
                  <a:gd name="T3" fmla="*/ 33 h 94"/>
                  <a:gd name="T4" fmla="*/ 2 w 213"/>
                  <a:gd name="T5" fmla="*/ 39 h 94"/>
                  <a:gd name="T6" fmla="*/ 0 w 213"/>
                  <a:gd name="T7" fmla="*/ 46 h 94"/>
                  <a:gd name="T8" fmla="*/ 0 w 213"/>
                  <a:gd name="T9" fmla="*/ 53 h 94"/>
                  <a:gd name="T10" fmla="*/ 0 w 213"/>
                  <a:gd name="T11" fmla="*/ 58 h 94"/>
                  <a:gd name="T12" fmla="*/ 0 w 213"/>
                  <a:gd name="T13" fmla="*/ 60 h 94"/>
                  <a:gd name="T14" fmla="*/ 1 w 213"/>
                  <a:gd name="T15" fmla="*/ 62 h 94"/>
                  <a:gd name="T16" fmla="*/ 4 w 213"/>
                  <a:gd name="T17" fmla="*/ 63 h 94"/>
                  <a:gd name="T18" fmla="*/ 6 w 213"/>
                  <a:gd name="T19" fmla="*/ 64 h 94"/>
                  <a:gd name="T20" fmla="*/ 19 w 213"/>
                  <a:gd name="T21" fmla="*/ 71 h 94"/>
                  <a:gd name="T22" fmla="*/ 30 w 213"/>
                  <a:gd name="T23" fmla="*/ 81 h 94"/>
                  <a:gd name="T24" fmla="*/ 66 w 213"/>
                  <a:gd name="T25" fmla="*/ 93 h 94"/>
                  <a:gd name="T26" fmla="*/ 105 w 213"/>
                  <a:gd name="T27" fmla="*/ 88 h 94"/>
                  <a:gd name="T28" fmla="*/ 135 w 213"/>
                  <a:gd name="T29" fmla="*/ 80 h 94"/>
                  <a:gd name="T30" fmla="*/ 176 w 213"/>
                  <a:gd name="T31" fmla="*/ 55 h 94"/>
                  <a:gd name="T32" fmla="*/ 193 w 213"/>
                  <a:gd name="T33" fmla="*/ 42 h 94"/>
                  <a:gd name="T34" fmla="*/ 210 w 213"/>
                  <a:gd name="T35" fmla="*/ 33 h 94"/>
                  <a:gd name="T36" fmla="*/ 211 w 213"/>
                  <a:gd name="T37" fmla="*/ 32 h 94"/>
                  <a:gd name="T38" fmla="*/ 212 w 213"/>
                  <a:gd name="T39" fmla="*/ 31 h 94"/>
                  <a:gd name="T40" fmla="*/ 212 w 213"/>
                  <a:gd name="T41" fmla="*/ 28 h 94"/>
                  <a:gd name="T42" fmla="*/ 211 w 213"/>
                  <a:gd name="T43" fmla="*/ 25 h 94"/>
                  <a:gd name="T44" fmla="*/ 209 w 213"/>
                  <a:gd name="T45" fmla="*/ 23 h 94"/>
                  <a:gd name="T46" fmla="*/ 187 w 213"/>
                  <a:gd name="T47" fmla="*/ 16 h 94"/>
                  <a:gd name="T48" fmla="*/ 165 w 213"/>
                  <a:gd name="T49" fmla="*/ 14 h 94"/>
                  <a:gd name="T50" fmla="*/ 145 w 213"/>
                  <a:gd name="T51" fmla="*/ 8 h 94"/>
                  <a:gd name="T52" fmla="*/ 123 w 213"/>
                  <a:gd name="T53" fmla="*/ 3 h 94"/>
                  <a:gd name="T54" fmla="*/ 71 w 213"/>
                  <a:gd name="T55" fmla="*/ 4 h 94"/>
                  <a:gd name="T56" fmla="*/ 24 w 213"/>
                  <a:gd name="T57" fmla="*/ 22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13" h="94">
                    <a:moveTo>
                      <a:pt x="24" y="22"/>
                    </a:moveTo>
                    <a:cubicBezTo>
                      <a:pt x="19" y="25"/>
                      <a:pt x="14" y="29"/>
                      <a:pt x="8" y="33"/>
                    </a:cubicBezTo>
                    <a:cubicBezTo>
                      <a:pt x="6" y="34"/>
                      <a:pt x="3" y="36"/>
                      <a:pt x="2" y="39"/>
                    </a:cubicBezTo>
                    <a:cubicBezTo>
                      <a:pt x="1" y="41"/>
                      <a:pt x="0" y="44"/>
                      <a:pt x="0" y="46"/>
                    </a:cubicBezTo>
                    <a:cubicBezTo>
                      <a:pt x="0" y="48"/>
                      <a:pt x="1" y="51"/>
                      <a:pt x="0" y="53"/>
                    </a:cubicBezTo>
                    <a:cubicBezTo>
                      <a:pt x="0" y="54"/>
                      <a:pt x="0" y="56"/>
                      <a:pt x="0" y="58"/>
                    </a:cubicBezTo>
                    <a:cubicBezTo>
                      <a:pt x="0" y="58"/>
                      <a:pt x="0" y="59"/>
                      <a:pt x="0" y="60"/>
                    </a:cubicBezTo>
                    <a:cubicBezTo>
                      <a:pt x="0" y="61"/>
                      <a:pt x="0" y="61"/>
                      <a:pt x="1" y="62"/>
                    </a:cubicBezTo>
                    <a:cubicBezTo>
                      <a:pt x="2" y="63"/>
                      <a:pt x="3" y="63"/>
                      <a:pt x="4" y="63"/>
                    </a:cubicBezTo>
                    <a:cubicBezTo>
                      <a:pt x="4" y="64"/>
                      <a:pt x="5" y="64"/>
                      <a:pt x="6" y="64"/>
                    </a:cubicBezTo>
                    <a:cubicBezTo>
                      <a:pt x="11" y="65"/>
                      <a:pt x="15" y="68"/>
                      <a:pt x="19" y="71"/>
                    </a:cubicBezTo>
                    <a:cubicBezTo>
                      <a:pt x="23" y="75"/>
                      <a:pt x="26" y="78"/>
                      <a:pt x="30" y="81"/>
                    </a:cubicBezTo>
                    <a:cubicBezTo>
                      <a:pt x="40" y="90"/>
                      <a:pt x="53" y="93"/>
                      <a:pt x="66" y="93"/>
                    </a:cubicBezTo>
                    <a:cubicBezTo>
                      <a:pt x="80" y="94"/>
                      <a:pt x="93" y="91"/>
                      <a:pt x="105" y="88"/>
                    </a:cubicBezTo>
                    <a:cubicBezTo>
                      <a:pt x="116" y="86"/>
                      <a:pt x="126" y="83"/>
                      <a:pt x="135" y="80"/>
                    </a:cubicBezTo>
                    <a:cubicBezTo>
                      <a:pt x="150" y="74"/>
                      <a:pt x="164" y="66"/>
                      <a:pt x="176" y="55"/>
                    </a:cubicBezTo>
                    <a:cubicBezTo>
                      <a:pt x="181" y="51"/>
                      <a:pt x="187" y="46"/>
                      <a:pt x="193" y="42"/>
                    </a:cubicBezTo>
                    <a:cubicBezTo>
                      <a:pt x="198" y="38"/>
                      <a:pt x="204" y="36"/>
                      <a:pt x="210" y="33"/>
                    </a:cubicBezTo>
                    <a:cubicBezTo>
                      <a:pt x="210" y="33"/>
                      <a:pt x="211" y="32"/>
                      <a:pt x="211" y="32"/>
                    </a:cubicBezTo>
                    <a:cubicBezTo>
                      <a:pt x="211" y="31"/>
                      <a:pt x="212" y="31"/>
                      <a:pt x="212" y="31"/>
                    </a:cubicBezTo>
                    <a:cubicBezTo>
                      <a:pt x="213" y="30"/>
                      <a:pt x="213" y="29"/>
                      <a:pt x="212" y="28"/>
                    </a:cubicBezTo>
                    <a:cubicBezTo>
                      <a:pt x="212" y="27"/>
                      <a:pt x="211" y="26"/>
                      <a:pt x="211" y="25"/>
                    </a:cubicBezTo>
                    <a:cubicBezTo>
                      <a:pt x="210" y="24"/>
                      <a:pt x="209" y="24"/>
                      <a:pt x="209" y="23"/>
                    </a:cubicBezTo>
                    <a:cubicBezTo>
                      <a:pt x="203" y="18"/>
                      <a:pt x="195" y="16"/>
                      <a:pt x="187" y="16"/>
                    </a:cubicBezTo>
                    <a:cubicBezTo>
                      <a:pt x="180" y="15"/>
                      <a:pt x="172" y="15"/>
                      <a:pt x="165" y="14"/>
                    </a:cubicBezTo>
                    <a:cubicBezTo>
                      <a:pt x="158" y="13"/>
                      <a:pt x="151" y="10"/>
                      <a:pt x="145" y="8"/>
                    </a:cubicBezTo>
                    <a:cubicBezTo>
                      <a:pt x="137" y="6"/>
                      <a:pt x="130" y="4"/>
                      <a:pt x="123" y="3"/>
                    </a:cubicBezTo>
                    <a:cubicBezTo>
                      <a:pt x="106" y="0"/>
                      <a:pt x="88" y="1"/>
                      <a:pt x="71" y="4"/>
                    </a:cubicBezTo>
                    <a:cubicBezTo>
                      <a:pt x="54" y="8"/>
                      <a:pt x="38" y="14"/>
                      <a:pt x="24" y="22"/>
                    </a:cubicBezTo>
                    <a:close/>
                  </a:path>
                </a:pathLst>
              </a:custGeom>
              <a:grpFill/>
              <a:ln w="381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116" name="Freeform 41">
                <a:extLst>
                  <a:ext uri="{FF2B5EF4-FFF2-40B4-BE49-F238E27FC236}">
                    <a16:creationId xmlns:a16="http://schemas.microsoft.com/office/drawing/2014/main" id="{7ED59E2E-5BB6-47A6-938A-3DCA0BA3C1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36863" y="3457575"/>
                <a:ext cx="701675" cy="358775"/>
              </a:xfrm>
              <a:custGeom>
                <a:avLst/>
                <a:gdLst>
                  <a:gd name="T0" fmla="*/ 32 w 243"/>
                  <a:gd name="T1" fmla="*/ 40 h 124"/>
                  <a:gd name="T2" fmla="*/ 12 w 243"/>
                  <a:gd name="T3" fmla="*/ 59 h 124"/>
                  <a:gd name="T4" fmla="*/ 4 w 243"/>
                  <a:gd name="T5" fmla="*/ 73 h 124"/>
                  <a:gd name="T6" fmla="*/ 1 w 243"/>
                  <a:gd name="T7" fmla="*/ 85 h 124"/>
                  <a:gd name="T8" fmla="*/ 0 w 243"/>
                  <a:gd name="T9" fmla="*/ 90 h 124"/>
                  <a:gd name="T10" fmla="*/ 1 w 243"/>
                  <a:gd name="T11" fmla="*/ 92 h 124"/>
                  <a:gd name="T12" fmla="*/ 2 w 243"/>
                  <a:gd name="T13" fmla="*/ 94 h 124"/>
                  <a:gd name="T14" fmla="*/ 5 w 243"/>
                  <a:gd name="T15" fmla="*/ 96 h 124"/>
                  <a:gd name="T16" fmla="*/ 9 w 243"/>
                  <a:gd name="T17" fmla="*/ 96 h 124"/>
                  <a:gd name="T18" fmla="*/ 25 w 243"/>
                  <a:gd name="T19" fmla="*/ 103 h 124"/>
                  <a:gd name="T20" fmla="*/ 40 w 243"/>
                  <a:gd name="T21" fmla="*/ 113 h 124"/>
                  <a:gd name="T22" fmla="*/ 77 w 243"/>
                  <a:gd name="T23" fmla="*/ 124 h 124"/>
                  <a:gd name="T24" fmla="*/ 115 w 243"/>
                  <a:gd name="T25" fmla="*/ 120 h 124"/>
                  <a:gd name="T26" fmla="*/ 145 w 243"/>
                  <a:gd name="T27" fmla="*/ 112 h 124"/>
                  <a:gd name="T28" fmla="*/ 186 w 243"/>
                  <a:gd name="T29" fmla="*/ 87 h 124"/>
                  <a:gd name="T30" fmla="*/ 203 w 243"/>
                  <a:gd name="T31" fmla="*/ 74 h 124"/>
                  <a:gd name="T32" fmla="*/ 208 w 243"/>
                  <a:gd name="T33" fmla="*/ 69 h 124"/>
                  <a:gd name="T34" fmla="*/ 214 w 243"/>
                  <a:gd name="T35" fmla="*/ 65 h 124"/>
                  <a:gd name="T36" fmla="*/ 225 w 243"/>
                  <a:gd name="T37" fmla="*/ 65 h 124"/>
                  <a:gd name="T38" fmla="*/ 234 w 243"/>
                  <a:gd name="T39" fmla="*/ 66 h 124"/>
                  <a:gd name="T40" fmla="*/ 238 w 243"/>
                  <a:gd name="T41" fmla="*/ 65 h 124"/>
                  <a:gd name="T42" fmla="*/ 241 w 243"/>
                  <a:gd name="T43" fmla="*/ 63 h 124"/>
                  <a:gd name="T44" fmla="*/ 243 w 243"/>
                  <a:gd name="T45" fmla="*/ 57 h 124"/>
                  <a:gd name="T46" fmla="*/ 242 w 243"/>
                  <a:gd name="T47" fmla="*/ 52 h 124"/>
                  <a:gd name="T48" fmla="*/ 233 w 243"/>
                  <a:gd name="T49" fmla="*/ 45 h 124"/>
                  <a:gd name="T50" fmla="*/ 219 w 243"/>
                  <a:gd name="T51" fmla="*/ 41 h 124"/>
                  <a:gd name="T52" fmla="*/ 175 w 243"/>
                  <a:gd name="T53" fmla="*/ 25 h 124"/>
                  <a:gd name="T54" fmla="*/ 155 w 243"/>
                  <a:gd name="T55" fmla="*/ 14 h 124"/>
                  <a:gd name="T56" fmla="*/ 133 w 243"/>
                  <a:gd name="T57" fmla="*/ 5 h 124"/>
                  <a:gd name="T58" fmla="*/ 81 w 243"/>
                  <a:gd name="T59" fmla="*/ 7 h 124"/>
                  <a:gd name="T60" fmla="*/ 32 w 243"/>
                  <a:gd name="T61" fmla="*/ 4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43" h="124">
                    <a:moveTo>
                      <a:pt x="32" y="40"/>
                    </a:moveTo>
                    <a:cubicBezTo>
                      <a:pt x="25" y="45"/>
                      <a:pt x="18" y="52"/>
                      <a:pt x="12" y="59"/>
                    </a:cubicBezTo>
                    <a:cubicBezTo>
                      <a:pt x="8" y="63"/>
                      <a:pt x="5" y="67"/>
                      <a:pt x="4" y="73"/>
                    </a:cubicBezTo>
                    <a:cubicBezTo>
                      <a:pt x="2" y="77"/>
                      <a:pt x="2" y="81"/>
                      <a:pt x="1" y="85"/>
                    </a:cubicBezTo>
                    <a:cubicBezTo>
                      <a:pt x="1" y="86"/>
                      <a:pt x="0" y="88"/>
                      <a:pt x="0" y="90"/>
                    </a:cubicBezTo>
                    <a:cubicBezTo>
                      <a:pt x="0" y="90"/>
                      <a:pt x="0" y="91"/>
                      <a:pt x="1" y="92"/>
                    </a:cubicBezTo>
                    <a:cubicBezTo>
                      <a:pt x="1" y="93"/>
                      <a:pt x="1" y="93"/>
                      <a:pt x="2" y="94"/>
                    </a:cubicBezTo>
                    <a:cubicBezTo>
                      <a:pt x="3" y="95"/>
                      <a:pt x="4" y="95"/>
                      <a:pt x="5" y="96"/>
                    </a:cubicBezTo>
                    <a:cubicBezTo>
                      <a:pt x="7" y="96"/>
                      <a:pt x="8" y="96"/>
                      <a:pt x="9" y="96"/>
                    </a:cubicBezTo>
                    <a:cubicBezTo>
                      <a:pt x="15" y="97"/>
                      <a:pt x="20" y="100"/>
                      <a:pt x="25" y="103"/>
                    </a:cubicBezTo>
                    <a:cubicBezTo>
                      <a:pt x="30" y="106"/>
                      <a:pt x="35" y="110"/>
                      <a:pt x="40" y="113"/>
                    </a:cubicBezTo>
                    <a:cubicBezTo>
                      <a:pt x="51" y="120"/>
                      <a:pt x="64" y="123"/>
                      <a:pt x="77" y="124"/>
                    </a:cubicBezTo>
                    <a:cubicBezTo>
                      <a:pt x="90" y="124"/>
                      <a:pt x="103" y="122"/>
                      <a:pt x="115" y="120"/>
                    </a:cubicBezTo>
                    <a:cubicBezTo>
                      <a:pt x="126" y="118"/>
                      <a:pt x="136" y="115"/>
                      <a:pt x="145" y="112"/>
                    </a:cubicBezTo>
                    <a:cubicBezTo>
                      <a:pt x="160" y="106"/>
                      <a:pt x="173" y="97"/>
                      <a:pt x="186" y="87"/>
                    </a:cubicBezTo>
                    <a:cubicBezTo>
                      <a:pt x="192" y="83"/>
                      <a:pt x="198" y="79"/>
                      <a:pt x="203" y="74"/>
                    </a:cubicBezTo>
                    <a:cubicBezTo>
                      <a:pt x="204" y="72"/>
                      <a:pt x="206" y="70"/>
                      <a:pt x="208" y="69"/>
                    </a:cubicBezTo>
                    <a:cubicBezTo>
                      <a:pt x="210" y="67"/>
                      <a:pt x="212" y="66"/>
                      <a:pt x="214" y="65"/>
                    </a:cubicBezTo>
                    <a:cubicBezTo>
                      <a:pt x="218" y="64"/>
                      <a:pt x="222" y="64"/>
                      <a:pt x="225" y="65"/>
                    </a:cubicBezTo>
                    <a:cubicBezTo>
                      <a:pt x="228" y="65"/>
                      <a:pt x="231" y="66"/>
                      <a:pt x="234" y="66"/>
                    </a:cubicBezTo>
                    <a:cubicBezTo>
                      <a:pt x="235" y="66"/>
                      <a:pt x="237" y="65"/>
                      <a:pt x="238" y="65"/>
                    </a:cubicBezTo>
                    <a:cubicBezTo>
                      <a:pt x="239" y="64"/>
                      <a:pt x="240" y="64"/>
                      <a:pt x="241" y="63"/>
                    </a:cubicBezTo>
                    <a:cubicBezTo>
                      <a:pt x="242" y="61"/>
                      <a:pt x="243" y="59"/>
                      <a:pt x="243" y="57"/>
                    </a:cubicBezTo>
                    <a:cubicBezTo>
                      <a:pt x="243" y="56"/>
                      <a:pt x="242" y="54"/>
                      <a:pt x="242" y="52"/>
                    </a:cubicBezTo>
                    <a:cubicBezTo>
                      <a:pt x="240" y="49"/>
                      <a:pt x="236" y="47"/>
                      <a:pt x="233" y="45"/>
                    </a:cubicBezTo>
                    <a:cubicBezTo>
                      <a:pt x="228" y="43"/>
                      <a:pt x="223" y="42"/>
                      <a:pt x="219" y="41"/>
                    </a:cubicBezTo>
                    <a:cubicBezTo>
                      <a:pt x="203" y="37"/>
                      <a:pt x="189" y="32"/>
                      <a:pt x="175" y="25"/>
                    </a:cubicBezTo>
                    <a:cubicBezTo>
                      <a:pt x="168" y="22"/>
                      <a:pt x="161" y="18"/>
                      <a:pt x="155" y="14"/>
                    </a:cubicBezTo>
                    <a:cubicBezTo>
                      <a:pt x="148" y="11"/>
                      <a:pt x="140" y="7"/>
                      <a:pt x="133" y="5"/>
                    </a:cubicBezTo>
                    <a:cubicBezTo>
                      <a:pt x="116" y="0"/>
                      <a:pt x="97" y="1"/>
                      <a:pt x="81" y="7"/>
                    </a:cubicBezTo>
                    <a:cubicBezTo>
                      <a:pt x="62" y="13"/>
                      <a:pt x="45" y="25"/>
                      <a:pt x="32" y="40"/>
                    </a:cubicBezTo>
                    <a:close/>
                  </a:path>
                </a:pathLst>
              </a:custGeom>
              <a:grpFill/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117" name="Freeform 42">
                <a:extLst>
                  <a:ext uri="{FF2B5EF4-FFF2-40B4-BE49-F238E27FC236}">
                    <a16:creationId xmlns:a16="http://schemas.microsoft.com/office/drawing/2014/main" id="{D5E29A1F-2D57-4EE5-B730-28BCD888FE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21013" y="3502025"/>
                <a:ext cx="228600" cy="33338"/>
              </a:xfrm>
              <a:custGeom>
                <a:avLst/>
                <a:gdLst>
                  <a:gd name="T0" fmla="*/ 62 w 79"/>
                  <a:gd name="T1" fmla="*/ 0 h 12"/>
                  <a:gd name="T2" fmla="*/ 57 w 79"/>
                  <a:gd name="T3" fmla="*/ 1 h 12"/>
                  <a:gd name="T4" fmla="*/ 55 w 79"/>
                  <a:gd name="T5" fmla="*/ 4 h 12"/>
                  <a:gd name="T6" fmla="*/ 64 w 79"/>
                  <a:gd name="T7" fmla="*/ 8 h 12"/>
                  <a:gd name="T8" fmla="*/ 71 w 79"/>
                  <a:gd name="T9" fmla="*/ 12 h 12"/>
                  <a:gd name="T10" fmla="*/ 78 w 79"/>
                  <a:gd name="T11" fmla="*/ 8 h 12"/>
                  <a:gd name="T12" fmla="*/ 70 w 79"/>
                  <a:gd name="T13" fmla="*/ 1 h 12"/>
                  <a:gd name="T14" fmla="*/ 62 w 79"/>
                  <a:gd name="T15" fmla="*/ 0 h 12"/>
                  <a:gd name="T16" fmla="*/ 8 w 79"/>
                  <a:gd name="T17" fmla="*/ 2 h 12"/>
                  <a:gd name="T18" fmla="*/ 2 w 79"/>
                  <a:gd name="T19" fmla="*/ 10 h 12"/>
                  <a:gd name="T20" fmla="*/ 5 w 79"/>
                  <a:gd name="T21" fmla="*/ 12 h 12"/>
                  <a:gd name="T22" fmla="*/ 10 w 79"/>
                  <a:gd name="T23" fmla="*/ 6 h 12"/>
                  <a:gd name="T24" fmla="*/ 9 w 79"/>
                  <a:gd name="T25" fmla="*/ 2 h 12"/>
                  <a:gd name="T26" fmla="*/ 8 w 79"/>
                  <a:gd name="T27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9" h="12">
                    <a:moveTo>
                      <a:pt x="62" y="0"/>
                    </a:moveTo>
                    <a:cubicBezTo>
                      <a:pt x="60" y="0"/>
                      <a:pt x="58" y="0"/>
                      <a:pt x="57" y="1"/>
                    </a:cubicBezTo>
                    <a:cubicBezTo>
                      <a:pt x="56" y="2"/>
                      <a:pt x="55" y="3"/>
                      <a:pt x="55" y="4"/>
                    </a:cubicBezTo>
                    <a:cubicBezTo>
                      <a:pt x="56" y="7"/>
                      <a:pt x="61" y="6"/>
                      <a:pt x="64" y="8"/>
                    </a:cubicBezTo>
                    <a:cubicBezTo>
                      <a:pt x="66" y="9"/>
                      <a:pt x="68" y="12"/>
                      <a:pt x="71" y="12"/>
                    </a:cubicBezTo>
                    <a:cubicBezTo>
                      <a:pt x="74" y="12"/>
                      <a:pt x="78" y="11"/>
                      <a:pt x="78" y="8"/>
                    </a:cubicBezTo>
                    <a:cubicBezTo>
                      <a:pt x="79" y="5"/>
                      <a:pt x="74" y="3"/>
                      <a:pt x="70" y="1"/>
                    </a:cubicBezTo>
                    <a:cubicBezTo>
                      <a:pt x="68" y="0"/>
                      <a:pt x="65" y="0"/>
                      <a:pt x="62" y="0"/>
                    </a:cubicBezTo>
                    <a:close/>
                    <a:moveTo>
                      <a:pt x="8" y="2"/>
                    </a:moveTo>
                    <a:cubicBezTo>
                      <a:pt x="5" y="2"/>
                      <a:pt x="0" y="8"/>
                      <a:pt x="2" y="10"/>
                    </a:cubicBezTo>
                    <a:cubicBezTo>
                      <a:pt x="2" y="11"/>
                      <a:pt x="4" y="12"/>
                      <a:pt x="5" y="12"/>
                    </a:cubicBezTo>
                    <a:cubicBezTo>
                      <a:pt x="7" y="11"/>
                      <a:pt x="8" y="8"/>
                      <a:pt x="10" y="6"/>
                    </a:cubicBezTo>
                    <a:cubicBezTo>
                      <a:pt x="11" y="6"/>
                      <a:pt x="11" y="3"/>
                      <a:pt x="9" y="2"/>
                    </a:cubicBezTo>
                    <a:cubicBezTo>
                      <a:pt x="9" y="2"/>
                      <a:pt x="9" y="2"/>
                      <a:pt x="8" y="2"/>
                    </a:cubicBezTo>
                    <a:close/>
                  </a:path>
                </a:pathLst>
              </a:custGeom>
              <a:grpFill/>
              <a:ln w="38100">
                <a:solidFill>
                  <a:schemeClr val="bg1"/>
                </a:solidFill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</p:grpSp>
        <p:grpSp>
          <p:nvGrpSpPr>
            <p:cNvPr id="56" name="Group 88">
              <a:extLst>
                <a:ext uri="{FF2B5EF4-FFF2-40B4-BE49-F238E27FC236}">
                  <a16:creationId xmlns:a16="http://schemas.microsoft.com/office/drawing/2014/main" id="{65D6DC8B-F829-40DF-9CB5-9AB9B6D4B9A7}"/>
                </a:ext>
              </a:extLst>
            </p:cNvPr>
            <p:cNvGrpSpPr/>
            <p:nvPr/>
          </p:nvGrpSpPr>
          <p:grpSpPr>
            <a:xfrm>
              <a:off x="6552829" y="370848"/>
              <a:ext cx="656092" cy="781920"/>
              <a:chOff x="1811338" y="2714625"/>
              <a:chExt cx="2897187" cy="3452813"/>
            </a:xfrm>
          </p:grpSpPr>
          <p:sp>
            <p:nvSpPr>
              <p:cNvPr id="57" name="Freeform 13">
                <a:extLst>
                  <a:ext uri="{FF2B5EF4-FFF2-40B4-BE49-F238E27FC236}">
                    <a16:creationId xmlns:a16="http://schemas.microsoft.com/office/drawing/2014/main" id="{8A6CB200-2911-4341-B80A-DA4EF72048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8700" y="3394075"/>
                <a:ext cx="1931988" cy="2565400"/>
              </a:xfrm>
              <a:custGeom>
                <a:avLst/>
                <a:gdLst>
                  <a:gd name="T0" fmla="*/ 568 w 668"/>
                  <a:gd name="T1" fmla="*/ 180 h 887"/>
                  <a:gd name="T2" fmla="*/ 609 w 668"/>
                  <a:gd name="T3" fmla="*/ 265 h 887"/>
                  <a:gd name="T4" fmla="*/ 660 w 668"/>
                  <a:gd name="T5" fmla="*/ 437 h 887"/>
                  <a:gd name="T6" fmla="*/ 646 w 668"/>
                  <a:gd name="T7" fmla="*/ 615 h 887"/>
                  <a:gd name="T8" fmla="*/ 536 w 668"/>
                  <a:gd name="T9" fmla="*/ 784 h 887"/>
                  <a:gd name="T10" fmla="*/ 324 w 668"/>
                  <a:gd name="T11" fmla="*/ 885 h 887"/>
                  <a:gd name="T12" fmla="*/ 173 w 668"/>
                  <a:gd name="T13" fmla="*/ 848 h 887"/>
                  <a:gd name="T14" fmla="*/ 71 w 668"/>
                  <a:gd name="T15" fmla="*/ 767 h 887"/>
                  <a:gd name="T16" fmla="*/ 12 w 668"/>
                  <a:gd name="T17" fmla="*/ 650 h 887"/>
                  <a:gd name="T18" fmla="*/ 23 w 668"/>
                  <a:gd name="T19" fmla="*/ 491 h 887"/>
                  <a:gd name="T20" fmla="*/ 69 w 668"/>
                  <a:gd name="T21" fmla="*/ 384 h 887"/>
                  <a:gd name="T22" fmla="*/ 112 w 668"/>
                  <a:gd name="T23" fmla="*/ 265 h 887"/>
                  <a:gd name="T24" fmla="*/ 171 w 668"/>
                  <a:gd name="T25" fmla="*/ 167 h 887"/>
                  <a:gd name="T26" fmla="*/ 189 w 668"/>
                  <a:gd name="T27" fmla="*/ 101 h 887"/>
                  <a:gd name="T28" fmla="*/ 218 w 668"/>
                  <a:gd name="T29" fmla="*/ 39 h 887"/>
                  <a:gd name="T30" fmla="*/ 290 w 668"/>
                  <a:gd name="T31" fmla="*/ 4 h 887"/>
                  <a:gd name="T32" fmla="*/ 372 w 668"/>
                  <a:gd name="T33" fmla="*/ 11 h 887"/>
                  <a:gd name="T34" fmla="*/ 435 w 668"/>
                  <a:gd name="T35" fmla="*/ 29 h 887"/>
                  <a:gd name="T36" fmla="*/ 486 w 668"/>
                  <a:gd name="T37" fmla="*/ 54 h 887"/>
                  <a:gd name="T38" fmla="*/ 535 w 668"/>
                  <a:gd name="T39" fmla="*/ 111 h 887"/>
                  <a:gd name="T40" fmla="*/ 568 w 668"/>
                  <a:gd name="T41" fmla="*/ 180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68" h="887">
                    <a:moveTo>
                      <a:pt x="568" y="180"/>
                    </a:moveTo>
                    <a:cubicBezTo>
                      <a:pt x="581" y="209"/>
                      <a:pt x="596" y="237"/>
                      <a:pt x="609" y="265"/>
                    </a:cubicBezTo>
                    <a:cubicBezTo>
                      <a:pt x="633" y="320"/>
                      <a:pt x="652" y="377"/>
                      <a:pt x="660" y="437"/>
                    </a:cubicBezTo>
                    <a:cubicBezTo>
                      <a:pt x="668" y="496"/>
                      <a:pt x="665" y="558"/>
                      <a:pt x="646" y="615"/>
                    </a:cubicBezTo>
                    <a:cubicBezTo>
                      <a:pt x="625" y="679"/>
                      <a:pt x="585" y="737"/>
                      <a:pt x="536" y="784"/>
                    </a:cubicBezTo>
                    <a:cubicBezTo>
                      <a:pt x="478" y="839"/>
                      <a:pt x="404" y="882"/>
                      <a:pt x="324" y="885"/>
                    </a:cubicBezTo>
                    <a:cubicBezTo>
                      <a:pt x="272" y="887"/>
                      <a:pt x="220" y="872"/>
                      <a:pt x="173" y="848"/>
                    </a:cubicBezTo>
                    <a:cubicBezTo>
                      <a:pt x="134" y="828"/>
                      <a:pt x="99" y="800"/>
                      <a:pt x="71" y="767"/>
                    </a:cubicBezTo>
                    <a:cubicBezTo>
                      <a:pt x="42" y="733"/>
                      <a:pt x="21" y="693"/>
                      <a:pt x="12" y="650"/>
                    </a:cubicBezTo>
                    <a:cubicBezTo>
                      <a:pt x="0" y="598"/>
                      <a:pt x="5" y="542"/>
                      <a:pt x="23" y="491"/>
                    </a:cubicBezTo>
                    <a:cubicBezTo>
                      <a:pt x="36" y="454"/>
                      <a:pt x="55" y="420"/>
                      <a:pt x="69" y="384"/>
                    </a:cubicBezTo>
                    <a:cubicBezTo>
                      <a:pt x="84" y="345"/>
                      <a:pt x="92" y="302"/>
                      <a:pt x="112" y="265"/>
                    </a:cubicBezTo>
                    <a:cubicBezTo>
                      <a:pt x="130" y="231"/>
                      <a:pt x="157" y="202"/>
                      <a:pt x="171" y="167"/>
                    </a:cubicBezTo>
                    <a:cubicBezTo>
                      <a:pt x="180" y="146"/>
                      <a:pt x="184" y="123"/>
                      <a:pt x="189" y="101"/>
                    </a:cubicBezTo>
                    <a:cubicBezTo>
                      <a:pt x="195" y="78"/>
                      <a:pt x="202" y="56"/>
                      <a:pt x="218" y="39"/>
                    </a:cubicBezTo>
                    <a:cubicBezTo>
                      <a:pt x="236" y="18"/>
                      <a:pt x="263" y="7"/>
                      <a:pt x="290" y="4"/>
                    </a:cubicBezTo>
                    <a:cubicBezTo>
                      <a:pt x="318" y="0"/>
                      <a:pt x="345" y="5"/>
                      <a:pt x="372" y="11"/>
                    </a:cubicBezTo>
                    <a:cubicBezTo>
                      <a:pt x="394" y="16"/>
                      <a:pt x="415" y="22"/>
                      <a:pt x="435" y="29"/>
                    </a:cubicBezTo>
                    <a:cubicBezTo>
                      <a:pt x="453" y="35"/>
                      <a:pt x="471" y="43"/>
                      <a:pt x="486" y="54"/>
                    </a:cubicBezTo>
                    <a:cubicBezTo>
                      <a:pt x="507" y="68"/>
                      <a:pt x="523" y="89"/>
                      <a:pt x="535" y="111"/>
                    </a:cubicBezTo>
                    <a:cubicBezTo>
                      <a:pt x="548" y="134"/>
                      <a:pt x="557" y="157"/>
                      <a:pt x="568" y="180"/>
                    </a:cubicBezTo>
                    <a:close/>
                  </a:path>
                </a:pathLst>
              </a:custGeom>
              <a:solidFill>
                <a:srgbClr val="002050"/>
              </a:solidFill>
              <a:ln>
                <a:noFill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8" name="Freeform 14">
                <a:extLst>
                  <a:ext uri="{FF2B5EF4-FFF2-40B4-BE49-F238E27FC236}">
                    <a16:creationId xmlns:a16="http://schemas.microsoft.com/office/drawing/2014/main" id="{9F9BE194-16C6-49E5-9E9F-C91A5EA9C6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70188" y="2714625"/>
                <a:ext cx="1069975" cy="1350963"/>
              </a:xfrm>
              <a:custGeom>
                <a:avLst/>
                <a:gdLst>
                  <a:gd name="T0" fmla="*/ 7 w 370"/>
                  <a:gd name="T1" fmla="*/ 356 h 467"/>
                  <a:gd name="T2" fmla="*/ 4 w 370"/>
                  <a:gd name="T3" fmla="*/ 262 h 467"/>
                  <a:gd name="T4" fmla="*/ 1 w 370"/>
                  <a:gd name="T5" fmla="*/ 173 h 467"/>
                  <a:gd name="T6" fmla="*/ 21 w 370"/>
                  <a:gd name="T7" fmla="*/ 84 h 467"/>
                  <a:gd name="T8" fmla="*/ 83 w 370"/>
                  <a:gd name="T9" fmla="*/ 19 h 467"/>
                  <a:gd name="T10" fmla="*/ 166 w 370"/>
                  <a:gd name="T11" fmla="*/ 0 h 467"/>
                  <a:gd name="T12" fmla="*/ 276 w 370"/>
                  <a:gd name="T13" fmla="*/ 35 h 467"/>
                  <a:gd name="T14" fmla="*/ 325 w 370"/>
                  <a:gd name="T15" fmla="*/ 89 h 467"/>
                  <a:gd name="T16" fmla="*/ 350 w 370"/>
                  <a:gd name="T17" fmla="*/ 145 h 467"/>
                  <a:gd name="T18" fmla="*/ 361 w 370"/>
                  <a:gd name="T19" fmla="*/ 273 h 467"/>
                  <a:gd name="T20" fmla="*/ 367 w 370"/>
                  <a:gd name="T21" fmla="*/ 394 h 467"/>
                  <a:gd name="T22" fmla="*/ 362 w 370"/>
                  <a:gd name="T23" fmla="*/ 419 h 467"/>
                  <a:gd name="T24" fmla="*/ 344 w 370"/>
                  <a:gd name="T25" fmla="*/ 437 h 467"/>
                  <a:gd name="T26" fmla="*/ 320 w 370"/>
                  <a:gd name="T27" fmla="*/ 445 h 467"/>
                  <a:gd name="T28" fmla="*/ 269 w 370"/>
                  <a:gd name="T29" fmla="*/ 448 h 467"/>
                  <a:gd name="T30" fmla="*/ 196 w 370"/>
                  <a:gd name="T31" fmla="*/ 463 h 467"/>
                  <a:gd name="T32" fmla="*/ 107 w 370"/>
                  <a:gd name="T33" fmla="*/ 463 h 467"/>
                  <a:gd name="T34" fmla="*/ 72 w 370"/>
                  <a:gd name="T35" fmla="*/ 461 h 467"/>
                  <a:gd name="T36" fmla="*/ 38 w 370"/>
                  <a:gd name="T37" fmla="*/ 451 h 467"/>
                  <a:gd name="T38" fmla="*/ 21 w 370"/>
                  <a:gd name="T39" fmla="*/ 438 h 467"/>
                  <a:gd name="T40" fmla="*/ 11 w 370"/>
                  <a:gd name="T41" fmla="*/ 418 h 467"/>
                  <a:gd name="T42" fmla="*/ 9 w 370"/>
                  <a:gd name="T43" fmla="*/ 386 h 467"/>
                  <a:gd name="T44" fmla="*/ 7 w 370"/>
                  <a:gd name="T45" fmla="*/ 356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70" h="467">
                    <a:moveTo>
                      <a:pt x="7" y="356"/>
                    </a:moveTo>
                    <a:cubicBezTo>
                      <a:pt x="5" y="325"/>
                      <a:pt x="5" y="294"/>
                      <a:pt x="4" y="262"/>
                    </a:cubicBezTo>
                    <a:cubicBezTo>
                      <a:pt x="3" y="233"/>
                      <a:pt x="0" y="203"/>
                      <a:pt x="1" y="173"/>
                    </a:cubicBezTo>
                    <a:cubicBezTo>
                      <a:pt x="2" y="142"/>
                      <a:pt x="7" y="112"/>
                      <a:pt x="21" y="84"/>
                    </a:cubicBezTo>
                    <a:cubicBezTo>
                      <a:pt x="35" y="57"/>
                      <a:pt x="56" y="34"/>
                      <a:pt x="83" y="19"/>
                    </a:cubicBezTo>
                    <a:cubicBezTo>
                      <a:pt x="109" y="6"/>
                      <a:pt x="138" y="0"/>
                      <a:pt x="166" y="0"/>
                    </a:cubicBezTo>
                    <a:cubicBezTo>
                      <a:pt x="205" y="1"/>
                      <a:pt x="244" y="12"/>
                      <a:pt x="276" y="35"/>
                    </a:cubicBezTo>
                    <a:cubicBezTo>
                      <a:pt x="295" y="50"/>
                      <a:pt x="312" y="68"/>
                      <a:pt x="325" y="89"/>
                    </a:cubicBezTo>
                    <a:cubicBezTo>
                      <a:pt x="336" y="106"/>
                      <a:pt x="345" y="125"/>
                      <a:pt x="350" y="145"/>
                    </a:cubicBezTo>
                    <a:cubicBezTo>
                      <a:pt x="361" y="186"/>
                      <a:pt x="359" y="230"/>
                      <a:pt x="361" y="273"/>
                    </a:cubicBezTo>
                    <a:cubicBezTo>
                      <a:pt x="363" y="313"/>
                      <a:pt x="370" y="353"/>
                      <a:pt x="367" y="394"/>
                    </a:cubicBezTo>
                    <a:cubicBezTo>
                      <a:pt x="367" y="402"/>
                      <a:pt x="366" y="411"/>
                      <a:pt x="362" y="419"/>
                    </a:cubicBezTo>
                    <a:cubicBezTo>
                      <a:pt x="358" y="427"/>
                      <a:pt x="352" y="433"/>
                      <a:pt x="344" y="437"/>
                    </a:cubicBezTo>
                    <a:cubicBezTo>
                      <a:pt x="337" y="441"/>
                      <a:pt x="329" y="444"/>
                      <a:pt x="320" y="445"/>
                    </a:cubicBezTo>
                    <a:cubicBezTo>
                      <a:pt x="303" y="448"/>
                      <a:pt x="286" y="446"/>
                      <a:pt x="269" y="448"/>
                    </a:cubicBezTo>
                    <a:cubicBezTo>
                      <a:pt x="244" y="450"/>
                      <a:pt x="221" y="459"/>
                      <a:pt x="196" y="463"/>
                    </a:cubicBezTo>
                    <a:cubicBezTo>
                      <a:pt x="167" y="467"/>
                      <a:pt x="137" y="464"/>
                      <a:pt x="107" y="463"/>
                    </a:cubicBezTo>
                    <a:cubicBezTo>
                      <a:pt x="96" y="463"/>
                      <a:pt x="84" y="462"/>
                      <a:pt x="72" y="461"/>
                    </a:cubicBezTo>
                    <a:cubicBezTo>
                      <a:pt x="60" y="459"/>
                      <a:pt x="48" y="457"/>
                      <a:pt x="38" y="451"/>
                    </a:cubicBezTo>
                    <a:cubicBezTo>
                      <a:pt x="32" y="448"/>
                      <a:pt x="26" y="443"/>
                      <a:pt x="21" y="438"/>
                    </a:cubicBezTo>
                    <a:cubicBezTo>
                      <a:pt x="16" y="432"/>
                      <a:pt x="12" y="426"/>
                      <a:pt x="11" y="418"/>
                    </a:cubicBezTo>
                    <a:cubicBezTo>
                      <a:pt x="8" y="408"/>
                      <a:pt x="9" y="397"/>
                      <a:pt x="9" y="386"/>
                    </a:cubicBezTo>
                    <a:cubicBezTo>
                      <a:pt x="9" y="376"/>
                      <a:pt x="8" y="366"/>
                      <a:pt x="7" y="356"/>
                    </a:cubicBezTo>
                    <a:close/>
                  </a:path>
                </a:pathLst>
              </a:custGeom>
              <a:solidFill>
                <a:srgbClr val="002050"/>
              </a:solidFill>
              <a:ln>
                <a:noFill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9" name="Freeform 15">
                <a:extLst>
                  <a:ext uri="{FF2B5EF4-FFF2-40B4-BE49-F238E27FC236}">
                    <a16:creationId xmlns:a16="http://schemas.microsoft.com/office/drawing/2014/main" id="{67066D3C-BC1D-4C9F-A8D5-D033A57A18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5475" y="5424488"/>
                <a:ext cx="912813" cy="633413"/>
              </a:xfrm>
              <a:custGeom>
                <a:avLst/>
                <a:gdLst>
                  <a:gd name="T0" fmla="*/ 38 w 315"/>
                  <a:gd name="T1" fmla="*/ 184 h 219"/>
                  <a:gd name="T2" fmla="*/ 104 w 315"/>
                  <a:gd name="T3" fmla="*/ 190 h 219"/>
                  <a:gd name="T4" fmla="*/ 161 w 315"/>
                  <a:gd name="T5" fmla="*/ 202 h 219"/>
                  <a:gd name="T6" fmla="*/ 250 w 315"/>
                  <a:gd name="T7" fmla="*/ 219 h 219"/>
                  <a:gd name="T8" fmla="*/ 274 w 315"/>
                  <a:gd name="T9" fmla="*/ 217 h 219"/>
                  <a:gd name="T10" fmla="*/ 296 w 315"/>
                  <a:gd name="T11" fmla="*/ 207 h 219"/>
                  <a:gd name="T12" fmla="*/ 313 w 315"/>
                  <a:gd name="T13" fmla="*/ 177 h 219"/>
                  <a:gd name="T14" fmla="*/ 310 w 315"/>
                  <a:gd name="T15" fmla="*/ 141 h 219"/>
                  <a:gd name="T16" fmla="*/ 277 w 315"/>
                  <a:gd name="T17" fmla="*/ 79 h 219"/>
                  <a:gd name="T18" fmla="*/ 256 w 315"/>
                  <a:gd name="T19" fmla="*/ 43 h 219"/>
                  <a:gd name="T20" fmla="*/ 228 w 315"/>
                  <a:gd name="T21" fmla="*/ 14 h 219"/>
                  <a:gd name="T22" fmla="*/ 174 w 315"/>
                  <a:gd name="T23" fmla="*/ 2 h 219"/>
                  <a:gd name="T24" fmla="*/ 120 w 315"/>
                  <a:gd name="T25" fmla="*/ 20 h 219"/>
                  <a:gd name="T26" fmla="*/ 62 w 315"/>
                  <a:gd name="T27" fmla="*/ 72 h 219"/>
                  <a:gd name="T28" fmla="*/ 50 w 315"/>
                  <a:gd name="T29" fmla="*/ 97 h 219"/>
                  <a:gd name="T30" fmla="*/ 35 w 315"/>
                  <a:gd name="T31" fmla="*/ 120 h 219"/>
                  <a:gd name="T32" fmla="*/ 12 w 315"/>
                  <a:gd name="T33" fmla="*/ 139 h 219"/>
                  <a:gd name="T34" fmla="*/ 3 w 315"/>
                  <a:gd name="T35" fmla="*/ 152 h 219"/>
                  <a:gd name="T36" fmla="*/ 2 w 315"/>
                  <a:gd name="T37" fmla="*/ 167 h 219"/>
                  <a:gd name="T38" fmla="*/ 8 w 315"/>
                  <a:gd name="T39" fmla="*/ 175 h 219"/>
                  <a:gd name="T40" fmla="*/ 17 w 315"/>
                  <a:gd name="T41" fmla="*/ 181 h 219"/>
                  <a:gd name="T42" fmla="*/ 38 w 315"/>
                  <a:gd name="T43" fmla="*/ 184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5" h="219">
                    <a:moveTo>
                      <a:pt x="38" y="184"/>
                    </a:moveTo>
                    <a:cubicBezTo>
                      <a:pt x="60" y="185"/>
                      <a:pt x="82" y="187"/>
                      <a:pt x="104" y="190"/>
                    </a:cubicBezTo>
                    <a:cubicBezTo>
                      <a:pt x="123" y="193"/>
                      <a:pt x="142" y="197"/>
                      <a:pt x="161" y="202"/>
                    </a:cubicBezTo>
                    <a:cubicBezTo>
                      <a:pt x="190" y="209"/>
                      <a:pt x="220" y="218"/>
                      <a:pt x="250" y="219"/>
                    </a:cubicBezTo>
                    <a:cubicBezTo>
                      <a:pt x="258" y="219"/>
                      <a:pt x="266" y="219"/>
                      <a:pt x="274" y="217"/>
                    </a:cubicBezTo>
                    <a:cubicBezTo>
                      <a:pt x="282" y="215"/>
                      <a:pt x="289" y="212"/>
                      <a:pt x="296" y="207"/>
                    </a:cubicBezTo>
                    <a:cubicBezTo>
                      <a:pt x="305" y="200"/>
                      <a:pt x="311" y="188"/>
                      <a:pt x="313" y="177"/>
                    </a:cubicBezTo>
                    <a:cubicBezTo>
                      <a:pt x="315" y="165"/>
                      <a:pt x="314" y="153"/>
                      <a:pt x="310" y="141"/>
                    </a:cubicBezTo>
                    <a:cubicBezTo>
                      <a:pt x="304" y="119"/>
                      <a:pt x="289" y="99"/>
                      <a:pt x="277" y="79"/>
                    </a:cubicBezTo>
                    <a:cubicBezTo>
                      <a:pt x="270" y="67"/>
                      <a:pt x="264" y="55"/>
                      <a:pt x="256" y="43"/>
                    </a:cubicBezTo>
                    <a:cubicBezTo>
                      <a:pt x="248" y="32"/>
                      <a:pt x="239" y="21"/>
                      <a:pt x="228" y="14"/>
                    </a:cubicBezTo>
                    <a:cubicBezTo>
                      <a:pt x="212" y="4"/>
                      <a:pt x="192" y="0"/>
                      <a:pt x="174" y="2"/>
                    </a:cubicBezTo>
                    <a:cubicBezTo>
                      <a:pt x="155" y="4"/>
                      <a:pt x="137" y="11"/>
                      <a:pt x="120" y="20"/>
                    </a:cubicBezTo>
                    <a:cubicBezTo>
                      <a:pt x="96" y="32"/>
                      <a:pt x="74" y="48"/>
                      <a:pt x="62" y="72"/>
                    </a:cubicBezTo>
                    <a:cubicBezTo>
                      <a:pt x="57" y="80"/>
                      <a:pt x="54" y="88"/>
                      <a:pt x="50" y="97"/>
                    </a:cubicBezTo>
                    <a:cubicBezTo>
                      <a:pt x="46" y="105"/>
                      <a:pt x="42" y="113"/>
                      <a:pt x="35" y="120"/>
                    </a:cubicBezTo>
                    <a:cubicBezTo>
                      <a:pt x="28" y="127"/>
                      <a:pt x="19" y="132"/>
                      <a:pt x="12" y="139"/>
                    </a:cubicBezTo>
                    <a:cubicBezTo>
                      <a:pt x="8" y="143"/>
                      <a:pt x="5" y="147"/>
                      <a:pt x="3" y="152"/>
                    </a:cubicBezTo>
                    <a:cubicBezTo>
                      <a:pt x="1" y="157"/>
                      <a:pt x="0" y="162"/>
                      <a:pt x="2" y="167"/>
                    </a:cubicBezTo>
                    <a:cubicBezTo>
                      <a:pt x="3" y="170"/>
                      <a:pt x="5" y="173"/>
                      <a:pt x="8" y="175"/>
                    </a:cubicBezTo>
                    <a:cubicBezTo>
                      <a:pt x="11" y="178"/>
                      <a:pt x="14" y="179"/>
                      <a:pt x="17" y="181"/>
                    </a:cubicBezTo>
                    <a:cubicBezTo>
                      <a:pt x="24" y="183"/>
                      <a:pt x="31" y="183"/>
                      <a:pt x="38" y="184"/>
                    </a:cubicBezTo>
                    <a:close/>
                  </a:path>
                </a:pathLst>
              </a:custGeom>
              <a:solidFill>
                <a:srgbClr val="002050"/>
              </a:solidFill>
              <a:ln>
                <a:noFill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0" name="Freeform 16">
                <a:extLst>
                  <a:ext uri="{FF2B5EF4-FFF2-40B4-BE49-F238E27FC236}">
                    <a16:creationId xmlns:a16="http://schemas.microsoft.com/office/drawing/2014/main" id="{C82C002D-F4D0-473F-B87B-3CE7F49EF6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4738" y="5424488"/>
                <a:ext cx="855663" cy="633413"/>
              </a:xfrm>
              <a:custGeom>
                <a:avLst/>
                <a:gdLst>
                  <a:gd name="T0" fmla="*/ 257 w 296"/>
                  <a:gd name="T1" fmla="*/ 182 h 219"/>
                  <a:gd name="T2" fmla="*/ 202 w 296"/>
                  <a:gd name="T3" fmla="*/ 190 h 219"/>
                  <a:gd name="T4" fmla="*/ 151 w 296"/>
                  <a:gd name="T5" fmla="*/ 202 h 219"/>
                  <a:gd name="T6" fmla="*/ 64 w 296"/>
                  <a:gd name="T7" fmla="*/ 219 h 219"/>
                  <a:gd name="T8" fmla="*/ 41 w 296"/>
                  <a:gd name="T9" fmla="*/ 217 h 219"/>
                  <a:gd name="T10" fmla="*/ 20 w 296"/>
                  <a:gd name="T11" fmla="*/ 207 h 219"/>
                  <a:gd name="T12" fmla="*/ 3 w 296"/>
                  <a:gd name="T13" fmla="*/ 177 h 219"/>
                  <a:gd name="T14" fmla="*/ 5 w 296"/>
                  <a:gd name="T15" fmla="*/ 142 h 219"/>
                  <a:gd name="T16" fmla="*/ 38 w 296"/>
                  <a:gd name="T17" fmla="*/ 79 h 219"/>
                  <a:gd name="T18" fmla="*/ 58 w 296"/>
                  <a:gd name="T19" fmla="*/ 43 h 219"/>
                  <a:gd name="T20" fmla="*/ 86 w 296"/>
                  <a:gd name="T21" fmla="*/ 14 h 219"/>
                  <a:gd name="T22" fmla="*/ 139 w 296"/>
                  <a:gd name="T23" fmla="*/ 2 h 219"/>
                  <a:gd name="T24" fmla="*/ 191 w 296"/>
                  <a:gd name="T25" fmla="*/ 20 h 219"/>
                  <a:gd name="T26" fmla="*/ 248 w 296"/>
                  <a:gd name="T27" fmla="*/ 72 h 219"/>
                  <a:gd name="T28" fmla="*/ 273 w 296"/>
                  <a:gd name="T29" fmla="*/ 120 h 219"/>
                  <a:gd name="T30" fmla="*/ 291 w 296"/>
                  <a:gd name="T31" fmla="*/ 143 h 219"/>
                  <a:gd name="T32" fmla="*/ 296 w 296"/>
                  <a:gd name="T33" fmla="*/ 157 h 219"/>
                  <a:gd name="T34" fmla="*/ 292 w 296"/>
                  <a:gd name="T35" fmla="*/ 171 h 219"/>
                  <a:gd name="T36" fmla="*/ 285 w 296"/>
                  <a:gd name="T37" fmla="*/ 178 h 219"/>
                  <a:gd name="T38" fmla="*/ 276 w 296"/>
                  <a:gd name="T39" fmla="*/ 181 h 219"/>
                  <a:gd name="T40" fmla="*/ 257 w 296"/>
                  <a:gd name="T41" fmla="*/ 182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6" h="219">
                    <a:moveTo>
                      <a:pt x="257" y="182"/>
                    </a:moveTo>
                    <a:cubicBezTo>
                      <a:pt x="238" y="183"/>
                      <a:pt x="220" y="186"/>
                      <a:pt x="202" y="190"/>
                    </a:cubicBezTo>
                    <a:cubicBezTo>
                      <a:pt x="185" y="193"/>
                      <a:pt x="168" y="197"/>
                      <a:pt x="151" y="202"/>
                    </a:cubicBezTo>
                    <a:cubicBezTo>
                      <a:pt x="122" y="209"/>
                      <a:pt x="94" y="218"/>
                      <a:pt x="64" y="219"/>
                    </a:cubicBezTo>
                    <a:cubicBezTo>
                      <a:pt x="56" y="219"/>
                      <a:pt x="49" y="219"/>
                      <a:pt x="41" y="217"/>
                    </a:cubicBezTo>
                    <a:cubicBezTo>
                      <a:pt x="33" y="215"/>
                      <a:pt x="26" y="212"/>
                      <a:pt x="20" y="207"/>
                    </a:cubicBezTo>
                    <a:cubicBezTo>
                      <a:pt x="11" y="200"/>
                      <a:pt x="5" y="188"/>
                      <a:pt x="3" y="177"/>
                    </a:cubicBezTo>
                    <a:cubicBezTo>
                      <a:pt x="0" y="165"/>
                      <a:pt x="2" y="153"/>
                      <a:pt x="5" y="142"/>
                    </a:cubicBezTo>
                    <a:cubicBezTo>
                      <a:pt x="12" y="119"/>
                      <a:pt x="26" y="99"/>
                      <a:pt x="38" y="79"/>
                    </a:cubicBezTo>
                    <a:cubicBezTo>
                      <a:pt x="45" y="67"/>
                      <a:pt x="51" y="55"/>
                      <a:pt x="58" y="43"/>
                    </a:cubicBezTo>
                    <a:cubicBezTo>
                      <a:pt x="66" y="32"/>
                      <a:pt x="75" y="21"/>
                      <a:pt x="86" y="14"/>
                    </a:cubicBezTo>
                    <a:cubicBezTo>
                      <a:pt x="101" y="4"/>
                      <a:pt x="121" y="0"/>
                      <a:pt x="139" y="2"/>
                    </a:cubicBezTo>
                    <a:cubicBezTo>
                      <a:pt x="157" y="4"/>
                      <a:pt x="175" y="11"/>
                      <a:pt x="191" y="20"/>
                    </a:cubicBezTo>
                    <a:cubicBezTo>
                      <a:pt x="214" y="32"/>
                      <a:pt x="235" y="49"/>
                      <a:pt x="248" y="72"/>
                    </a:cubicBezTo>
                    <a:cubicBezTo>
                      <a:pt x="257" y="87"/>
                      <a:pt x="262" y="105"/>
                      <a:pt x="273" y="120"/>
                    </a:cubicBezTo>
                    <a:cubicBezTo>
                      <a:pt x="279" y="128"/>
                      <a:pt x="286" y="135"/>
                      <a:pt x="291" y="143"/>
                    </a:cubicBezTo>
                    <a:cubicBezTo>
                      <a:pt x="294" y="148"/>
                      <a:pt x="295" y="152"/>
                      <a:pt x="296" y="157"/>
                    </a:cubicBezTo>
                    <a:cubicBezTo>
                      <a:pt x="296" y="162"/>
                      <a:pt x="295" y="167"/>
                      <a:pt x="292" y="171"/>
                    </a:cubicBezTo>
                    <a:cubicBezTo>
                      <a:pt x="291" y="174"/>
                      <a:pt x="288" y="176"/>
                      <a:pt x="285" y="178"/>
                    </a:cubicBezTo>
                    <a:cubicBezTo>
                      <a:pt x="282" y="179"/>
                      <a:pt x="279" y="180"/>
                      <a:pt x="276" y="181"/>
                    </a:cubicBezTo>
                    <a:cubicBezTo>
                      <a:pt x="270" y="182"/>
                      <a:pt x="263" y="182"/>
                      <a:pt x="257" y="182"/>
                    </a:cubicBezTo>
                    <a:close/>
                  </a:path>
                </a:pathLst>
              </a:custGeom>
              <a:solidFill>
                <a:srgbClr val="002050"/>
              </a:solidFill>
              <a:ln>
                <a:noFill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1" name="Freeform 17">
                <a:extLst>
                  <a:ext uri="{FF2B5EF4-FFF2-40B4-BE49-F238E27FC236}">
                    <a16:creationId xmlns:a16="http://schemas.microsoft.com/office/drawing/2014/main" id="{FAF0D3D6-7322-4ED3-B101-271293F994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4913" y="3654425"/>
                <a:ext cx="1470025" cy="2185988"/>
              </a:xfrm>
              <a:custGeom>
                <a:avLst/>
                <a:gdLst>
                  <a:gd name="T0" fmla="*/ 156 w 508"/>
                  <a:gd name="T1" fmla="*/ 19 h 756"/>
                  <a:gd name="T2" fmla="*/ 147 w 508"/>
                  <a:gd name="T3" fmla="*/ 37 h 756"/>
                  <a:gd name="T4" fmla="*/ 145 w 508"/>
                  <a:gd name="T5" fmla="*/ 57 h 756"/>
                  <a:gd name="T6" fmla="*/ 142 w 508"/>
                  <a:gd name="T7" fmla="*/ 97 h 756"/>
                  <a:gd name="T8" fmla="*/ 121 w 508"/>
                  <a:gd name="T9" fmla="*/ 134 h 756"/>
                  <a:gd name="T10" fmla="*/ 85 w 508"/>
                  <a:gd name="T11" fmla="*/ 199 h 756"/>
                  <a:gd name="T12" fmla="*/ 81 w 508"/>
                  <a:gd name="T13" fmla="*/ 244 h 756"/>
                  <a:gd name="T14" fmla="*/ 39 w 508"/>
                  <a:gd name="T15" fmla="*/ 319 h 756"/>
                  <a:gd name="T16" fmla="*/ 5 w 508"/>
                  <a:gd name="T17" fmla="*/ 444 h 756"/>
                  <a:gd name="T18" fmla="*/ 28 w 508"/>
                  <a:gd name="T19" fmla="*/ 601 h 756"/>
                  <a:gd name="T20" fmla="*/ 94 w 508"/>
                  <a:gd name="T21" fmla="*/ 694 h 756"/>
                  <a:gd name="T22" fmla="*/ 143 w 508"/>
                  <a:gd name="T23" fmla="*/ 726 h 756"/>
                  <a:gd name="T24" fmla="*/ 339 w 508"/>
                  <a:gd name="T25" fmla="*/ 724 h 756"/>
                  <a:gd name="T26" fmla="*/ 422 w 508"/>
                  <a:gd name="T27" fmla="*/ 658 h 756"/>
                  <a:gd name="T28" fmla="*/ 464 w 508"/>
                  <a:gd name="T29" fmla="*/ 611 h 756"/>
                  <a:gd name="T30" fmla="*/ 500 w 508"/>
                  <a:gd name="T31" fmla="*/ 494 h 756"/>
                  <a:gd name="T32" fmla="*/ 477 w 508"/>
                  <a:gd name="T33" fmla="*/ 282 h 756"/>
                  <a:gd name="T34" fmla="*/ 435 w 508"/>
                  <a:gd name="T35" fmla="*/ 222 h 756"/>
                  <a:gd name="T36" fmla="*/ 408 w 508"/>
                  <a:gd name="T37" fmla="*/ 132 h 756"/>
                  <a:gd name="T38" fmla="*/ 378 w 508"/>
                  <a:gd name="T39" fmla="*/ 70 h 756"/>
                  <a:gd name="T40" fmla="*/ 367 w 508"/>
                  <a:gd name="T41" fmla="*/ 45 h 756"/>
                  <a:gd name="T42" fmla="*/ 352 w 508"/>
                  <a:gd name="T43" fmla="*/ 22 h 756"/>
                  <a:gd name="T44" fmla="*/ 327 w 508"/>
                  <a:gd name="T45" fmla="*/ 7 h 756"/>
                  <a:gd name="T46" fmla="*/ 299 w 508"/>
                  <a:gd name="T47" fmla="*/ 3 h 756"/>
                  <a:gd name="T48" fmla="*/ 242 w 508"/>
                  <a:gd name="T49" fmla="*/ 3 h 756"/>
                  <a:gd name="T50" fmla="*/ 196 w 508"/>
                  <a:gd name="T51" fmla="*/ 1 h 756"/>
                  <a:gd name="T52" fmla="*/ 174 w 508"/>
                  <a:gd name="T53" fmla="*/ 6 h 756"/>
                  <a:gd name="T54" fmla="*/ 156 w 508"/>
                  <a:gd name="T55" fmla="*/ 19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08" h="756">
                    <a:moveTo>
                      <a:pt x="156" y="19"/>
                    </a:moveTo>
                    <a:cubicBezTo>
                      <a:pt x="152" y="24"/>
                      <a:pt x="149" y="30"/>
                      <a:pt x="147" y="37"/>
                    </a:cubicBezTo>
                    <a:cubicBezTo>
                      <a:pt x="146" y="43"/>
                      <a:pt x="145" y="50"/>
                      <a:pt x="145" y="57"/>
                    </a:cubicBezTo>
                    <a:cubicBezTo>
                      <a:pt x="144" y="70"/>
                      <a:pt x="145" y="84"/>
                      <a:pt x="142" y="97"/>
                    </a:cubicBezTo>
                    <a:cubicBezTo>
                      <a:pt x="138" y="111"/>
                      <a:pt x="129" y="123"/>
                      <a:pt x="121" y="134"/>
                    </a:cubicBezTo>
                    <a:cubicBezTo>
                      <a:pt x="106" y="155"/>
                      <a:pt x="92" y="175"/>
                      <a:pt x="85" y="199"/>
                    </a:cubicBezTo>
                    <a:cubicBezTo>
                      <a:pt x="80" y="214"/>
                      <a:pt x="79" y="229"/>
                      <a:pt x="81" y="244"/>
                    </a:cubicBezTo>
                    <a:cubicBezTo>
                      <a:pt x="64" y="268"/>
                      <a:pt x="50" y="293"/>
                      <a:pt x="39" y="319"/>
                    </a:cubicBezTo>
                    <a:cubicBezTo>
                      <a:pt x="21" y="359"/>
                      <a:pt x="9" y="401"/>
                      <a:pt x="5" y="444"/>
                    </a:cubicBezTo>
                    <a:cubicBezTo>
                      <a:pt x="0" y="497"/>
                      <a:pt x="7" y="552"/>
                      <a:pt x="28" y="601"/>
                    </a:cubicBezTo>
                    <a:cubicBezTo>
                      <a:pt x="43" y="636"/>
                      <a:pt x="65" y="668"/>
                      <a:pt x="94" y="694"/>
                    </a:cubicBezTo>
                    <a:cubicBezTo>
                      <a:pt x="109" y="706"/>
                      <a:pt x="126" y="717"/>
                      <a:pt x="143" y="726"/>
                    </a:cubicBezTo>
                    <a:cubicBezTo>
                      <a:pt x="204" y="756"/>
                      <a:pt x="279" y="756"/>
                      <a:pt x="339" y="724"/>
                    </a:cubicBezTo>
                    <a:cubicBezTo>
                      <a:pt x="370" y="707"/>
                      <a:pt x="397" y="683"/>
                      <a:pt x="422" y="658"/>
                    </a:cubicBezTo>
                    <a:cubicBezTo>
                      <a:pt x="437" y="644"/>
                      <a:pt x="453" y="628"/>
                      <a:pt x="464" y="611"/>
                    </a:cubicBezTo>
                    <a:cubicBezTo>
                      <a:pt x="487" y="576"/>
                      <a:pt x="495" y="534"/>
                      <a:pt x="500" y="494"/>
                    </a:cubicBezTo>
                    <a:cubicBezTo>
                      <a:pt x="508" y="422"/>
                      <a:pt x="508" y="347"/>
                      <a:pt x="477" y="282"/>
                    </a:cubicBezTo>
                    <a:cubicBezTo>
                      <a:pt x="466" y="260"/>
                      <a:pt x="452" y="239"/>
                      <a:pt x="435" y="222"/>
                    </a:cubicBezTo>
                    <a:cubicBezTo>
                      <a:pt x="430" y="191"/>
                      <a:pt x="421" y="160"/>
                      <a:pt x="408" y="132"/>
                    </a:cubicBezTo>
                    <a:cubicBezTo>
                      <a:pt x="399" y="111"/>
                      <a:pt x="387" y="91"/>
                      <a:pt x="378" y="70"/>
                    </a:cubicBezTo>
                    <a:cubicBezTo>
                      <a:pt x="375" y="62"/>
                      <a:pt x="371" y="53"/>
                      <a:pt x="367" y="45"/>
                    </a:cubicBezTo>
                    <a:cubicBezTo>
                      <a:pt x="363" y="36"/>
                      <a:pt x="358" y="28"/>
                      <a:pt x="352" y="22"/>
                    </a:cubicBezTo>
                    <a:cubicBezTo>
                      <a:pt x="345" y="15"/>
                      <a:pt x="336" y="10"/>
                      <a:pt x="327" y="7"/>
                    </a:cubicBezTo>
                    <a:cubicBezTo>
                      <a:pt x="318" y="4"/>
                      <a:pt x="309" y="3"/>
                      <a:pt x="299" y="3"/>
                    </a:cubicBezTo>
                    <a:cubicBezTo>
                      <a:pt x="280" y="2"/>
                      <a:pt x="261" y="4"/>
                      <a:pt x="242" y="3"/>
                    </a:cubicBezTo>
                    <a:cubicBezTo>
                      <a:pt x="227" y="3"/>
                      <a:pt x="211" y="0"/>
                      <a:pt x="196" y="1"/>
                    </a:cubicBezTo>
                    <a:cubicBezTo>
                      <a:pt x="189" y="1"/>
                      <a:pt x="181" y="3"/>
                      <a:pt x="174" y="6"/>
                    </a:cubicBezTo>
                    <a:cubicBezTo>
                      <a:pt x="167" y="8"/>
                      <a:pt x="161" y="13"/>
                      <a:pt x="156" y="19"/>
                    </a:cubicBezTo>
                    <a:close/>
                  </a:path>
                </a:pathLst>
              </a:custGeom>
              <a:solidFill>
                <a:srgbClr val="FDFDF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2" name="Freeform 18">
                <a:extLst>
                  <a:ext uri="{FF2B5EF4-FFF2-40B4-BE49-F238E27FC236}">
                    <a16:creationId xmlns:a16="http://schemas.microsoft.com/office/drawing/2014/main" id="{C4F2B781-12E6-4560-81CC-0BF81C5E35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1338" y="5070475"/>
                <a:ext cx="1117600" cy="1087438"/>
              </a:xfrm>
              <a:custGeom>
                <a:avLst/>
                <a:gdLst>
                  <a:gd name="T0" fmla="*/ 163 w 386"/>
                  <a:gd name="T1" fmla="*/ 3 h 376"/>
                  <a:gd name="T2" fmla="*/ 183 w 386"/>
                  <a:gd name="T3" fmla="*/ 1 h 376"/>
                  <a:gd name="T4" fmla="*/ 203 w 386"/>
                  <a:gd name="T5" fmla="*/ 9 h 376"/>
                  <a:gd name="T6" fmla="*/ 231 w 386"/>
                  <a:gd name="T7" fmla="*/ 39 h 376"/>
                  <a:gd name="T8" fmla="*/ 284 w 386"/>
                  <a:gd name="T9" fmla="*/ 118 h 376"/>
                  <a:gd name="T10" fmla="*/ 325 w 386"/>
                  <a:gd name="T11" fmla="*/ 184 h 376"/>
                  <a:gd name="T12" fmla="*/ 357 w 386"/>
                  <a:gd name="T13" fmla="*/ 223 h 376"/>
                  <a:gd name="T14" fmla="*/ 380 w 386"/>
                  <a:gd name="T15" fmla="*/ 267 h 376"/>
                  <a:gd name="T16" fmla="*/ 374 w 386"/>
                  <a:gd name="T17" fmla="*/ 331 h 376"/>
                  <a:gd name="T18" fmla="*/ 342 w 386"/>
                  <a:gd name="T19" fmla="*/ 364 h 376"/>
                  <a:gd name="T20" fmla="*/ 298 w 386"/>
                  <a:gd name="T21" fmla="*/ 376 h 376"/>
                  <a:gd name="T22" fmla="*/ 228 w 386"/>
                  <a:gd name="T23" fmla="*/ 353 h 376"/>
                  <a:gd name="T24" fmla="*/ 83 w 386"/>
                  <a:gd name="T25" fmla="*/ 315 h 376"/>
                  <a:gd name="T26" fmla="*/ 39 w 386"/>
                  <a:gd name="T27" fmla="*/ 301 h 376"/>
                  <a:gd name="T28" fmla="*/ 19 w 386"/>
                  <a:gd name="T29" fmla="*/ 295 h 376"/>
                  <a:gd name="T30" fmla="*/ 3 w 386"/>
                  <a:gd name="T31" fmla="*/ 282 h 376"/>
                  <a:gd name="T32" fmla="*/ 0 w 386"/>
                  <a:gd name="T33" fmla="*/ 267 h 376"/>
                  <a:gd name="T34" fmla="*/ 3 w 386"/>
                  <a:gd name="T35" fmla="*/ 252 h 376"/>
                  <a:gd name="T36" fmla="*/ 16 w 386"/>
                  <a:gd name="T37" fmla="*/ 223 h 376"/>
                  <a:gd name="T38" fmla="*/ 23 w 386"/>
                  <a:gd name="T39" fmla="*/ 173 h 376"/>
                  <a:gd name="T40" fmla="*/ 18 w 386"/>
                  <a:gd name="T41" fmla="*/ 122 h 376"/>
                  <a:gd name="T42" fmla="*/ 19 w 386"/>
                  <a:gd name="T43" fmla="*/ 99 h 376"/>
                  <a:gd name="T44" fmla="*/ 29 w 386"/>
                  <a:gd name="T45" fmla="*/ 79 h 376"/>
                  <a:gd name="T46" fmla="*/ 48 w 386"/>
                  <a:gd name="T47" fmla="*/ 70 h 376"/>
                  <a:gd name="T48" fmla="*/ 69 w 386"/>
                  <a:gd name="T49" fmla="*/ 68 h 376"/>
                  <a:gd name="T50" fmla="*/ 91 w 386"/>
                  <a:gd name="T51" fmla="*/ 68 h 376"/>
                  <a:gd name="T52" fmla="*/ 111 w 386"/>
                  <a:gd name="T53" fmla="*/ 63 h 376"/>
                  <a:gd name="T54" fmla="*/ 126 w 386"/>
                  <a:gd name="T55" fmla="*/ 49 h 376"/>
                  <a:gd name="T56" fmla="*/ 136 w 386"/>
                  <a:gd name="T57" fmla="*/ 32 h 376"/>
                  <a:gd name="T58" fmla="*/ 147 w 386"/>
                  <a:gd name="T59" fmla="*/ 15 h 376"/>
                  <a:gd name="T60" fmla="*/ 163 w 386"/>
                  <a:gd name="T61" fmla="*/ 3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86" h="376">
                    <a:moveTo>
                      <a:pt x="163" y="3"/>
                    </a:moveTo>
                    <a:cubicBezTo>
                      <a:pt x="169" y="0"/>
                      <a:pt x="177" y="0"/>
                      <a:pt x="183" y="1"/>
                    </a:cubicBezTo>
                    <a:cubicBezTo>
                      <a:pt x="190" y="2"/>
                      <a:pt x="197" y="5"/>
                      <a:pt x="203" y="9"/>
                    </a:cubicBezTo>
                    <a:cubicBezTo>
                      <a:pt x="214" y="17"/>
                      <a:pt x="223" y="28"/>
                      <a:pt x="231" y="39"/>
                    </a:cubicBezTo>
                    <a:cubicBezTo>
                      <a:pt x="250" y="65"/>
                      <a:pt x="268" y="91"/>
                      <a:pt x="284" y="118"/>
                    </a:cubicBezTo>
                    <a:cubicBezTo>
                      <a:pt x="298" y="140"/>
                      <a:pt x="310" y="163"/>
                      <a:pt x="325" y="184"/>
                    </a:cubicBezTo>
                    <a:cubicBezTo>
                      <a:pt x="335" y="197"/>
                      <a:pt x="347" y="210"/>
                      <a:pt x="357" y="223"/>
                    </a:cubicBezTo>
                    <a:cubicBezTo>
                      <a:pt x="367" y="236"/>
                      <a:pt x="376" y="251"/>
                      <a:pt x="380" y="267"/>
                    </a:cubicBezTo>
                    <a:cubicBezTo>
                      <a:pt x="386" y="288"/>
                      <a:pt x="384" y="312"/>
                      <a:pt x="374" y="331"/>
                    </a:cubicBezTo>
                    <a:cubicBezTo>
                      <a:pt x="366" y="345"/>
                      <a:pt x="355" y="356"/>
                      <a:pt x="342" y="364"/>
                    </a:cubicBezTo>
                    <a:cubicBezTo>
                      <a:pt x="329" y="372"/>
                      <a:pt x="313" y="376"/>
                      <a:pt x="298" y="376"/>
                    </a:cubicBezTo>
                    <a:cubicBezTo>
                      <a:pt x="273" y="375"/>
                      <a:pt x="251" y="362"/>
                      <a:pt x="228" y="353"/>
                    </a:cubicBezTo>
                    <a:cubicBezTo>
                      <a:pt x="181" y="335"/>
                      <a:pt x="131" y="329"/>
                      <a:pt x="83" y="315"/>
                    </a:cubicBezTo>
                    <a:cubicBezTo>
                      <a:pt x="68" y="311"/>
                      <a:pt x="53" y="305"/>
                      <a:pt x="39" y="301"/>
                    </a:cubicBezTo>
                    <a:cubicBezTo>
                      <a:pt x="32" y="300"/>
                      <a:pt x="25" y="298"/>
                      <a:pt x="19" y="295"/>
                    </a:cubicBezTo>
                    <a:cubicBezTo>
                      <a:pt x="13" y="292"/>
                      <a:pt x="7" y="288"/>
                      <a:pt x="3" y="282"/>
                    </a:cubicBezTo>
                    <a:cubicBezTo>
                      <a:pt x="1" y="278"/>
                      <a:pt x="0" y="272"/>
                      <a:pt x="0" y="267"/>
                    </a:cubicBezTo>
                    <a:cubicBezTo>
                      <a:pt x="0" y="262"/>
                      <a:pt x="1" y="257"/>
                      <a:pt x="3" y="252"/>
                    </a:cubicBezTo>
                    <a:cubicBezTo>
                      <a:pt x="6" y="242"/>
                      <a:pt x="12" y="233"/>
                      <a:pt x="16" y="223"/>
                    </a:cubicBezTo>
                    <a:cubicBezTo>
                      <a:pt x="23" y="208"/>
                      <a:pt x="24" y="190"/>
                      <a:pt x="23" y="173"/>
                    </a:cubicBezTo>
                    <a:cubicBezTo>
                      <a:pt x="22" y="156"/>
                      <a:pt x="19" y="139"/>
                      <a:pt x="18" y="122"/>
                    </a:cubicBezTo>
                    <a:cubicBezTo>
                      <a:pt x="17" y="114"/>
                      <a:pt x="17" y="106"/>
                      <a:pt x="19" y="99"/>
                    </a:cubicBezTo>
                    <a:cubicBezTo>
                      <a:pt x="20" y="91"/>
                      <a:pt x="24" y="84"/>
                      <a:pt x="29" y="79"/>
                    </a:cubicBezTo>
                    <a:cubicBezTo>
                      <a:pt x="34" y="74"/>
                      <a:pt x="41" y="71"/>
                      <a:pt x="48" y="70"/>
                    </a:cubicBezTo>
                    <a:cubicBezTo>
                      <a:pt x="55" y="68"/>
                      <a:pt x="62" y="68"/>
                      <a:pt x="69" y="68"/>
                    </a:cubicBezTo>
                    <a:cubicBezTo>
                      <a:pt x="76" y="68"/>
                      <a:pt x="83" y="69"/>
                      <a:pt x="91" y="68"/>
                    </a:cubicBezTo>
                    <a:cubicBezTo>
                      <a:pt x="98" y="68"/>
                      <a:pt x="105" y="66"/>
                      <a:pt x="111" y="63"/>
                    </a:cubicBezTo>
                    <a:cubicBezTo>
                      <a:pt x="117" y="59"/>
                      <a:pt x="122" y="54"/>
                      <a:pt x="126" y="49"/>
                    </a:cubicBezTo>
                    <a:cubicBezTo>
                      <a:pt x="130" y="44"/>
                      <a:pt x="133" y="38"/>
                      <a:pt x="136" y="32"/>
                    </a:cubicBezTo>
                    <a:cubicBezTo>
                      <a:pt x="139" y="26"/>
                      <a:pt x="143" y="20"/>
                      <a:pt x="147" y="15"/>
                    </a:cubicBezTo>
                    <a:cubicBezTo>
                      <a:pt x="152" y="10"/>
                      <a:pt x="157" y="5"/>
                      <a:pt x="163" y="3"/>
                    </a:cubicBezTo>
                    <a:close/>
                  </a:path>
                </a:pathLst>
              </a:custGeom>
              <a:solidFill>
                <a:srgbClr val="0973D1"/>
              </a:solidFill>
              <a:ln w="92075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3" name="Freeform 19">
                <a:extLst>
                  <a:ext uri="{FF2B5EF4-FFF2-40B4-BE49-F238E27FC236}">
                    <a16:creationId xmlns:a16="http://schemas.microsoft.com/office/drawing/2014/main" id="{71B3BB6A-2648-4C71-A5FA-4A0F2AE57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8875" y="5132388"/>
                <a:ext cx="1009650" cy="1035050"/>
              </a:xfrm>
              <a:custGeom>
                <a:avLst/>
                <a:gdLst>
                  <a:gd name="T0" fmla="*/ 347 w 349"/>
                  <a:gd name="T1" fmla="*/ 184 h 358"/>
                  <a:gd name="T2" fmla="*/ 336 w 349"/>
                  <a:gd name="T3" fmla="*/ 203 h 358"/>
                  <a:gd name="T4" fmla="*/ 296 w 349"/>
                  <a:gd name="T5" fmla="*/ 231 h 358"/>
                  <a:gd name="T6" fmla="*/ 222 w 349"/>
                  <a:gd name="T7" fmla="*/ 270 h 358"/>
                  <a:gd name="T8" fmla="*/ 178 w 349"/>
                  <a:gd name="T9" fmla="*/ 305 h 358"/>
                  <a:gd name="T10" fmla="*/ 143 w 349"/>
                  <a:gd name="T11" fmla="*/ 336 h 358"/>
                  <a:gd name="T12" fmla="*/ 98 w 349"/>
                  <a:gd name="T13" fmla="*/ 355 h 358"/>
                  <a:gd name="T14" fmla="*/ 41 w 349"/>
                  <a:gd name="T15" fmla="*/ 346 h 358"/>
                  <a:gd name="T16" fmla="*/ 9 w 349"/>
                  <a:gd name="T17" fmla="*/ 322 h 358"/>
                  <a:gd name="T18" fmla="*/ 0 w 349"/>
                  <a:gd name="T19" fmla="*/ 282 h 358"/>
                  <a:gd name="T20" fmla="*/ 8 w 349"/>
                  <a:gd name="T21" fmla="*/ 210 h 358"/>
                  <a:gd name="T22" fmla="*/ 18 w 349"/>
                  <a:gd name="T23" fmla="*/ 150 h 358"/>
                  <a:gd name="T24" fmla="*/ 19 w 349"/>
                  <a:gd name="T25" fmla="*/ 41 h 358"/>
                  <a:gd name="T26" fmla="*/ 19 w 349"/>
                  <a:gd name="T27" fmla="*/ 23 h 358"/>
                  <a:gd name="T28" fmla="*/ 27 w 349"/>
                  <a:gd name="T29" fmla="*/ 6 h 358"/>
                  <a:gd name="T30" fmla="*/ 43 w 349"/>
                  <a:gd name="T31" fmla="*/ 1 h 358"/>
                  <a:gd name="T32" fmla="*/ 60 w 349"/>
                  <a:gd name="T33" fmla="*/ 2 h 358"/>
                  <a:gd name="T34" fmla="*/ 100 w 349"/>
                  <a:gd name="T35" fmla="*/ 9 h 358"/>
                  <a:gd name="T36" fmla="*/ 124 w 349"/>
                  <a:gd name="T37" fmla="*/ 16 h 358"/>
                  <a:gd name="T38" fmla="*/ 166 w 349"/>
                  <a:gd name="T39" fmla="*/ 20 h 358"/>
                  <a:gd name="T40" fmla="*/ 211 w 349"/>
                  <a:gd name="T41" fmla="*/ 13 h 358"/>
                  <a:gd name="T42" fmla="*/ 230 w 349"/>
                  <a:gd name="T43" fmla="*/ 16 h 358"/>
                  <a:gd name="T44" fmla="*/ 246 w 349"/>
                  <a:gd name="T45" fmla="*/ 25 h 358"/>
                  <a:gd name="T46" fmla="*/ 254 w 349"/>
                  <a:gd name="T47" fmla="*/ 38 h 358"/>
                  <a:gd name="T48" fmla="*/ 259 w 349"/>
                  <a:gd name="T49" fmla="*/ 58 h 358"/>
                  <a:gd name="T50" fmla="*/ 260 w 349"/>
                  <a:gd name="T51" fmla="*/ 77 h 358"/>
                  <a:gd name="T52" fmla="*/ 275 w 349"/>
                  <a:gd name="T53" fmla="*/ 105 h 358"/>
                  <a:gd name="T54" fmla="*/ 298 w 349"/>
                  <a:gd name="T55" fmla="*/ 127 h 358"/>
                  <a:gd name="T56" fmla="*/ 322 w 349"/>
                  <a:gd name="T57" fmla="*/ 146 h 358"/>
                  <a:gd name="T58" fmla="*/ 334 w 349"/>
                  <a:gd name="T59" fmla="*/ 154 h 358"/>
                  <a:gd name="T60" fmla="*/ 344 w 349"/>
                  <a:gd name="T61" fmla="*/ 165 h 358"/>
                  <a:gd name="T62" fmla="*/ 347 w 349"/>
                  <a:gd name="T63" fmla="*/ 184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49" h="358">
                    <a:moveTo>
                      <a:pt x="347" y="184"/>
                    </a:moveTo>
                    <a:cubicBezTo>
                      <a:pt x="344" y="191"/>
                      <a:pt x="341" y="197"/>
                      <a:pt x="336" y="203"/>
                    </a:cubicBezTo>
                    <a:cubicBezTo>
                      <a:pt x="325" y="216"/>
                      <a:pt x="311" y="224"/>
                      <a:pt x="296" y="231"/>
                    </a:cubicBezTo>
                    <a:cubicBezTo>
                      <a:pt x="271" y="244"/>
                      <a:pt x="245" y="255"/>
                      <a:pt x="222" y="270"/>
                    </a:cubicBezTo>
                    <a:cubicBezTo>
                      <a:pt x="206" y="280"/>
                      <a:pt x="192" y="292"/>
                      <a:pt x="178" y="305"/>
                    </a:cubicBezTo>
                    <a:cubicBezTo>
                      <a:pt x="166" y="316"/>
                      <a:pt x="155" y="327"/>
                      <a:pt x="143" y="336"/>
                    </a:cubicBezTo>
                    <a:cubicBezTo>
                      <a:pt x="129" y="346"/>
                      <a:pt x="114" y="353"/>
                      <a:pt x="98" y="355"/>
                    </a:cubicBezTo>
                    <a:cubicBezTo>
                      <a:pt x="79" y="358"/>
                      <a:pt x="59" y="354"/>
                      <a:pt x="41" y="346"/>
                    </a:cubicBezTo>
                    <a:cubicBezTo>
                      <a:pt x="28" y="341"/>
                      <a:pt x="16" y="333"/>
                      <a:pt x="9" y="322"/>
                    </a:cubicBezTo>
                    <a:cubicBezTo>
                      <a:pt x="1" y="310"/>
                      <a:pt x="0" y="296"/>
                      <a:pt x="0" y="282"/>
                    </a:cubicBezTo>
                    <a:cubicBezTo>
                      <a:pt x="0" y="258"/>
                      <a:pt x="4" y="234"/>
                      <a:pt x="8" y="210"/>
                    </a:cubicBezTo>
                    <a:cubicBezTo>
                      <a:pt x="12" y="190"/>
                      <a:pt x="15" y="170"/>
                      <a:pt x="18" y="150"/>
                    </a:cubicBezTo>
                    <a:cubicBezTo>
                      <a:pt x="21" y="114"/>
                      <a:pt x="21" y="77"/>
                      <a:pt x="19" y="41"/>
                    </a:cubicBezTo>
                    <a:cubicBezTo>
                      <a:pt x="18" y="35"/>
                      <a:pt x="18" y="29"/>
                      <a:pt x="19" y="23"/>
                    </a:cubicBezTo>
                    <a:cubicBezTo>
                      <a:pt x="20" y="16"/>
                      <a:pt x="22" y="10"/>
                      <a:pt x="27" y="6"/>
                    </a:cubicBezTo>
                    <a:cubicBezTo>
                      <a:pt x="31" y="3"/>
                      <a:pt x="37" y="1"/>
                      <a:pt x="43" y="1"/>
                    </a:cubicBezTo>
                    <a:cubicBezTo>
                      <a:pt x="49" y="0"/>
                      <a:pt x="54" y="1"/>
                      <a:pt x="60" y="2"/>
                    </a:cubicBezTo>
                    <a:cubicBezTo>
                      <a:pt x="73" y="4"/>
                      <a:pt x="87" y="6"/>
                      <a:pt x="100" y="9"/>
                    </a:cubicBezTo>
                    <a:cubicBezTo>
                      <a:pt x="108" y="11"/>
                      <a:pt x="116" y="14"/>
                      <a:pt x="124" y="16"/>
                    </a:cubicBezTo>
                    <a:cubicBezTo>
                      <a:pt x="138" y="20"/>
                      <a:pt x="152" y="22"/>
                      <a:pt x="166" y="20"/>
                    </a:cubicBezTo>
                    <a:cubicBezTo>
                      <a:pt x="181" y="18"/>
                      <a:pt x="196" y="13"/>
                      <a:pt x="211" y="13"/>
                    </a:cubicBezTo>
                    <a:cubicBezTo>
                      <a:pt x="218" y="13"/>
                      <a:pt x="224" y="14"/>
                      <a:pt x="230" y="16"/>
                    </a:cubicBezTo>
                    <a:cubicBezTo>
                      <a:pt x="236" y="18"/>
                      <a:pt x="242" y="21"/>
                      <a:pt x="246" y="25"/>
                    </a:cubicBezTo>
                    <a:cubicBezTo>
                      <a:pt x="250" y="29"/>
                      <a:pt x="252" y="33"/>
                      <a:pt x="254" y="38"/>
                    </a:cubicBezTo>
                    <a:cubicBezTo>
                      <a:pt x="257" y="44"/>
                      <a:pt x="258" y="51"/>
                      <a:pt x="259" y="58"/>
                    </a:cubicBezTo>
                    <a:cubicBezTo>
                      <a:pt x="259" y="65"/>
                      <a:pt x="259" y="71"/>
                      <a:pt x="260" y="77"/>
                    </a:cubicBezTo>
                    <a:cubicBezTo>
                      <a:pt x="262" y="88"/>
                      <a:pt x="268" y="97"/>
                      <a:pt x="275" y="105"/>
                    </a:cubicBezTo>
                    <a:cubicBezTo>
                      <a:pt x="281" y="113"/>
                      <a:pt x="289" y="120"/>
                      <a:pt x="298" y="127"/>
                    </a:cubicBezTo>
                    <a:cubicBezTo>
                      <a:pt x="306" y="133"/>
                      <a:pt x="314" y="140"/>
                      <a:pt x="322" y="146"/>
                    </a:cubicBezTo>
                    <a:cubicBezTo>
                      <a:pt x="326" y="149"/>
                      <a:pt x="331" y="151"/>
                      <a:pt x="334" y="154"/>
                    </a:cubicBezTo>
                    <a:cubicBezTo>
                      <a:pt x="338" y="157"/>
                      <a:pt x="342" y="161"/>
                      <a:pt x="344" y="165"/>
                    </a:cubicBezTo>
                    <a:cubicBezTo>
                      <a:pt x="348" y="171"/>
                      <a:pt x="349" y="178"/>
                      <a:pt x="347" y="184"/>
                    </a:cubicBezTo>
                    <a:close/>
                  </a:path>
                </a:pathLst>
              </a:custGeom>
              <a:solidFill>
                <a:srgbClr val="0973D1"/>
              </a:solidFill>
              <a:ln w="92075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4" name="Freeform 20">
                <a:extLst>
                  <a:ext uri="{FF2B5EF4-FFF2-40B4-BE49-F238E27FC236}">
                    <a16:creationId xmlns:a16="http://schemas.microsoft.com/office/drawing/2014/main" id="{21F18C63-7592-4F81-86C9-CAD49E9C57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41625" y="3228975"/>
                <a:ext cx="246063" cy="387350"/>
              </a:xfrm>
              <a:custGeom>
                <a:avLst/>
                <a:gdLst>
                  <a:gd name="T0" fmla="*/ 35 w 85"/>
                  <a:gd name="T1" fmla="*/ 0 h 134"/>
                  <a:gd name="T2" fmla="*/ 16 w 85"/>
                  <a:gd name="T3" fmla="*/ 9 h 134"/>
                  <a:gd name="T4" fmla="*/ 5 w 85"/>
                  <a:gd name="T5" fmla="*/ 27 h 134"/>
                  <a:gd name="T6" fmla="*/ 2 w 85"/>
                  <a:gd name="T7" fmla="*/ 69 h 134"/>
                  <a:gd name="T8" fmla="*/ 9 w 85"/>
                  <a:gd name="T9" fmla="*/ 107 h 134"/>
                  <a:gd name="T10" fmla="*/ 19 w 85"/>
                  <a:gd name="T11" fmla="*/ 123 h 134"/>
                  <a:gd name="T12" fmla="*/ 36 w 85"/>
                  <a:gd name="T13" fmla="*/ 133 h 134"/>
                  <a:gd name="T14" fmla="*/ 54 w 85"/>
                  <a:gd name="T15" fmla="*/ 132 h 134"/>
                  <a:gd name="T16" fmla="*/ 69 w 85"/>
                  <a:gd name="T17" fmla="*/ 123 h 134"/>
                  <a:gd name="T18" fmla="*/ 82 w 85"/>
                  <a:gd name="T19" fmla="*/ 100 h 134"/>
                  <a:gd name="T20" fmla="*/ 85 w 85"/>
                  <a:gd name="T21" fmla="*/ 74 h 134"/>
                  <a:gd name="T22" fmla="*/ 80 w 85"/>
                  <a:gd name="T23" fmla="*/ 41 h 134"/>
                  <a:gd name="T24" fmla="*/ 63 w 85"/>
                  <a:gd name="T25" fmla="*/ 13 h 134"/>
                  <a:gd name="T26" fmla="*/ 50 w 85"/>
                  <a:gd name="T27" fmla="*/ 3 h 134"/>
                  <a:gd name="T28" fmla="*/ 35 w 85"/>
                  <a:gd name="T29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5" h="134">
                    <a:moveTo>
                      <a:pt x="35" y="0"/>
                    </a:moveTo>
                    <a:cubicBezTo>
                      <a:pt x="28" y="0"/>
                      <a:pt x="21" y="4"/>
                      <a:pt x="16" y="9"/>
                    </a:cubicBezTo>
                    <a:cubicBezTo>
                      <a:pt x="11" y="13"/>
                      <a:pt x="7" y="20"/>
                      <a:pt x="5" y="27"/>
                    </a:cubicBezTo>
                    <a:cubicBezTo>
                      <a:pt x="0" y="40"/>
                      <a:pt x="1" y="55"/>
                      <a:pt x="2" y="69"/>
                    </a:cubicBezTo>
                    <a:cubicBezTo>
                      <a:pt x="3" y="82"/>
                      <a:pt x="4" y="95"/>
                      <a:pt x="9" y="107"/>
                    </a:cubicBezTo>
                    <a:cubicBezTo>
                      <a:pt x="11" y="113"/>
                      <a:pt x="15" y="119"/>
                      <a:pt x="19" y="123"/>
                    </a:cubicBezTo>
                    <a:cubicBezTo>
                      <a:pt x="24" y="128"/>
                      <a:pt x="29" y="131"/>
                      <a:pt x="36" y="133"/>
                    </a:cubicBezTo>
                    <a:cubicBezTo>
                      <a:pt x="42" y="134"/>
                      <a:pt x="48" y="134"/>
                      <a:pt x="54" y="132"/>
                    </a:cubicBezTo>
                    <a:cubicBezTo>
                      <a:pt x="59" y="131"/>
                      <a:pt x="65" y="127"/>
                      <a:pt x="69" y="123"/>
                    </a:cubicBezTo>
                    <a:cubicBezTo>
                      <a:pt x="75" y="117"/>
                      <a:pt x="80" y="109"/>
                      <a:pt x="82" y="100"/>
                    </a:cubicBezTo>
                    <a:cubicBezTo>
                      <a:pt x="84" y="92"/>
                      <a:pt x="85" y="83"/>
                      <a:pt x="85" y="74"/>
                    </a:cubicBezTo>
                    <a:cubicBezTo>
                      <a:pt x="85" y="63"/>
                      <a:pt x="83" y="52"/>
                      <a:pt x="80" y="41"/>
                    </a:cubicBezTo>
                    <a:cubicBezTo>
                      <a:pt x="76" y="31"/>
                      <a:pt x="71" y="21"/>
                      <a:pt x="63" y="13"/>
                    </a:cubicBezTo>
                    <a:cubicBezTo>
                      <a:pt x="60" y="9"/>
                      <a:pt x="55" y="6"/>
                      <a:pt x="50" y="3"/>
                    </a:cubicBezTo>
                    <a:cubicBezTo>
                      <a:pt x="46" y="1"/>
                      <a:pt x="40" y="0"/>
                      <a:pt x="3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5" name="Freeform 21">
                <a:extLst>
                  <a:ext uri="{FF2B5EF4-FFF2-40B4-BE49-F238E27FC236}">
                    <a16:creationId xmlns:a16="http://schemas.microsoft.com/office/drawing/2014/main" id="{38238E89-1562-4C74-B512-8C2272BF81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7863" y="3203575"/>
                <a:ext cx="336550" cy="411163"/>
              </a:xfrm>
              <a:custGeom>
                <a:avLst/>
                <a:gdLst>
                  <a:gd name="T0" fmla="*/ 31 w 116"/>
                  <a:gd name="T1" fmla="*/ 9 h 142"/>
                  <a:gd name="T2" fmla="*/ 6 w 116"/>
                  <a:gd name="T3" fmla="*/ 40 h 142"/>
                  <a:gd name="T4" fmla="*/ 8 w 116"/>
                  <a:gd name="T5" fmla="*/ 90 h 142"/>
                  <a:gd name="T6" fmla="*/ 38 w 116"/>
                  <a:gd name="T7" fmla="*/ 132 h 142"/>
                  <a:gd name="T8" fmla="*/ 62 w 116"/>
                  <a:gd name="T9" fmla="*/ 141 h 142"/>
                  <a:gd name="T10" fmla="*/ 87 w 116"/>
                  <a:gd name="T11" fmla="*/ 137 h 142"/>
                  <a:gd name="T12" fmla="*/ 108 w 116"/>
                  <a:gd name="T13" fmla="*/ 114 h 142"/>
                  <a:gd name="T14" fmla="*/ 115 w 116"/>
                  <a:gd name="T15" fmla="*/ 83 h 142"/>
                  <a:gd name="T16" fmla="*/ 110 w 116"/>
                  <a:gd name="T17" fmla="*/ 43 h 142"/>
                  <a:gd name="T18" fmla="*/ 84 w 116"/>
                  <a:gd name="T19" fmla="*/ 8 h 142"/>
                  <a:gd name="T20" fmla="*/ 64 w 116"/>
                  <a:gd name="T21" fmla="*/ 1 h 142"/>
                  <a:gd name="T22" fmla="*/ 42 w 116"/>
                  <a:gd name="T23" fmla="*/ 3 h 142"/>
                  <a:gd name="T24" fmla="*/ 31 w 116"/>
                  <a:gd name="T25" fmla="*/ 9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6" h="142">
                    <a:moveTo>
                      <a:pt x="31" y="9"/>
                    </a:moveTo>
                    <a:cubicBezTo>
                      <a:pt x="20" y="17"/>
                      <a:pt x="11" y="27"/>
                      <a:pt x="6" y="40"/>
                    </a:cubicBezTo>
                    <a:cubicBezTo>
                      <a:pt x="0" y="56"/>
                      <a:pt x="2" y="74"/>
                      <a:pt x="8" y="90"/>
                    </a:cubicBezTo>
                    <a:cubicBezTo>
                      <a:pt x="14" y="106"/>
                      <a:pt x="23" y="122"/>
                      <a:pt x="38" y="132"/>
                    </a:cubicBezTo>
                    <a:cubicBezTo>
                      <a:pt x="45" y="137"/>
                      <a:pt x="53" y="140"/>
                      <a:pt x="62" y="141"/>
                    </a:cubicBezTo>
                    <a:cubicBezTo>
                      <a:pt x="70" y="142"/>
                      <a:pt x="79" y="141"/>
                      <a:pt x="87" y="137"/>
                    </a:cubicBezTo>
                    <a:cubicBezTo>
                      <a:pt x="96" y="132"/>
                      <a:pt x="104" y="124"/>
                      <a:pt x="108" y="114"/>
                    </a:cubicBezTo>
                    <a:cubicBezTo>
                      <a:pt x="113" y="104"/>
                      <a:pt x="114" y="94"/>
                      <a:pt x="115" y="83"/>
                    </a:cubicBezTo>
                    <a:cubicBezTo>
                      <a:pt x="116" y="69"/>
                      <a:pt x="114" y="56"/>
                      <a:pt x="110" y="43"/>
                    </a:cubicBezTo>
                    <a:cubicBezTo>
                      <a:pt x="105" y="29"/>
                      <a:pt x="96" y="16"/>
                      <a:pt x="84" y="8"/>
                    </a:cubicBezTo>
                    <a:cubicBezTo>
                      <a:pt x="78" y="4"/>
                      <a:pt x="71" y="2"/>
                      <a:pt x="64" y="1"/>
                    </a:cubicBezTo>
                    <a:cubicBezTo>
                      <a:pt x="56" y="0"/>
                      <a:pt x="49" y="0"/>
                      <a:pt x="42" y="3"/>
                    </a:cubicBezTo>
                    <a:cubicBezTo>
                      <a:pt x="38" y="5"/>
                      <a:pt x="34" y="7"/>
                      <a:pt x="31" y="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6" name="Freeform 22">
                <a:extLst>
                  <a:ext uri="{FF2B5EF4-FFF2-40B4-BE49-F238E27FC236}">
                    <a16:creationId xmlns:a16="http://schemas.microsoft.com/office/drawing/2014/main" id="{B1A887C0-4C6B-495F-A671-1AAE5132B3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6088" y="3386138"/>
                <a:ext cx="357188" cy="260350"/>
              </a:xfrm>
              <a:custGeom>
                <a:avLst/>
                <a:gdLst>
                  <a:gd name="T0" fmla="*/ 18 w 123"/>
                  <a:gd name="T1" fmla="*/ 40 h 90"/>
                  <a:gd name="T2" fmla="*/ 37 w 123"/>
                  <a:gd name="T3" fmla="*/ 14 h 90"/>
                  <a:gd name="T4" fmla="*/ 49 w 123"/>
                  <a:gd name="T5" fmla="*/ 4 h 90"/>
                  <a:gd name="T6" fmla="*/ 64 w 123"/>
                  <a:gd name="T7" fmla="*/ 0 h 90"/>
                  <a:gd name="T8" fmla="*/ 80 w 123"/>
                  <a:gd name="T9" fmla="*/ 7 h 90"/>
                  <a:gd name="T10" fmla="*/ 90 w 123"/>
                  <a:gd name="T11" fmla="*/ 22 h 90"/>
                  <a:gd name="T12" fmla="*/ 98 w 123"/>
                  <a:gd name="T13" fmla="*/ 37 h 90"/>
                  <a:gd name="T14" fmla="*/ 112 w 123"/>
                  <a:gd name="T15" fmla="*/ 49 h 90"/>
                  <a:gd name="T16" fmla="*/ 118 w 123"/>
                  <a:gd name="T17" fmla="*/ 55 h 90"/>
                  <a:gd name="T18" fmla="*/ 122 w 123"/>
                  <a:gd name="T19" fmla="*/ 63 h 90"/>
                  <a:gd name="T20" fmla="*/ 122 w 123"/>
                  <a:gd name="T21" fmla="*/ 72 h 90"/>
                  <a:gd name="T22" fmla="*/ 117 w 123"/>
                  <a:gd name="T23" fmla="*/ 80 h 90"/>
                  <a:gd name="T24" fmla="*/ 100 w 123"/>
                  <a:gd name="T25" fmla="*/ 87 h 90"/>
                  <a:gd name="T26" fmla="*/ 63 w 123"/>
                  <a:gd name="T27" fmla="*/ 86 h 90"/>
                  <a:gd name="T28" fmla="*/ 26 w 123"/>
                  <a:gd name="T29" fmla="*/ 90 h 90"/>
                  <a:gd name="T30" fmla="*/ 9 w 123"/>
                  <a:gd name="T31" fmla="*/ 85 h 90"/>
                  <a:gd name="T32" fmla="*/ 2 w 123"/>
                  <a:gd name="T33" fmla="*/ 78 h 90"/>
                  <a:gd name="T34" fmla="*/ 0 w 123"/>
                  <a:gd name="T35" fmla="*/ 69 h 90"/>
                  <a:gd name="T36" fmla="*/ 1 w 123"/>
                  <a:gd name="T37" fmla="*/ 60 h 90"/>
                  <a:gd name="T38" fmla="*/ 6 w 123"/>
                  <a:gd name="T39" fmla="*/ 53 h 90"/>
                  <a:gd name="T40" fmla="*/ 18 w 123"/>
                  <a:gd name="T41" fmla="*/ 4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3" h="90">
                    <a:moveTo>
                      <a:pt x="18" y="40"/>
                    </a:moveTo>
                    <a:cubicBezTo>
                      <a:pt x="25" y="32"/>
                      <a:pt x="30" y="22"/>
                      <a:pt x="37" y="14"/>
                    </a:cubicBezTo>
                    <a:cubicBezTo>
                      <a:pt x="40" y="10"/>
                      <a:pt x="44" y="6"/>
                      <a:pt x="49" y="4"/>
                    </a:cubicBezTo>
                    <a:cubicBezTo>
                      <a:pt x="54" y="1"/>
                      <a:pt x="59" y="0"/>
                      <a:pt x="64" y="0"/>
                    </a:cubicBezTo>
                    <a:cubicBezTo>
                      <a:pt x="70" y="1"/>
                      <a:pt x="76" y="3"/>
                      <a:pt x="80" y="7"/>
                    </a:cubicBezTo>
                    <a:cubicBezTo>
                      <a:pt x="84" y="12"/>
                      <a:pt x="88" y="17"/>
                      <a:pt x="90" y="22"/>
                    </a:cubicBezTo>
                    <a:cubicBezTo>
                      <a:pt x="93" y="27"/>
                      <a:pt x="94" y="33"/>
                      <a:pt x="98" y="37"/>
                    </a:cubicBezTo>
                    <a:cubicBezTo>
                      <a:pt x="102" y="42"/>
                      <a:pt x="107" y="45"/>
                      <a:pt x="112" y="49"/>
                    </a:cubicBezTo>
                    <a:cubicBezTo>
                      <a:pt x="114" y="51"/>
                      <a:pt x="116" y="53"/>
                      <a:pt x="118" y="55"/>
                    </a:cubicBezTo>
                    <a:cubicBezTo>
                      <a:pt x="120" y="57"/>
                      <a:pt x="122" y="60"/>
                      <a:pt x="122" y="63"/>
                    </a:cubicBezTo>
                    <a:cubicBezTo>
                      <a:pt x="123" y="66"/>
                      <a:pt x="123" y="69"/>
                      <a:pt x="122" y="72"/>
                    </a:cubicBezTo>
                    <a:cubicBezTo>
                      <a:pt x="121" y="75"/>
                      <a:pt x="119" y="78"/>
                      <a:pt x="117" y="80"/>
                    </a:cubicBezTo>
                    <a:cubicBezTo>
                      <a:pt x="112" y="84"/>
                      <a:pt x="106" y="86"/>
                      <a:pt x="100" y="87"/>
                    </a:cubicBezTo>
                    <a:cubicBezTo>
                      <a:pt x="88" y="89"/>
                      <a:pt x="76" y="85"/>
                      <a:pt x="63" y="86"/>
                    </a:cubicBezTo>
                    <a:cubicBezTo>
                      <a:pt x="51" y="86"/>
                      <a:pt x="39" y="90"/>
                      <a:pt x="26" y="90"/>
                    </a:cubicBezTo>
                    <a:cubicBezTo>
                      <a:pt x="20" y="90"/>
                      <a:pt x="14" y="88"/>
                      <a:pt x="9" y="85"/>
                    </a:cubicBezTo>
                    <a:cubicBezTo>
                      <a:pt x="6" y="83"/>
                      <a:pt x="4" y="80"/>
                      <a:pt x="2" y="78"/>
                    </a:cubicBezTo>
                    <a:cubicBezTo>
                      <a:pt x="1" y="75"/>
                      <a:pt x="0" y="72"/>
                      <a:pt x="0" y="69"/>
                    </a:cubicBezTo>
                    <a:cubicBezTo>
                      <a:pt x="0" y="66"/>
                      <a:pt x="0" y="63"/>
                      <a:pt x="1" y="60"/>
                    </a:cubicBezTo>
                    <a:cubicBezTo>
                      <a:pt x="3" y="58"/>
                      <a:pt x="4" y="55"/>
                      <a:pt x="6" y="53"/>
                    </a:cubicBezTo>
                    <a:cubicBezTo>
                      <a:pt x="10" y="48"/>
                      <a:pt x="14" y="44"/>
                      <a:pt x="18" y="40"/>
                    </a:cubicBezTo>
                    <a:close/>
                  </a:path>
                </a:pathLst>
              </a:custGeom>
              <a:solidFill>
                <a:srgbClr val="002050"/>
              </a:solidFill>
              <a:ln>
                <a:noFill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8" name="Freeform 23">
                <a:extLst>
                  <a:ext uri="{FF2B5EF4-FFF2-40B4-BE49-F238E27FC236}">
                    <a16:creationId xmlns:a16="http://schemas.microsoft.com/office/drawing/2014/main" id="{5B1E6E8D-DAD3-4AAC-B4BE-8DFA8C1CF8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02050" y="3890963"/>
                <a:ext cx="719138" cy="1403350"/>
              </a:xfrm>
              <a:custGeom>
                <a:avLst/>
                <a:gdLst>
                  <a:gd name="T0" fmla="*/ 101 w 249"/>
                  <a:gd name="T1" fmla="*/ 183 h 485"/>
                  <a:gd name="T2" fmla="*/ 146 w 249"/>
                  <a:gd name="T3" fmla="*/ 263 h 485"/>
                  <a:gd name="T4" fmla="*/ 142 w 249"/>
                  <a:gd name="T5" fmla="*/ 336 h 485"/>
                  <a:gd name="T6" fmla="*/ 120 w 249"/>
                  <a:gd name="T7" fmla="*/ 405 h 485"/>
                  <a:gd name="T8" fmla="*/ 112 w 249"/>
                  <a:gd name="T9" fmla="*/ 433 h 485"/>
                  <a:gd name="T10" fmla="*/ 116 w 249"/>
                  <a:gd name="T11" fmla="*/ 462 h 485"/>
                  <a:gd name="T12" fmla="*/ 142 w 249"/>
                  <a:gd name="T13" fmla="*/ 482 h 485"/>
                  <a:gd name="T14" fmla="*/ 174 w 249"/>
                  <a:gd name="T15" fmla="*/ 482 h 485"/>
                  <a:gd name="T16" fmla="*/ 204 w 249"/>
                  <a:gd name="T17" fmla="*/ 467 h 485"/>
                  <a:gd name="T18" fmla="*/ 244 w 249"/>
                  <a:gd name="T19" fmla="*/ 396 h 485"/>
                  <a:gd name="T20" fmla="*/ 242 w 249"/>
                  <a:gd name="T21" fmla="*/ 313 h 485"/>
                  <a:gd name="T22" fmla="*/ 211 w 249"/>
                  <a:gd name="T23" fmla="*/ 203 h 485"/>
                  <a:gd name="T24" fmla="*/ 172 w 249"/>
                  <a:gd name="T25" fmla="*/ 129 h 485"/>
                  <a:gd name="T26" fmla="*/ 118 w 249"/>
                  <a:gd name="T27" fmla="*/ 66 h 485"/>
                  <a:gd name="T28" fmla="*/ 85 w 249"/>
                  <a:gd name="T29" fmla="*/ 20 h 485"/>
                  <a:gd name="T30" fmla="*/ 61 w 249"/>
                  <a:gd name="T31" fmla="*/ 4 h 485"/>
                  <a:gd name="T32" fmla="*/ 33 w 249"/>
                  <a:gd name="T33" fmla="*/ 3 h 485"/>
                  <a:gd name="T34" fmla="*/ 6 w 249"/>
                  <a:gd name="T35" fmla="*/ 27 h 485"/>
                  <a:gd name="T36" fmla="*/ 2 w 249"/>
                  <a:gd name="T37" fmla="*/ 64 h 485"/>
                  <a:gd name="T38" fmla="*/ 20 w 249"/>
                  <a:gd name="T39" fmla="*/ 108 h 485"/>
                  <a:gd name="T40" fmla="*/ 54 w 249"/>
                  <a:gd name="T41" fmla="*/ 151 h 485"/>
                  <a:gd name="T42" fmla="*/ 101 w 249"/>
                  <a:gd name="T43" fmla="*/ 183 h 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49" h="485">
                    <a:moveTo>
                      <a:pt x="101" y="183"/>
                    </a:moveTo>
                    <a:cubicBezTo>
                      <a:pt x="126" y="203"/>
                      <a:pt x="141" y="232"/>
                      <a:pt x="146" y="263"/>
                    </a:cubicBezTo>
                    <a:cubicBezTo>
                      <a:pt x="150" y="287"/>
                      <a:pt x="147" y="312"/>
                      <a:pt x="142" y="336"/>
                    </a:cubicBezTo>
                    <a:cubicBezTo>
                      <a:pt x="136" y="360"/>
                      <a:pt x="128" y="383"/>
                      <a:pt x="120" y="405"/>
                    </a:cubicBezTo>
                    <a:cubicBezTo>
                      <a:pt x="116" y="415"/>
                      <a:pt x="113" y="424"/>
                      <a:pt x="112" y="433"/>
                    </a:cubicBezTo>
                    <a:cubicBezTo>
                      <a:pt x="110" y="443"/>
                      <a:pt x="111" y="453"/>
                      <a:pt x="116" y="462"/>
                    </a:cubicBezTo>
                    <a:cubicBezTo>
                      <a:pt x="121" y="472"/>
                      <a:pt x="131" y="478"/>
                      <a:pt x="142" y="482"/>
                    </a:cubicBezTo>
                    <a:cubicBezTo>
                      <a:pt x="152" y="485"/>
                      <a:pt x="164" y="485"/>
                      <a:pt x="174" y="482"/>
                    </a:cubicBezTo>
                    <a:cubicBezTo>
                      <a:pt x="185" y="479"/>
                      <a:pt x="195" y="474"/>
                      <a:pt x="204" y="467"/>
                    </a:cubicBezTo>
                    <a:cubicBezTo>
                      <a:pt x="226" y="450"/>
                      <a:pt x="239" y="424"/>
                      <a:pt x="244" y="396"/>
                    </a:cubicBezTo>
                    <a:cubicBezTo>
                      <a:pt x="249" y="369"/>
                      <a:pt x="247" y="340"/>
                      <a:pt x="242" y="313"/>
                    </a:cubicBezTo>
                    <a:cubicBezTo>
                      <a:pt x="236" y="275"/>
                      <a:pt x="225" y="239"/>
                      <a:pt x="211" y="203"/>
                    </a:cubicBezTo>
                    <a:cubicBezTo>
                      <a:pt x="200" y="177"/>
                      <a:pt x="188" y="151"/>
                      <a:pt x="172" y="129"/>
                    </a:cubicBezTo>
                    <a:cubicBezTo>
                      <a:pt x="155" y="107"/>
                      <a:pt x="134" y="89"/>
                      <a:pt x="118" y="66"/>
                    </a:cubicBezTo>
                    <a:cubicBezTo>
                      <a:pt x="107" y="51"/>
                      <a:pt x="98" y="34"/>
                      <a:pt x="85" y="20"/>
                    </a:cubicBezTo>
                    <a:cubicBezTo>
                      <a:pt x="78" y="14"/>
                      <a:pt x="70" y="8"/>
                      <a:pt x="61" y="4"/>
                    </a:cubicBezTo>
                    <a:cubicBezTo>
                      <a:pt x="52" y="1"/>
                      <a:pt x="42" y="0"/>
                      <a:pt x="33" y="3"/>
                    </a:cubicBezTo>
                    <a:cubicBezTo>
                      <a:pt x="21" y="6"/>
                      <a:pt x="11" y="15"/>
                      <a:pt x="6" y="27"/>
                    </a:cubicBezTo>
                    <a:cubicBezTo>
                      <a:pt x="1" y="38"/>
                      <a:pt x="0" y="51"/>
                      <a:pt x="2" y="64"/>
                    </a:cubicBezTo>
                    <a:cubicBezTo>
                      <a:pt x="4" y="80"/>
                      <a:pt x="12" y="95"/>
                      <a:pt x="20" y="108"/>
                    </a:cubicBezTo>
                    <a:cubicBezTo>
                      <a:pt x="29" y="124"/>
                      <a:pt x="40" y="139"/>
                      <a:pt x="54" y="151"/>
                    </a:cubicBezTo>
                    <a:cubicBezTo>
                      <a:pt x="69" y="163"/>
                      <a:pt x="87" y="171"/>
                      <a:pt x="101" y="183"/>
                    </a:cubicBezTo>
                    <a:close/>
                  </a:path>
                </a:pathLst>
              </a:custGeom>
              <a:solidFill>
                <a:srgbClr val="002050"/>
              </a:solidFill>
              <a:ln>
                <a:noFill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9" name="Freeform 24">
                <a:extLst>
                  <a:ext uri="{FF2B5EF4-FFF2-40B4-BE49-F238E27FC236}">
                    <a16:creationId xmlns:a16="http://schemas.microsoft.com/office/drawing/2014/main" id="{0AD562A6-E555-490A-8319-987ADCFEB2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02050" y="5119688"/>
                <a:ext cx="1003299" cy="1035050"/>
              </a:xfrm>
              <a:custGeom>
                <a:avLst/>
                <a:gdLst>
                  <a:gd name="T0" fmla="*/ 345 w 347"/>
                  <a:gd name="T1" fmla="*/ 184 h 358"/>
                  <a:gd name="T2" fmla="*/ 334 w 347"/>
                  <a:gd name="T3" fmla="*/ 203 h 358"/>
                  <a:gd name="T4" fmla="*/ 294 w 347"/>
                  <a:gd name="T5" fmla="*/ 231 h 358"/>
                  <a:gd name="T6" fmla="*/ 220 w 347"/>
                  <a:gd name="T7" fmla="*/ 270 h 358"/>
                  <a:gd name="T8" fmla="*/ 177 w 347"/>
                  <a:gd name="T9" fmla="*/ 305 h 358"/>
                  <a:gd name="T10" fmla="*/ 142 w 347"/>
                  <a:gd name="T11" fmla="*/ 337 h 358"/>
                  <a:gd name="T12" fmla="*/ 98 w 347"/>
                  <a:gd name="T13" fmla="*/ 356 h 358"/>
                  <a:gd name="T14" fmla="*/ 41 w 347"/>
                  <a:gd name="T15" fmla="*/ 347 h 358"/>
                  <a:gd name="T16" fmla="*/ 9 w 347"/>
                  <a:gd name="T17" fmla="*/ 322 h 358"/>
                  <a:gd name="T18" fmla="*/ 0 w 347"/>
                  <a:gd name="T19" fmla="*/ 282 h 358"/>
                  <a:gd name="T20" fmla="*/ 8 w 347"/>
                  <a:gd name="T21" fmla="*/ 210 h 358"/>
                  <a:gd name="T22" fmla="*/ 18 w 347"/>
                  <a:gd name="T23" fmla="*/ 150 h 358"/>
                  <a:gd name="T24" fmla="*/ 19 w 347"/>
                  <a:gd name="T25" fmla="*/ 40 h 358"/>
                  <a:gd name="T26" fmla="*/ 19 w 347"/>
                  <a:gd name="T27" fmla="*/ 22 h 358"/>
                  <a:gd name="T28" fmla="*/ 27 w 347"/>
                  <a:gd name="T29" fmla="*/ 6 h 358"/>
                  <a:gd name="T30" fmla="*/ 43 w 347"/>
                  <a:gd name="T31" fmla="*/ 0 h 358"/>
                  <a:gd name="T32" fmla="*/ 60 w 347"/>
                  <a:gd name="T33" fmla="*/ 1 h 358"/>
                  <a:gd name="T34" fmla="*/ 99 w 347"/>
                  <a:gd name="T35" fmla="*/ 8 h 358"/>
                  <a:gd name="T36" fmla="*/ 123 w 347"/>
                  <a:gd name="T37" fmla="*/ 15 h 358"/>
                  <a:gd name="T38" fmla="*/ 165 w 347"/>
                  <a:gd name="T39" fmla="*/ 19 h 358"/>
                  <a:gd name="T40" fmla="*/ 210 w 347"/>
                  <a:gd name="T41" fmla="*/ 12 h 358"/>
                  <a:gd name="T42" fmla="*/ 229 w 347"/>
                  <a:gd name="T43" fmla="*/ 15 h 358"/>
                  <a:gd name="T44" fmla="*/ 245 w 347"/>
                  <a:gd name="T45" fmla="*/ 24 h 358"/>
                  <a:gd name="T46" fmla="*/ 253 w 347"/>
                  <a:gd name="T47" fmla="*/ 37 h 358"/>
                  <a:gd name="T48" fmla="*/ 257 w 347"/>
                  <a:gd name="T49" fmla="*/ 58 h 358"/>
                  <a:gd name="T50" fmla="*/ 259 w 347"/>
                  <a:gd name="T51" fmla="*/ 77 h 358"/>
                  <a:gd name="T52" fmla="*/ 273 w 347"/>
                  <a:gd name="T53" fmla="*/ 105 h 358"/>
                  <a:gd name="T54" fmla="*/ 296 w 347"/>
                  <a:gd name="T55" fmla="*/ 126 h 358"/>
                  <a:gd name="T56" fmla="*/ 320 w 347"/>
                  <a:gd name="T57" fmla="*/ 145 h 358"/>
                  <a:gd name="T58" fmla="*/ 333 w 347"/>
                  <a:gd name="T59" fmla="*/ 154 h 358"/>
                  <a:gd name="T60" fmla="*/ 342 w 347"/>
                  <a:gd name="T61" fmla="*/ 165 h 358"/>
                  <a:gd name="T62" fmla="*/ 345 w 347"/>
                  <a:gd name="T63" fmla="*/ 184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47" h="358">
                    <a:moveTo>
                      <a:pt x="345" y="184"/>
                    </a:moveTo>
                    <a:cubicBezTo>
                      <a:pt x="342" y="191"/>
                      <a:pt x="339" y="197"/>
                      <a:pt x="334" y="203"/>
                    </a:cubicBezTo>
                    <a:cubicBezTo>
                      <a:pt x="323" y="215"/>
                      <a:pt x="309" y="224"/>
                      <a:pt x="294" y="231"/>
                    </a:cubicBezTo>
                    <a:cubicBezTo>
                      <a:pt x="269" y="244"/>
                      <a:pt x="244" y="255"/>
                      <a:pt x="220" y="270"/>
                    </a:cubicBezTo>
                    <a:cubicBezTo>
                      <a:pt x="205" y="280"/>
                      <a:pt x="191" y="292"/>
                      <a:pt x="177" y="305"/>
                    </a:cubicBezTo>
                    <a:cubicBezTo>
                      <a:pt x="166" y="316"/>
                      <a:pt x="155" y="328"/>
                      <a:pt x="142" y="337"/>
                    </a:cubicBezTo>
                    <a:cubicBezTo>
                      <a:pt x="129" y="346"/>
                      <a:pt x="114" y="353"/>
                      <a:pt x="98" y="356"/>
                    </a:cubicBezTo>
                    <a:cubicBezTo>
                      <a:pt x="78" y="358"/>
                      <a:pt x="58" y="355"/>
                      <a:pt x="41" y="347"/>
                    </a:cubicBezTo>
                    <a:cubicBezTo>
                      <a:pt x="28" y="341"/>
                      <a:pt x="16" y="334"/>
                      <a:pt x="9" y="322"/>
                    </a:cubicBezTo>
                    <a:cubicBezTo>
                      <a:pt x="1" y="310"/>
                      <a:pt x="0" y="296"/>
                      <a:pt x="0" y="282"/>
                    </a:cubicBezTo>
                    <a:cubicBezTo>
                      <a:pt x="0" y="258"/>
                      <a:pt x="4" y="234"/>
                      <a:pt x="8" y="210"/>
                    </a:cubicBezTo>
                    <a:cubicBezTo>
                      <a:pt x="12" y="190"/>
                      <a:pt x="15" y="170"/>
                      <a:pt x="18" y="150"/>
                    </a:cubicBezTo>
                    <a:cubicBezTo>
                      <a:pt x="21" y="114"/>
                      <a:pt x="21" y="77"/>
                      <a:pt x="19" y="40"/>
                    </a:cubicBezTo>
                    <a:cubicBezTo>
                      <a:pt x="18" y="34"/>
                      <a:pt x="18" y="28"/>
                      <a:pt x="19" y="22"/>
                    </a:cubicBezTo>
                    <a:cubicBezTo>
                      <a:pt x="20" y="16"/>
                      <a:pt x="22" y="10"/>
                      <a:pt x="27" y="6"/>
                    </a:cubicBezTo>
                    <a:cubicBezTo>
                      <a:pt x="31" y="2"/>
                      <a:pt x="37" y="0"/>
                      <a:pt x="43" y="0"/>
                    </a:cubicBezTo>
                    <a:cubicBezTo>
                      <a:pt x="48" y="0"/>
                      <a:pt x="54" y="0"/>
                      <a:pt x="60" y="1"/>
                    </a:cubicBezTo>
                    <a:cubicBezTo>
                      <a:pt x="73" y="3"/>
                      <a:pt x="86" y="5"/>
                      <a:pt x="99" y="8"/>
                    </a:cubicBezTo>
                    <a:cubicBezTo>
                      <a:pt x="107" y="10"/>
                      <a:pt x="115" y="13"/>
                      <a:pt x="123" y="15"/>
                    </a:cubicBezTo>
                    <a:cubicBezTo>
                      <a:pt x="137" y="19"/>
                      <a:pt x="151" y="21"/>
                      <a:pt x="165" y="19"/>
                    </a:cubicBezTo>
                    <a:cubicBezTo>
                      <a:pt x="180" y="17"/>
                      <a:pt x="195" y="12"/>
                      <a:pt x="210" y="12"/>
                    </a:cubicBezTo>
                    <a:cubicBezTo>
                      <a:pt x="216" y="12"/>
                      <a:pt x="223" y="13"/>
                      <a:pt x="229" y="15"/>
                    </a:cubicBezTo>
                    <a:cubicBezTo>
                      <a:pt x="235" y="17"/>
                      <a:pt x="241" y="20"/>
                      <a:pt x="245" y="24"/>
                    </a:cubicBezTo>
                    <a:cubicBezTo>
                      <a:pt x="248" y="28"/>
                      <a:pt x="251" y="32"/>
                      <a:pt x="253" y="37"/>
                    </a:cubicBezTo>
                    <a:cubicBezTo>
                      <a:pt x="255" y="43"/>
                      <a:pt x="257" y="51"/>
                      <a:pt x="257" y="58"/>
                    </a:cubicBezTo>
                    <a:cubicBezTo>
                      <a:pt x="258" y="64"/>
                      <a:pt x="258" y="71"/>
                      <a:pt x="259" y="77"/>
                    </a:cubicBezTo>
                    <a:cubicBezTo>
                      <a:pt x="261" y="87"/>
                      <a:pt x="266" y="96"/>
                      <a:pt x="273" y="105"/>
                    </a:cubicBezTo>
                    <a:cubicBezTo>
                      <a:pt x="280" y="113"/>
                      <a:pt x="288" y="119"/>
                      <a:pt x="296" y="126"/>
                    </a:cubicBezTo>
                    <a:cubicBezTo>
                      <a:pt x="304" y="133"/>
                      <a:pt x="312" y="140"/>
                      <a:pt x="320" y="145"/>
                    </a:cubicBezTo>
                    <a:cubicBezTo>
                      <a:pt x="324" y="148"/>
                      <a:pt x="329" y="151"/>
                      <a:pt x="333" y="154"/>
                    </a:cubicBezTo>
                    <a:cubicBezTo>
                      <a:pt x="336" y="157"/>
                      <a:pt x="340" y="160"/>
                      <a:pt x="342" y="165"/>
                    </a:cubicBezTo>
                    <a:cubicBezTo>
                      <a:pt x="346" y="171"/>
                      <a:pt x="347" y="178"/>
                      <a:pt x="345" y="184"/>
                    </a:cubicBezTo>
                    <a:close/>
                  </a:path>
                </a:pathLst>
              </a:custGeom>
              <a:solidFill>
                <a:srgbClr val="002050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0" name="Freeform 25">
                <a:extLst>
                  <a:ext uri="{FF2B5EF4-FFF2-40B4-BE49-F238E27FC236}">
                    <a16:creationId xmlns:a16="http://schemas.microsoft.com/office/drawing/2014/main" id="{B20AA5CE-BBBB-41CF-8590-763D197F30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9050" y="4313238"/>
                <a:ext cx="330200" cy="936625"/>
              </a:xfrm>
              <a:custGeom>
                <a:avLst/>
                <a:gdLst>
                  <a:gd name="T0" fmla="*/ 0 w 114"/>
                  <a:gd name="T1" fmla="*/ 0 h 324"/>
                  <a:gd name="T2" fmla="*/ 6 w 114"/>
                  <a:gd name="T3" fmla="*/ 5 h 324"/>
                  <a:gd name="T4" fmla="*/ 44 w 114"/>
                  <a:gd name="T5" fmla="*/ 43 h 324"/>
                  <a:gd name="T6" fmla="*/ 99 w 114"/>
                  <a:gd name="T7" fmla="*/ 127 h 324"/>
                  <a:gd name="T8" fmla="*/ 92 w 114"/>
                  <a:gd name="T9" fmla="*/ 193 h 324"/>
                  <a:gd name="T10" fmla="*/ 59 w 114"/>
                  <a:gd name="T11" fmla="*/ 289 h 324"/>
                  <a:gd name="T12" fmla="*/ 65 w 114"/>
                  <a:gd name="T13" fmla="*/ 307 h 324"/>
                  <a:gd name="T14" fmla="*/ 65 w 114"/>
                  <a:gd name="T15" fmla="*/ 324 h 324"/>
                  <a:gd name="T16" fmla="*/ 65 w 114"/>
                  <a:gd name="T17" fmla="*/ 320 h 324"/>
                  <a:gd name="T18" fmla="*/ 77 w 114"/>
                  <a:gd name="T19" fmla="*/ 275 h 324"/>
                  <a:gd name="T20" fmla="*/ 107 w 114"/>
                  <a:gd name="T21" fmla="*/ 189 h 324"/>
                  <a:gd name="T22" fmla="*/ 109 w 114"/>
                  <a:gd name="T23" fmla="*/ 114 h 324"/>
                  <a:gd name="T24" fmla="*/ 60 w 114"/>
                  <a:gd name="T25" fmla="*/ 34 h 324"/>
                  <a:gd name="T26" fmla="*/ 0 w 114"/>
                  <a:gd name="T27" fmla="*/ 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4" h="324">
                    <a:moveTo>
                      <a:pt x="0" y="0"/>
                    </a:moveTo>
                    <a:cubicBezTo>
                      <a:pt x="2" y="1"/>
                      <a:pt x="4" y="3"/>
                      <a:pt x="6" y="5"/>
                    </a:cubicBezTo>
                    <a:cubicBezTo>
                      <a:pt x="21" y="17"/>
                      <a:pt x="29" y="31"/>
                      <a:pt x="44" y="43"/>
                    </a:cubicBezTo>
                    <a:cubicBezTo>
                      <a:pt x="69" y="63"/>
                      <a:pt x="94" y="96"/>
                      <a:pt x="99" y="127"/>
                    </a:cubicBezTo>
                    <a:cubicBezTo>
                      <a:pt x="103" y="151"/>
                      <a:pt x="98" y="164"/>
                      <a:pt x="92" y="193"/>
                    </a:cubicBezTo>
                    <a:cubicBezTo>
                      <a:pt x="86" y="221"/>
                      <a:pt x="68" y="261"/>
                      <a:pt x="59" y="289"/>
                    </a:cubicBezTo>
                    <a:cubicBezTo>
                      <a:pt x="55" y="300"/>
                      <a:pt x="66" y="295"/>
                      <a:pt x="65" y="307"/>
                    </a:cubicBezTo>
                    <a:cubicBezTo>
                      <a:pt x="64" y="312"/>
                      <a:pt x="64" y="318"/>
                      <a:pt x="65" y="324"/>
                    </a:cubicBezTo>
                    <a:cubicBezTo>
                      <a:pt x="65" y="323"/>
                      <a:pt x="65" y="322"/>
                      <a:pt x="65" y="320"/>
                    </a:cubicBezTo>
                    <a:cubicBezTo>
                      <a:pt x="67" y="305"/>
                      <a:pt x="72" y="290"/>
                      <a:pt x="77" y="275"/>
                    </a:cubicBezTo>
                    <a:cubicBezTo>
                      <a:pt x="87" y="246"/>
                      <a:pt x="99" y="218"/>
                      <a:pt x="107" y="189"/>
                    </a:cubicBezTo>
                    <a:cubicBezTo>
                      <a:pt x="114" y="160"/>
                      <a:pt x="114" y="139"/>
                      <a:pt x="109" y="114"/>
                    </a:cubicBezTo>
                    <a:cubicBezTo>
                      <a:pt x="104" y="82"/>
                      <a:pt x="86" y="53"/>
                      <a:pt x="60" y="34"/>
                    </a:cubicBezTo>
                    <a:cubicBezTo>
                      <a:pt x="41" y="20"/>
                      <a:pt x="20" y="12"/>
                      <a:pt x="0" y="0"/>
                    </a:cubicBezTo>
                    <a:close/>
                  </a:path>
                </a:pathLst>
              </a:custGeom>
              <a:solidFill>
                <a:srgbClr val="FDFDF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1" name="Freeform 26">
                <a:extLst>
                  <a:ext uri="{FF2B5EF4-FFF2-40B4-BE49-F238E27FC236}">
                    <a16:creationId xmlns:a16="http://schemas.microsoft.com/office/drawing/2014/main" id="{4CF16993-0E28-465C-910A-84466DAED9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8588" y="5019675"/>
                <a:ext cx="422275" cy="346075"/>
              </a:xfrm>
              <a:custGeom>
                <a:avLst/>
                <a:gdLst>
                  <a:gd name="T0" fmla="*/ 144 w 146"/>
                  <a:gd name="T1" fmla="*/ 33 h 120"/>
                  <a:gd name="T2" fmla="*/ 136 w 146"/>
                  <a:gd name="T3" fmla="*/ 21 h 120"/>
                  <a:gd name="T4" fmla="*/ 124 w 146"/>
                  <a:gd name="T5" fmla="*/ 14 h 120"/>
                  <a:gd name="T6" fmla="*/ 97 w 146"/>
                  <a:gd name="T7" fmla="*/ 7 h 120"/>
                  <a:gd name="T8" fmla="*/ 70 w 146"/>
                  <a:gd name="T9" fmla="*/ 2 h 120"/>
                  <a:gd name="T10" fmla="*/ 43 w 146"/>
                  <a:gd name="T11" fmla="*/ 2 h 120"/>
                  <a:gd name="T12" fmla="*/ 22 w 146"/>
                  <a:gd name="T13" fmla="*/ 13 h 120"/>
                  <a:gd name="T14" fmla="*/ 8 w 146"/>
                  <a:gd name="T15" fmla="*/ 32 h 120"/>
                  <a:gd name="T16" fmla="*/ 1 w 146"/>
                  <a:gd name="T17" fmla="*/ 74 h 120"/>
                  <a:gd name="T18" fmla="*/ 12 w 146"/>
                  <a:gd name="T19" fmla="*/ 103 h 120"/>
                  <a:gd name="T20" fmla="*/ 33 w 146"/>
                  <a:gd name="T21" fmla="*/ 116 h 120"/>
                  <a:gd name="T22" fmla="*/ 77 w 146"/>
                  <a:gd name="T23" fmla="*/ 116 h 120"/>
                  <a:gd name="T24" fmla="*/ 134 w 146"/>
                  <a:gd name="T25" fmla="*/ 73 h 120"/>
                  <a:gd name="T26" fmla="*/ 144 w 146"/>
                  <a:gd name="T27" fmla="*/ 51 h 120"/>
                  <a:gd name="T28" fmla="*/ 144 w 146"/>
                  <a:gd name="T29" fmla="*/ 33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6" h="120">
                    <a:moveTo>
                      <a:pt x="144" y="33"/>
                    </a:moveTo>
                    <a:cubicBezTo>
                      <a:pt x="142" y="28"/>
                      <a:pt x="139" y="25"/>
                      <a:pt x="136" y="21"/>
                    </a:cubicBezTo>
                    <a:cubicBezTo>
                      <a:pt x="132" y="18"/>
                      <a:pt x="128" y="16"/>
                      <a:pt x="124" y="14"/>
                    </a:cubicBezTo>
                    <a:cubicBezTo>
                      <a:pt x="115" y="10"/>
                      <a:pt x="106" y="9"/>
                      <a:pt x="97" y="7"/>
                    </a:cubicBezTo>
                    <a:cubicBezTo>
                      <a:pt x="88" y="6"/>
                      <a:pt x="79" y="4"/>
                      <a:pt x="70" y="2"/>
                    </a:cubicBezTo>
                    <a:cubicBezTo>
                      <a:pt x="61" y="1"/>
                      <a:pt x="52" y="0"/>
                      <a:pt x="43" y="2"/>
                    </a:cubicBezTo>
                    <a:cubicBezTo>
                      <a:pt x="35" y="3"/>
                      <a:pt x="28" y="7"/>
                      <a:pt x="22" y="13"/>
                    </a:cubicBezTo>
                    <a:cubicBezTo>
                      <a:pt x="16" y="18"/>
                      <a:pt x="11" y="25"/>
                      <a:pt x="8" y="32"/>
                    </a:cubicBezTo>
                    <a:cubicBezTo>
                      <a:pt x="2" y="45"/>
                      <a:pt x="0" y="60"/>
                      <a:pt x="1" y="74"/>
                    </a:cubicBezTo>
                    <a:cubicBezTo>
                      <a:pt x="2" y="85"/>
                      <a:pt x="5" y="95"/>
                      <a:pt x="12" y="103"/>
                    </a:cubicBezTo>
                    <a:cubicBezTo>
                      <a:pt x="17" y="110"/>
                      <a:pt x="25" y="114"/>
                      <a:pt x="33" y="116"/>
                    </a:cubicBezTo>
                    <a:cubicBezTo>
                      <a:pt x="48" y="120"/>
                      <a:pt x="63" y="120"/>
                      <a:pt x="77" y="116"/>
                    </a:cubicBezTo>
                    <a:cubicBezTo>
                      <a:pt x="100" y="108"/>
                      <a:pt x="120" y="93"/>
                      <a:pt x="134" y="73"/>
                    </a:cubicBezTo>
                    <a:cubicBezTo>
                      <a:pt x="139" y="66"/>
                      <a:pt x="143" y="59"/>
                      <a:pt x="144" y="51"/>
                    </a:cubicBezTo>
                    <a:cubicBezTo>
                      <a:pt x="146" y="45"/>
                      <a:pt x="146" y="39"/>
                      <a:pt x="144" y="33"/>
                    </a:cubicBezTo>
                    <a:close/>
                  </a:path>
                </a:pathLst>
              </a:custGeom>
              <a:solidFill>
                <a:srgbClr val="002050"/>
              </a:solidFill>
              <a:ln>
                <a:noFill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2" name="Freeform 27">
                <a:extLst>
                  <a:ext uri="{FF2B5EF4-FFF2-40B4-BE49-F238E27FC236}">
                    <a16:creationId xmlns:a16="http://schemas.microsoft.com/office/drawing/2014/main" id="{FD152957-B4F0-492A-8341-D664C50B3E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6050" y="5005388"/>
                <a:ext cx="301625" cy="100013"/>
              </a:xfrm>
              <a:custGeom>
                <a:avLst/>
                <a:gdLst>
                  <a:gd name="T0" fmla="*/ 35 w 104"/>
                  <a:gd name="T1" fmla="*/ 3 h 35"/>
                  <a:gd name="T2" fmla="*/ 2 w 104"/>
                  <a:gd name="T3" fmla="*/ 26 h 35"/>
                  <a:gd name="T4" fmla="*/ 0 w 104"/>
                  <a:gd name="T5" fmla="*/ 35 h 35"/>
                  <a:gd name="T6" fmla="*/ 8 w 104"/>
                  <a:gd name="T7" fmla="*/ 31 h 35"/>
                  <a:gd name="T8" fmla="*/ 26 w 104"/>
                  <a:gd name="T9" fmla="*/ 20 h 35"/>
                  <a:gd name="T10" fmla="*/ 51 w 104"/>
                  <a:gd name="T11" fmla="*/ 14 h 35"/>
                  <a:gd name="T12" fmla="*/ 69 w 104"/>
                  <a:gd name="T13" fmla="*/ 13 h 35"/>
                  <a:gd name="T14" fmla="*/ 104 w 104"/>
                  <a:gd name="T15" fmla="*/ 14 h 35"/>
                  <a:gd name="T16" fmla="*/ 80 w 104"/>
                  <a:gd name="T17" fmla="*/ 6 h 35"/>
                  <a:gd name="T18" fmla="*/ 58 w 104"/>
                  <a:gd name="T19" fmla="*/ 1 h 35"/>
                  <a:gd name="T20" fmla="*/ 35 w 104"/>
                  <a:gd name="T21" fmla="*/ 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4" h="35">
                    <a:moveTo>
                      <a:pt x="35" y="3"/>
                    </a:moveTo>
                    <a:cubicBezTo>
                      <a:pt x="2" y="26"/>
                      <a:pt x="2" y="26"/>
                      <a:pt x="2" y="26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3" y="34"/>
                      <a:pt x="6" y="32"/>
                      <a:pt x="8" y="31"/>
                    </a:cubicBezTo>
                    <a:cubicBezTo>
                      <a:pt x="14" y="27"/>
                      <a:pt x="19" y="23"/>
                      <a:pt x="26" y="20"/>
                    </a:cubicBezTo>
                    <a:cubicBezTo>
                      <a:pt x="33" y="16"/>
                      <a:pt x="42" y="15"/>
                      <a:pt x="51" y="14"/>
                    </a:cubicBezTo>
                    <a:cubicBezTo>
                      <a:pt x="57" y="13"/>
                      <a:pt x="63" y="13"/>
                      <a:pt x="69" y="13"/>
                    </a:cubicBezTo>
                    <a:cubicBezTo>
                      <a:pt x="81" y="12"/>
                      <a:pt x="93" y="13"/>
                      <a:pt x="104" y="14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73" y="3"/>
                      <a:pt x="65" y="1"/>
                      <a:pt x="58" y="1"/>
                    </a:cubicBezTo>
                    <a:cubicBezTo>
                      <a:pt x="50" y="0"/>
                      <a:pt x="43" y="1"/>
                      <a:pt x="35" y="3"/>
                    </a:cubicBezTo>
                    <a:close/>
                  </a:path>
                </a:pathLst>
              </a:custGeom>
              <a:solidFill>
                <a:srgbClr val="FDFDF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3" name="Freeform 28">
                <a:extLst>
                  <a:ext uri="{FF2B5EF4-FFF2-40B4-BE49-F238E27FC236}">
                    <a16:creationId xmlns:a16="http://schemas.microsoft.com/office/drawing/2014/main" id="{D18B3BA1-8849-479C-B843-5E8FFE1AB8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9325" y="4192588"/>
                <a:ext cx="600075" cy="1323975"/>
              </a:xfrm>
              <a:custGeom>
                <a:avLst/>
                <a:gdLst>
                  <a:gd name="T0" fmla="*/ 142 w 207"/>
                  <a:gd name="T1" fmla="*/ 0 h 458"/>
                  <a:gd name="T2" fmla="*/ 109 w 207"/>
                  <a:gd name="T3" fmla="*/ 42 h 458"/>
                  <a:gd name="T4" fmla="*/ 99 w 207"/>
                  <a:gd name="T5" fmla="*/ 49 h 458"/>
                  <a:gd name="T6" fmla="*/ 91 w 207"/>
                  <a:gd name="T7" fmla="*/ 58 h 458"/>
                  <a:gd name="T8" fmla="*/ 90 w 207"/>
                  <a:gd name="T9" fmla="*/ 60 h 458"/>
                  <a:gd name="T10" fmla="*/ 72 w 207"/>
                  <a:gd name="T11" fmla="*/ 115 h 458"/>
                  <a:gd name="T12" fmla="*/ 49 w 207"/>
                  <a:gd name="T13" fmla="*/ 176 h 458"/>
                  <a:gd name="T14" fmla="*/ 21 w 207"/>
                  <a:gd name="T15" fmla="*/ 231 h 458"/>
                  <a:gd name="T16" fmla="*/ 4 w 207"/>
                  <a:gd name="T17" fmla="*/ 271 h 458"/>
                  <a:gd name="T18" fmla="*/ 19 w 207"/>
                  <a:gd name="T19" fmla="*/ 339 h 458"/>
                  <a:gd name="T20" fmla="*/ 116 w 207"/>
                  <a:gd name="T21" fmla="*/ 430 h 458"/>
                  <a:gd name="T22" fmla="*/ 157 w 207"/>
                  <a:gd name="T23" fmla="*/ 450 h 458"/>
                  <a:gd name="T24" fmla="*/ 182 w 207"/>
                  <a:gd name="T25" fmla="*/ 458 h 458"/>
                  <a:gd name="T26" fmla="*/ 195 w 207"/>
                  <a:gd name="T27" fmla="*/ 456 h 458"/>
                  <a:gd name="T28" fmla="*/ 204 w 207"/>
                  <a:gd name="T29" fmla="*/ 447 h 458"/>
                  <a:gd name="T30" fmla="*/ 207 w 207"/>
                  <a:gd name="T31" fmla="*/ 434 h 458"/>
                  <a:gd name="T32" fmla="*/ 202 w 207"/>
                  <a:gd name="T33" fmla="*/ 422 h 458"/>
                  <a:gd name="T34" fmla="*/ 190 w 207"/>
                  <a:gd name="T35" fmla="*/ 409 h 458"/>
                  <a:gd name="T36" fmla="*/ 175 w 207"/>
                  <a:gd name="T37" fmla="*/ 398 h 458"/>
                  <a:gd name="T38" fmla="*/ 109 w 207"/>
                  <a:gd name="T39" fmla="*/ 321 h 458"/>
                  <a:gd name="T40" fmla="*/ 90 w 207"/>
                  <a:gd name="T41" fmla="*/ 295 h 458"/>
                  <a:gd name="T42" fmla="*/ 77 w 207"/>
                  <a:gd name="T43" fmla="*/ 263 h 458"/>
                  <a:gd name="T44" fmla="*/ 82 w 207"/>
                  <a:gd name="T45" fmla="*/ 177 h 458"/>
                  <a:gd name="T46" fmla="*/ 97 w 207"/>
                  <a:gd name="T47" fmla="*/ 142 h 458"/>
                  <a:gd name="T48" fmla="*/ 123 w 207"/>
                  <a:gd name="T49" fmla="*/ 71 h 458"/>
                  <a:gd name="T50" fmla="*/ 130 w 207"/>
                  <a:gd name="T51" fmla="*/ 50 h 458"/>
                  <a:gd name="T52" fmla="*/ 142 w 207"/>
                  <a:gd name="T53" fmla="*/ 0 h 4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07" h="458">
                    <a:moveTo>
                      <a:pt x="142" y="0"/>
                    </a:moveTo>
                    <a:cubicBezTo>
                      <a:pt x="135" y="16"/>
                      <a:pt x="123" y="31"/>
                      <a:pt x="109" y="42"/>
                    </a:cubicBezTo>
                    <a:cubicBezTo>
                      <a:pt x="105" y="44"/>
                      <a:pt x="102" y="46"/>
                      <a:pt x="99" y="49"/>
                    </a:cubicBezTo>
                    <a:cubicBezTo>
                      <a:pt x="95" y="51"/>
                      <a:pt x="93" y="54"/>
                      <a:pt x="91" y="58"/>
                    </a:cubicBezTo>
                    <a:cubicBezTo>
                      <a:pt x="90" y="58"/>
                      <a:pt x="90" y="59"/>
                      <a:pt x="90" y="60"/>
                    </a:cubicBezTo>
                    <a:cubicBezTo>
                      <a:pt x="81" y="77"/>
                      <a:pt x="78" y="96"/>
                      <a:pt x="72" y="115"/>
                    </a:cubicBezTo>
                    <a:cubicBezTo>
                      <a:pt x="66" y="136"/>
                      <a:pt x="58" y="157"/>
                      <a:pt x="49" y="176"/>
                    </a:cubicBezTo>
                    <a:cubicBezTo>
                      <a:pt x="40" y="195"/>
                      <a:pt x="30" y="213"/>
                      <a:pt x="21" y="231"/>
                    </a:cubicBezTo>
                    <a:cubicBezTo>
                      <a:pt x="14" y="244"/>
                      <a:pt x="7" y="257"/>
                      <a:pt x="4" y="271"/>
                    </a:cubicBezTo>
                    <a:cubicBezTo>
                      <a:pt x="0" y="295"/>
                      <a:pt x="8" y="318"/>
                      <a:pt x="19" y="339"/>
                    </a:cubicBezTo>
                    <a:cubicBezTo>
                      <a:pt x="42" y="378"/>
                      <a:pt x="77" y="408"/>
                      <a:pt x="116" y="430"/>
                    </a:cubicBezTo>
                    <a:cubicBezTo>
                      <a:pt x="130" y="437"/>
                      <a:pt x="143" y="444"/>
                      <a:pt x="157" y="450"/>
                    </a:cubicBezTo>
                    <a:cubicBezTo>
                      <a:pt x="165" y="454"/>
                      <a:pt x="173" y="457"/>
                      <a:pt x="182" y="458"/>
                    </a:cubicBezTo>
                    <a:cubicBezTo>
                      <a:pt x="186" y="458"/>
                      <a:pt x="191" y="457"/>
                      <a:pt x="195" y="456"/>
                    </a:cubicBezTo>
                    <a:cubicBezTo>
                      <a:pt x="199" y="454"/>
                      <a:pt x="202" y="451"/>
                      <a:pt x="204" y="447"/>
                    </a:cubicBezTo>
                    <a:cubicBezTo>
                      <a:pt x="207" y="443"/>
                      <a:pt x="207" y="439"/>
                      <a:pt x="207" y="434"/>
                    </a:cubicBezTo>
                    <a:cubicBezTo>
                      <a:pt x="206" y="430"/>
                      <a:pt x="205" y="425"/>
                      <a:pt x="202" y="422"/>
                    </a:cubicBezTo>
                    <a:cubicBezTo>
                      <a:pt x="199" y="416"/>
                      <a:pt x="194" y="412"/>
                      <a:pt x="190" y="409"/>
                    </a:cubicBezTo>
                    <a:cubicBezTo>
                      <a:pt x="185" y="405"/>
                      <a:pt x="180" y="402"/>
                      <a:pt x="175" y="398"/>
                    </a:cubicBezTo>
                    <a:cubicBezTo>
                      <a:pt x="147" y="378"/>
                      <a:pt x="129" y="349"/>
                      <a:pt x="109" y="321"/>
                    </a:cubicBezTo>
                    <a:cubicBezTo>
                      <a:pt x="102" y="313"/>
                      <a:pt x="96" y="304"/>
                      <a:pt x="90" y="295"/>
                    </a:cubicBezTo>
                    <a:cubicBezTo>
                      <a:pt x="84" y="285"/>
                      <a:pt x="80" y="274"/>
                      <a:pt x="77" y="263"/>
                    </a:cubicBezTo>
                    <a:cubicBezTo>
                      <a:pt x="69" y="235"/>
                      <a:pt x="72" y="204"/>
                      <a:pt x="82" y="177"/>
                    </a:cubicBezTo>
                    <a:cubicBezTo>
                      <a:pt x="86" y="165"/>
                      <a:pt x="92" y="154"/>
                      <a:pt x="97" y="142"/>
                    </a:cubicBezTo>
                    <a:cubicBezTo>
                      <a:pt x="107" y="119"/>
                      <a:pt x="115" y="95"/>
                      <a:pt x="123" y="71"/>
                    </a:cubicBezTo>
                    <a:cubicBezTo>
                      <a:pt x="125" y="64"/>
                      <a:pt x="128" y="57"/>
                      <a:pt x="130" y="50"/>
                    </a:cubicBezTo>
                    <a:cubicBezTo>
                      <a:pt x="135" y="33"/>
                      <a:pt x="139" y="17"/>
                      <a:pt x="142" y="0"/>
                    </a:cubicBezTo>
                    <a:close/>
                  </a:path>
                </a:pathLst>
              </a:custGeom>
              <a:solidFill>
                <a:srgbClr val="FDFDF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4" name="Freeform 29">
                <a:extLst>
                  <a:ext uri="{FF2B5EF4-FFF2-40B4-BE49-F238E27FC236}">
                    <a16:creationId xmlns:a16="http://schemas.microsoft.com/office/drawing/2014/main" id="{F2FBC636-3CC7-403A-AD4D-030208F431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1863" y="3946525"/>
                <a:ext cx="709613" cy="1662113"/>
              </a:xfrm>
              <a:custGeom>
                <a:avLst/>
                <a:gdLst>
                  <a:gd name="T0" fmla="*/ 193 w 245"/>
                  <a:gd name="T1" fmla="*/ 0 h 575"/>
                  <a:gd name="T2" fmla="*/ 160 w 245"/>
                  <a:gd name="T3" fmla="*/ 42 h 575"/>
                  <a:gd name="T4" fmla="*/ 125 w 245"/>
                  <a:gd name="T5" fmla="*/ 85 h 575"/>
                  <a:gd name="T6" fmla="*/ 88 w 245"/>
                  <a:gd name="T7" fmla="*/ 141 h 575"/>
                  <a:gd name="T8" fmla="*/ 70 w 245"/>
                  <a:gd name="T9" fmla="*/ 196 h 575"/>
                  <a:gd name="T10" fmla="*/ 47 w 245"/>
                  <a:gd name="T11" fmla="*/ 257 h 575"/>
                  <a:gd name="T12" fmla="*/ 19 w 245"/>
                  <a:gd name="T13" fmla="*/ 312 h 575"/>
                  <a:gd name="T14" fmla="*/ 2 w 245"/>
                  <a:gd name="T15" fmla="*/ 352 h 575"/>
                  <a:gd name="T16" fmla="*/ 5 w 245"/>
                  <a:gd name="T17" fmla="*/ 387 h 575"/>
                  <a:gd name="T18" fmla="*/ 17 w 245"/>
                  <a:gd name="T19" fmla="*/ 420 h 575"/>
                  <a:gd name="T20" fmla="*/ 114 w 245"/>
                  <a:gd name="T21" fmla="*/ 531 h 575"/>
                  <a:gd name="T22" fmla="*/ 173 w 245"/>
                  <a:gd name="T23" fmla="*/ 565 h 575"/>
                  <a:gd name="T24" fmla="*/ 208 w 245"/>
                  <a:gd name="T25" fmla="*/ 575 h 575"/>
                  <a:gd name="T26" fmla="*/ 226 w 245"/>
                  <a:gd name="T27" fmla="*/ 572 h 575"/>
                  <a:gd name="T28" fmla="*/ 240 w 245"/>
                  <a:gd name="T29" fmla="*/ 560 h 575"/>
                  <a:gd name="T30" fmla="*/ 244 w 245"/>
                  <a:gd name="T31" fmla="*/ 539 h 575"/>
                  <a:gd name="T32" fmla="*/ 237 w 245"/>
                  <a:gd name="T33" fmla="*/ 518 h 575"/>
                  <a:gd name="T34" fmla="*/ 198 w 245"/>
                  <a:gd name="T35" fmla="*/ 479 h 575"/>
                  <a:gd name="T36" fmla="*/ 107 w 245"/>
                  <a:gd name="T37" fmla="*/ 402 h 575"/>
                  <a:gd name="T38" fmla="*/ 85 w 245"/>
                  <a:gd name="T39" fmla="*/ 377 h 575"/>
                  <a:gd name="T40" fmla="*/ 74 w 245"/>
                  <a:gd name="T41" fmla="*/ 346 h 575"/>
                  <a:gd name="T42" fmla="*/ 80 w 245"/>
                  <a:gd name="T43" fmla="*/ 258 h 575"/>
                  <a:gd name="T44" fmla="*/ 94 w 245"/>
                  <a:gd name="T45" fmla="*/ 226 h 575"/>
                  <a:gd name="T46" fmla="*/ 122 w 245"/>
                  <a:gd name="T47" fmla="*/ 172 h 575"/>
                  <a:gd name="T48" fmla="*/ 167 w 245"/>
                  <a:gd name="T49" fmla="*/ 111 h 575"/>
                  <a:gd name="T50" fmla="*/ 184 w 245"/>
                  <a:gd name="T51" fmla="*/ 50 h 575"/>
                  <a:gd name="T52" fmla="*/ 193 w 245"/>
                  <a:gd name="T53" fmla="*/ 0 h 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45" h="575">
                    <a:moveTo>
                      <a:pt x="193" y="0"/>
                    </a:moveTo>
                    <a:cubicBezTo>
                      <a:pt x="182" y="14"/>
                      <a:pt x="171" y="28"/>
                      <a:pt x="160" y="42"/>
                    </a:cubicBezTo>
                    <a:cubicBezTo>
                      <a:pt x="148" y="56"/>
                      <a:pt x="137" y="71"/>
                      <a:pt x="125" y="85"/>
                    </a:cubicBezTo>
                    <a:cubicBezTo>
                      <a:pt x="111" y="103"/>
                      <a:pt x="97" y="120"/>
                      <a:pt x="88" y="141"/>
                    </a:cubicBezTo>
                    <a:cubicBezTo>
                      <a:pt x="80" y="158"/>
                      <a:pt x="76" y="178"/>
                      <a:pt x="70" y="196"/>
                    </a:cubicBezTo>
                    <a:cubicBezTo>
                      <a:pt x="64" y="217"/>
                      <a:pt x="56" y="238"/>
                      <a:pt x="47" y="257"/>
                    </a:cubicBezTo>
                    <a:cubicBezTo>
                      <a:pt x="38" y="276"/>
                      <a:pt x="28" y="294"/>
                      <a:pt x="19" y="312"/>
                    </a:cubicBezTo>
                    <a:cubicBezTo>
                      <a:pt x="12" y="325"/>
                      <a:pt x="5" y="338"/>
                      <a:pt x="2" y="352"/>
                    </a:cubicBezTo>
                    <a:cubicBezTo>
                      <a:pt x="0" y="364"/>
                      <a:pt x="2" y="376"/>
                      <a:pt x="5" y="387"/>
                    </a:cubicBezTo>
                    <a:cubicBezTo>
                      <a:pt x="7" y="398"/>
                      <a:pt x="12" y="409"/>
                      <a:pt x="17" y="420"/>
                    </a:cubicBezTo>
                    <a:cubicBezTo>
                      <a:pt x="40" y="464"/>
                      <a:pt x="74" y="502"/>
                      <a:pt x="114" y="531"/>
                    </a:cubicBezTo>
                    <a:cubicBezTo>
                      <a:pt x="133" y="545"/>
                      <a:pt x="152" y="556"/>
                      <a:pt x="173" y="565"/>
                    </a:cubicBezTo>
                    <a:cubicBezTo>
                      <a:pt x="184" y="570"/>
                      <a:pt x="196" y="575"/>
                      <a:pt x="208" y="575"/>
                    </a:cubicBezTo>
                    <a:cubicBezTo>
                      <a:pt x="214" y="575"/>
                      <a:pt x="220" y="574"/>
                      <a:pt x="226" y="572"/>
                    </a:cubicBezTo>
                    <a:cubicBezTo>
                      <a:pt x="231" y="569"/>
                      <a:pt x="236" y="565"/>
                      <a:pt x="240" y="560"/>
                    </a:cubicBezTo>
                    <a:cubicBezTo>
                      <a:pt x="244" y="554"/>
                      <a:pt x="245" y="546"/>
                      <a:pt x="244" y="539"/>
                    </a:cubicBezTo>
                    <a:cubicBezTo>
                      <a:pt x="244" y="531"/>
                      <a:pt x="241" y="524"/>
                      <a:pt x="237" y="518"/>
                    </a:cubicBezTo>
                    <a:cubicBezTo>
                      <a:pt x="227" y="502"/>
                      <a:pt x="212" y="491"/>
                      <a:pt x="198" y="479"/>
                    </a:cubicBezTo>
                    <a:cubicBezTo>
                      <a:pt x="166" y="455"/>
                      <a:pt x="136" y="429"/>
                      <a:pt x="107" y="402"/>
                    </a:cubicBezTo>
                    <a:cubicBezTo>
                      <a:pt x="99" y="395"/>
                      <a:pt x="90" y="387"/>
                      <a:pt x="85" y="377"/>
                    </a:cubicBezTo>
                    <a:cubicBezTo>
                      <a:pt x="79" y="368"/>
                      <a:pt x="76" y="357"/>
                      <a:pt x="74" y="346"/>
                    </a:cubicBezTo>
                    <a:cubicBezTo>
                      <a:pt x="68" y="317"/>
                      <a:pt x="70" y="286"/>
                      <a:pt x="80" y="258"/>
                    </a:cubicBezTo>
                    <a:cubicBezTo>
                      <a:pt x="84" y="247"/>
                      <a:pt x="89" y="236"/>
                      <a:pt x="94" y="226"/>
                    </a:cubicBezTo>
                    <a:cubicBezTo>
                      <a:pt x="103" y="207"/>
                      <a:pt x="111" y="189"/>
                      <a:pt x="122" y="172"/>
                    </a:cubicBezTo>
                    <a:cubicBezTo>
                      <a:pt x="136" y="151"/>
                      <a:pt x="155" y="133"/>
                      <a:pt x="167" y="111"/>
                    </a:cubicBezTo>
                    <a:cubicBezTo>
                      <a:pt x="177" y="92"/>
                      <a:pt x="180" y="71"/>
                      <a:pt x="184" y="50"/>
                    </a:cubicBezTo>
                    <a:cubicBezTo>
                      <a:pt x="187" y="33"/>
                      <a:pt x="190" y="17"/>
                      <a:pt x="193" y="0"/>
                    </a:cubicBezTo>
                    <a:close/>
                  </a:path>
                </a:pathLst>
              </a:custGeom>
              <a:solidFill>
                <a:srgbClr val="002050"/>
              </a:solidFill>
              <a:ln>
                <a:noFill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5" name="Freeform 30">
                <a:extLst>
                  <a:ext uri="{FF2B5EF4-FFF2-40B4-BE49-F238E27FC236}">
                    <a16:creationId xmlns:a16="http://schemas.microsoft.com/office/drawing/2014/main" id="{A516930C-4238-4AD3-839C-74589A6670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7690" y="5054600"/>
                <a:ext cx="1111250" cy="1095374"/>
              </a:xfrm>
              <a:custGeom>
                <a:avLst/>
                <a:gdLst>
                  <a:gd name="T0" fmla="*/ 162 w 384"/>
                  <a:gd name="T1" fmla="*/ 4 h 379"/>
                  <a:gd name="T2" fmla="*/ 183 w 384"/>
                  <a:gd name="T3" fmla="*/ 2 h 379"/>
                  <a:gd name="T4" fmla="*/ 202 w 384"/>
                  <a:gd name="T5" fmla="*/ 10 h 379"/>
                  <a:gd name="T6" fmla="*/ 230 w 384"/>
                  <a:gd name="T7" fmla="*/ 40 h 379"/>
                  <a:gd name="T8" fmla="*/ 283 w 384"/>
                  <a:gd name="T9" fmla="*/ 119 h 379"/>
                  <a:gd name="T10" fmla="*/ 323 w 384"/>
                  <a:gd name="T11" fmla="*/ 185 h 379"/>
                  <a:gd name="T12" fmla="*/ 355 w 384"/>
                  <a:gd name="T13" fmla="*/ 225 h 379"/>
                  <a:gd name="T14" fmla="*/ 378 w 384"/>
                  <a:gd name="T15" fmla="*/ 269 h 379"/>
                  <a:gd name="T16" fmla="*/ 372 w 384"/>
                  <a:gd name="T17" fmla="*/ 333 h 379"/>
                  <a:gd name="T18" fmla="*/ 340 w 384"/>
                  <a:gd name="T19" fmla="*/ 367 h 379"/>
                  <a:gd name="T20" fmla="*/ 296 w 384"/>
                  <a:gd name="T21" fmla="*/ 378 h 379"/>
                  <a:gd name="T22" fmla="*/ 227 w 384"/>
                  <a:gd name="T23" fmla="*/ 356 h 379"/>
                  <a:gd name="T24" fmla="*/ 82 w 384"/>
                  <a:gd name="T25" fmla="*/ 317 h 379"/>
                  <a:gd name="T26" fmla="*/ 39 w 384"/>
                  <a:gd name="T27" fmla="*/ 304 h 379"/>
                  <a:gd name="T28" fmla="*/ 19 w 384"/>
                  <a:gd name="T29" fmla="*/ 297 h 379"/>
                  <a:gd name="T30" fmla="*/ 4 w 384"/>
                  <a:gd name="T31" fmla="*/ 285 h 379"/>
                  <a:gd name="T32" fmla="*/ 0 w 384"/>
                  <a:gd name="T33" fmla="*/ 269 h 379"/>
                  <a:gd name="T34" fmla="*/ 3 w 384"/>
                  <a:gd name="T35" fmla="*/ 254 h 379"/>
                  <a:gd name="T36" fmla="*/ 16 w 384"/>
                  <a:gd name="T37" fmla="*/ 225 h 379"/>
                  <a:gd name="T38" fmla="*/ 23 w 384"/>
                  <a:gd name="T39" fmla="*/ 175 h 379"/>
                  <a:gd name="T40" fmla="*/ 18 w 384"/>
                  <a:gd name="T41" fmla="*/ 123 h 379"/>
                  <a:gd name="T42" fmla="*/ 19 w 384"/>
                  <a:gd name="T43" fmla="*/ 100 h 379"/>
                  <a:gd name="T44" fmla="*/ 29 w 384"/>
                  <a:gd name="T45" fmla="*/ 80 h 379"/>
                  <a:gd name="T46" fmla="*/ 48 w 384"/>
                  <a:gd name="T47" fmla="*/ 71 h 379"/>
                  <a:gd name="T48" fmla="*/ 69 w 384"/>
                  <a:gd name="T49" fmla="*/ 70 h 379"/>
                  <a:gd name="T50" fmla="*/ 90 w 384"/>
                  <a:gd name="T51" fmla="*/ 69 h 379"/>
                  <a:gd name="T52" fmla="*/ 111 w 384"/>
                  <a:gd name="T53" fmla="*/ 64 h 379"/>
                  <a:gd name="T54" fmla="*/ 125 w 384"/>
                  <a:gd name="T55" fmla="*/ 50 h 379"/>
                  <a:gd name="T56" fmla="*/ 136 w 384"/>
                  <a:gd name="T57" fmla="*/ 33 h 379"/>
                  <a:gd name="T58" fmla="*/ 147 w 384"/>
                  <a:gd name="T59" fmla="*/ 16 h 379"/>
                  <a:gd name="T60" fmla="*/ 162 w 384"/>
                  <a:gd name="T61" fmla="*/ 4 h 3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84" h="379">
                    <a:moveTo>
                      <a:pt x="162" y="4"/>
                    </a:moveTo>
                    <a:cubicBezTo>
                      <a:pt x="169" y="1"/>
                      <a:pt x="176" y="0"/>
                      <a:pt x="183" y="2"/>
                    </a:cubicBezTo>
                    <a:cubicBezTo>
                      <a:pt x="190" y="3"/>
                      <a:pt x="196" y="6"/>
                      <a:pt x="202" y="10"/>
                    </a:cubicBezTo>
                    <a:cubicBezTo>
                      <a:pt x="213" y="18"/>
                      <a:pt x="222" y="29"/>
                      <a:pt x="230" y="40"/>
                    </a:cubicBezTo>
                    <a:cubicBezTo>
                      <a:pt x="248" y="66"/>
                      <a:pt x="266" y="92"/>
                      <a:pt x="283" y="119"/>
                    </a:cubicBezTo>
                    <a:cubicBezTo>
                      <a:pt x="296" y="142"/>
                      <a:pt x="308" y="165"/>
                      <a:pt x="323" y="185"/>
                    </a:cubicBezTo>
                    <a:cubicBezTo>
                      <a:pt x="333" y="199"/>
                      <a:pt x="345" y="211"/>
                      <a:pt x="355" y="225"/>
                    </a:cubicBezTo>
                    <a:cubicBezTo>
                      <a:pt x="365" y="239"/>
                      <a:pt x="374" y="253"/>
                      <a:pt x="378" y="269"/>
                    </a:cubicBezTo>
                    <a:cubicBezTo>
                      <a:pt x="384" y="291"/>
                      <a:pt x="382" y="314"/>
                      <a:pt x="372" y="333"/>
                    </a:cubicBezTo>
                    <a:cubicBezTo>
                      <a:pt x="364" y="347"/>
                      <a:pt x="354" y="359"/>
                      <a:pt x="340" y="367"/>
                    </a:cubicBezTo>
                    <a:cubicBezTo>
                      <a:pt x="327" y="375"/>
                      <a:pt x="312" y="379"/>
                      <a:pt x="296" y="378"/>
                    </a:cubicBezTo>
                    <a:cubicBezTo>
                      <a:pt x="272" y="377"/>
                      <a:pt x="250" y="365"/>
                      <a:pt x="227" y="356"/>
                    </a:cubicBezTo>
                    <a:cubicBezTo>
                      <a:pt x="180" y="337"/>
                      <a:pt x="130" y="332"/>
                      <a:pt x="82" y="317"/>
                    </a:cubicBezTo>
                    <a:cubicBezTo>
                      <a:pt x="68" y="313"/>
                      <a:pt x="53" y="308"/>
                      <a:pt x="39" y="304"/>
                    </a:cubicBezTo>
                    <a:cubicBezTo>
                      <a:pt x="32" y="302"/>
                      <a:pt x="25" y="300"/>
                      <a:pt x="19" y="297"/>
                    </a:cubicBezTo>
                    <a:cubicBezTo>
                      <a:pt x="13" y="295"/>
                      <a:pt x="7" y="290"/>
                      <a:pt x="4" y="285"/>
                    </a:cubicBezTo>
                    <a:cubicBezTo>
                      <a:pt x="1" y="280"/>
                      <a:pt x="0" y="275"/>
                      <a:pt x="0" y="269"/>
                    </a:cubicBezTo>
                    <a:cubicBezTo>
                      <a:pt x="0" y="264"/>
                      <a:pt x="1" y="259"/>
                      <a:pt x="3" y="254"/>
                    </a:cubicBezTo>
                    <a:cubicBezTo>
                      <a:pt x="7" y="244"/>
                      <a:pt x="12" y="235"/>
                      <a:pt x="16" y="225"/>
                    </a:cubicBezTo>
                    <a:cubicBezTo>
                      <a:pt x="23" y="209"/>
                      <a:pt x="24" y="192"/>
                      <a:pt x="23" y="175"/>
                    </a:cubicBezTo>
                    <a:cubicBezTo>
                      <a:pt x="22" y="157"/>
                      <a:pt x="19" y="140"/>
                      <a:pt x="18" y="123"/>
                    </a:cubicBezTo>
                    <a:cubicBezTo>
                      <a:pt x="18" y="116"/>
                      <a:pt x="17" y="108"/>
                      <a:pt x="19" y="100"/>
                    </a:cubicBezTo>
                    <a:cubicBezTo>
                      <a:pt x="20" y="93"/>
                      <a:pt x="24" y="85"/>
                      <a:pt x="29" y="80"/>
                    </a:cubicBezTo>
                    <a:cubicBezTo>
                      <a:pt x="34" y="75"/>
                      <a:pt x="41" y="72"/>
                      <a:pt x="48" y="71"/>
                    </a:cubicBezTo>
                    <a:cubicBezTo>
                      <a:pt x="55" y="69"/>
                      <a:pt x="62" y="69"/>
                      <a:pt x="69" y="70"/>
                    </a:cubicBezTo>
                    <a:cubicBezTo>
                      <a:pt x="76" y="70"/>
                      <a:pt x="83" y="70"/>
                      <a:pt x="90" y="69"/>
                    </a:cubicBezTo>
                    <a:cubicBezTo>
                      <a:pt x="97" y="69"/>
                      <a:pt x="104" y="67"/>
                      <a:pt x="111" y="64"/>
                    </a:cubicBezTo>
                    <a:cubicBezTo>
                      <a:pt x="116" y="60"/>
                      <a:pt x="121" y="55"/>
                      <a:pt x="125" y="50"/>
                    </a:cubicBezTo>
                    <a:cubicBezTo>
                      <a:pt x="129" y="45"/>
                      <a:pt x="132" y="39"/>
                      <a:pt x="136" y="33"/>
                    </a:cubicBezTo>
                    <a:cubicBezTo>
                      <a:pt x="139" y="27"/>
                      <a:pt x="142" y="21"/>
                      <a:pt x="147" y="16"/>
                    </a:cubicBezTo>
                    <a:cubicBezTo>
                      <a:pt x="151" y="11"/>
                      <a:pt x="156" y="6"/>
                      <a:pt x="162" y="4"/>
                    </a:cubicBezTo>
                    <a:close/>
                  </a:path>
                </a:pathLst>
              </a:custGeom>
              <a:solidFill>
                <a:srgbClr val="002050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6" name="Freeform 31">
                <a:extLst>
                  <a:ext uri="{FF2B5EF4-FFF2-40B4-BE49-F238E27FC236}">
                    <a16:creationId xmlns:a16="http://schemas.microsoft.com/office/drawing/2014/main" id="{F8BC2F34-CE24-4423-A2E4-14A67311CF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8825" y="3324225"/>
                <a:ext cx="188913" cy="225425"/>
              </a:xfrm>
              <a:custGeom>
                <a:avLst/>
                <a:gdLst>
                  <a:gd name="T0" fmla="*/ 29 w 65"/>
                  <a:gd name="T1" fmla="*/ 1 h 78"/>
                  <a:gd name="T2" fmla="*/ 17 w 65"/>
                  <a:gd name="T3" fmla="*/ 5 h 78"/>
                  <a:gd name="T4" fmla="*/ 8 w 65"/>
                  <a:gd name="T5" fmla="*/ 13 h 78"/>
                  <a:gd name="T6" fmla="*/ 1 w 65"/>
                  <a:gd name="T7" fmla="*/ 37 h 78"/>
                  <a:gd name="T8" fmla="*/ 3 w 65"/>
                  <a:gd name="T9" fmla="*/ 56 h 78"/>
                  <a:gd name="T10" fmla="*/ 14 w 65"/>
                  <a:gd name="T11" fmla="*/ 71 h 78"/>
                  <a:gd name="T12" fmla="*/ 31 w 65"/>
                  <a:gd name="T13" fmla="*/ 78 h 78"/>
                  <a:gd name="T14" fmla="*/ 50 w 65"/>
                  <a:gd name="T15" fmla="*/ 73 h 78"/>
                  <a:gd name="T16" fmla="*/ 60 w 65"/>
                  <a:gd name="T17" fmla="*/ 61 h 78"/>
                  <a:gd name="T18" fmla="*/ 64 w 65"/>
                  <a:gd name="T19" fmla="*/ 47 h 78"/>
                  <a:gd name="T20" fmla="*/ 60 w 65"/>
                  <a:gd name="T21" fmla="*/ 20 h 78"/>
                  <a:gd name="T22" fmla="*/ 40 w 65"/>
                  <a:gd name="T23" fmla="*/ 2 h 78"/>
                  <a:gd name="T24" fmla="*/ 29 w 65"/>
                  <a:gd name="T25" fmla="*/ 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5" h="78">
                    <a:moveTo>
                      <a:pt x="29" y="1"/>
                    </a:moveTo>
                    <a:cubicBezTo>
                      <a:pt x="24" y="1"/>
                      <a:pt x="20" y="2"/>
                      <a:pt x="17" y="5"/>
                    </a:cubicBezTo>
                    <a:cubicBezTo>
                      <a:pt x="13" y="7"/>
                      <a:pt x="10" y="10"/>
                      <a:pt x="8" y="13"/>
                    </a:cubicBezTo>
                    <a:cubicBezTo>
                      <a:pt x="3" y="20"/>
                      <a:pt x="1" y="29"/>
                      <a:pt x="1" y="37"/>
                    </a:cubicBezTo>
                    <a:cubicBezTo>
                      <a:pt x="0" y="43"/>
                      <a:pt x="1" y="50"/>
                      <a:pt x="3" y="56"/>
                    </a:cubicBezTo>
                    <a:cubicBezTo>
                      <a:pt x="5" y="62"/>
                      <a:pt x="9" y="67"/>
                      <a:pt x="14" y="71"/>
                    </a:cubicBezTo>
                    <a:cubicBezTo>
                      <a:pt x="19" y="75"/>
                      <a:pt x="25" y="78"/>
                      <a:pt x="31" y="78"/>
                    </a:cubicBezTo>
                    <a:cubicBezTo>
                      <a:pt x="38" y="78"/>
                      <a:pt x="44" y="76"/>
                      <a:pt x="50" y="73"/>
                    </a:cubicBezTo>
                    <a:cubicBezTo>
                      <a:pt x="54" y="70"/>
                      <a:pt x="57" y="66"/>
                      <a:pt x="60" y="61"/>
                    </a:cubicBezTo>
                    <a:cubicBezTo>
                      <a:pt x="62" y="57"/>
                      <a:pt x="64" y="52"/>
                      <a:pt x="64" y="47"/>
                    </a:cubicBezTo>
                    <a:cubicBezTo>
                      <a:pt x="65" y="38"/>
                      <a:pt x="64" y="28"/>
                      <a:pt x="60" y="20"/>
                    </a:cubicBezTo>
                    <a:cubicBezTo>
                      <a:pt x="56" y="12"/>
                      <a:pt x="49" y="5"/>
                      <a:pt x="40" y="2"/>
                    </a:cubicBezTo>
                    <a:cubicBezTo>
                      <a:pt x="37" y="1"/>
                      <a:pt x="33" y="0"/>
                      <a:pt x="29" y="1"/>
                    </a:cubicBezTo>
                    <a:close/>
                  </a:path>
                </a:pathLst>
              </a:custGeom>
              <a:solidFill>
                <a:srgbClr val="002050"/>
              </a:solidFill>
              <a:ln>
                <a:noFill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7" name="Freeform 32">
                <a:extLst>
                  <a:ext uri="{FF2B5EF4-FFF2-40B4-BE49-F238E27FC236}">
                    <a16:creationId xmlns:a16="http://schemas.microsoft.com/office/drawing/2014/main" id="{C0118FDF-A2A1-4A4A-9C42-99EA8E733D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6138" y="3354388"/>
                <a:ext cx="77788" cy="82550"/>
              </a:xfrm>
              <a:custGeom>
                <a:avLst/>
                <a:gdLst>
                  <a:gd name="T0" fmla="*/ 2 w 27"/>
                  <a:gd name="T1" fmla="*/ 8 h 29"/>
                  <a:gd name="T2" fmla="*/ 9 w 27"/>
                  <a:gd name="T3" fmla="*/ 11 h 29"/>
                  <a:gd name="T4" fmla="*/ 14 w 27"/>
                  <a:gd name="T5" fmla="*/ 15 h 29"/>
                  <a:gd name="T6" fmla="*/ 20 w 27"/>
                  <a:gd name="T7" fmla="*/ 28 h 29"/>
                  <a:gd name="T8" fmla="*/ 24 w 27"/>
                  <a:gd name="T9" fmla="*/ 27 h 29"/>
                  <a:gd name="T10" fmla="*/ 20 w 27"/>
                  <a:gd name="T11" fmla="*/ 9 h 29"/>
                  <a:gd name="T12" fmla="*/ 8 w 27"/>
                  <a:gd name="T13" fmla="*/ 1 h 29"/>
                  <a:gd name="T14" fmla="*/ 1 w 27"/>
                  <a:gd name="T15" fmla="*/ 3 h 29"/>
                  <a:gd name="T16" fmla="*/ 2 w 27"/>
                  <a:gd name="T17" fmla="*/ 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29">
                    <a:moveTo>
                      <a:pt x="2" y="8"/>
                    </a:moveTo>
                    <a:cubicBezTo>
                      <a:pt x="4" y="10"/>
                      <a:pt x="7" y="9"/>
                      <a:pt x="9" y="11"/>
                    </a:cubicBezTo>
                    <a:cubicBezTo>
                      <a:pt x="11" y="12"/>
                      <a:pt x="13" y="13"/>
                      <a:pt x="14" y="15"/>
                    </a:cubicBezTo>
                    <a:cubicBezTo>
                      <a:pt x="17" y="19"/>
                      <a:pt x="16" y="26"/>
                      <a:pt x="20" y="28"/>
                    </a:cubicBezTo>
                    <a:cubicBezTo>
                      <a:pt x="22" y="29"/>
                      <a:pt x="24" y="28"/>
                      <a:pt x="24" y="27"/>
                    </a:cubicBezTo>
                    <a:cubicBezTo>
                      <a:pt x="27" y="21"/>
                      <a:pt x="23" y="14"/>
                      <a:pt x="20" y="9"/>
                    </a:cubicBezTo>
                    <a:cubicBezTo>
                      <a:pt x="17" y="5"/>
                      <a:pt x="12" y="1"/>
                      <a:pt x="8" y="1"/>
                    </a:cubicBezTo>
                    <a:cubicBezTo>
                      <a:pt x="5" y="0"/>
                      <a:pt x="2" y="1"/>
                      <a:pt x="1" y="3"/>
                    </a:cubicBezTo>
                    <a:cubicBezTo>
                      <a:pt x="0" y="4"/>
                      <a:pt x="1" y="6"/>
                      <a:pt x="2" y="8"/>
                    </a:cubicBezTo>
                    <a:close/>
                  </a:path>
                </a:pathLst>
              </a:custGeom>
              <a:solidFill>
                <a:srgbClr val="FEFEFC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8" name="Freeform 33">
                <a:extLst>
                  <a:ext uri="{FF2B5EF4-FFF2-40B4-BE49-F238E27FC236}">
                    <a16:creationId xmlns:a16="http://schemas.microsoft.com/office/drawing/2014/main" id="{32620BD7-C415-4DE8-AFE2-997CA77570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7663" y="3336925"/>
                <a:ext cx="146050" cy="212725"/>
              </a:xfrm>
              <a:custGeom>
                <a:avLst/>
                <a:gdLst>
                  <a:gd name="T0" fmla="*/ 2 w 50"/>
                  <a:gd name="T1" fmla="*/ 22 h 74"/>
                  <a:gd name="T2" fmla="*/ 3 w 50"/>
                  <a:gd name="T3" fmla="*/ 49 h 74"/>
                  <a:gd name="T4" fmla="*/ 13 w 50"/>
                  <a:gd name="T5" fmla="*/ 64 h 74"/>
                  <a:gd name="T6" fmla="*/ 22 w 50"/>
                  <a:gd name="T7" fmla="*/ 71 h 74"/>
                  <a:gd name="T8" fmla="*/ 34 w 50"/>
                  <a:gd name="T9" fmla="*/ 73 h 74"/>
                  <a:gd name="T10" fmla="*/ 42 w 50"/>
                  <a:gd name="T11" fmla="*/ 67 h 74"/>
                  <a:gd name="T12" fmla="*/ 47 w 50"/>
                  <a:gd name="T13" fmla="*/ 57 h 74"/>
                  <a:gd name="T14" fmla="*/ 47 w 50"/>
                  <a:gd name="T15" fmla="*/ 25 h 74"/>
                  <a:gd name="T16" fmla="*/ 35 w 50"/>
                  <a:gd name="T17" fmla="*/ 6 h 74"/>
                  <a:gd name="T18" fmla="*/ 25 w 50"/>
                  <a:gd name="T19" fmla="*/ 1 h 74"/>
                  <a:gd name="T20" fmla="*/ 14 w 50"/>
                  <a:gd name="T21" fmla="*/ 2 h 74"/>
                  <a:gd name="T22" fmla="*/ 5 w 50"/>
                  <a:gd name="T23" fmla="*/ 10 h 74"/>
                  <a:gd name="T24" fmla="*/ 2 w 50"/>
                  <a:gd name="T25" fmla="*/ 2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0" h="74">
                    <a:moveTo>
                      <a:pt x="2" y="22"/>
                    </a:moveTo>
                    <a:cubicBezTo>
                      <a:pt x="0" y="31"/>
                      <a:pt x="0" y="40"/>
                      <a:pt x="3" y="49"/>
                    </a:cubicBezTo>
                    <a:cubicBezTo>
                      <a:pt x="5" y="55"/>
                      <a:pt x="9" y="60"/>
                      <a:pt x="13" y="64"/>
                    </a:cubicBezTo>
                    <a:cubicBezTo>
                      <a:pt x="15" y="67"/>
                      <a:pt x="19" y="70"/>
                      <a:pt x="22" y="71"/>
                    </a:cubicBezTo>
                    <a:cubicBezTo>
                      <a:pt x="26" y="73"/>
                      <a:pt x="30" y="74"/>
                      <a:pt x="34" y="73"/>
                    </a:cubicBezTo>
                    <a:cubicBezTo>
                      <a:pt x="37" y="72"/>
                      <a:pt x="40" y="70"/>
                      <a:pt x="42" y="67"/>
                    </a:cubicBezTo>
                    <a:cubicBezTo>
                      <a:pt x="45" y="64"/>
                      <a:pt x="46" y="61"/>
                      <a:pt x="47" y="57"/>
                    </a:cubicBezTo>
                    <a:cubicBezTo>
                      <a:pt x="50" y="47"/>
                      <a:pt x="50" y="36"/>
                      <a:pt x="47" y="25"/>
                    </a:cubicBezTo>
                    <a:cubicBezTo>
                      <a:pt x="44" y="18"/>
                      <a:pt x="41" y="11"/>
                      <a:pt x="35" y="6"/>
                    </a:cubicBezTo>
                    <a:cubicBezTo>
                      <a:pt x="32" y="3"/>
                      <a:pt x="28" y="1"/>
                      <a:pt x="25" y="1"/>
                    </a:cubicBezTo>
                    <a:cubicBezTo>
                      <a:pt x="21" y="0"/>
                      <a:pt x="17" y="0"/>
                      <a:pt x="14" y="2"/>
                    </a:cubicBezTo>
                    <a:cubicBezTo>
                      <a:pt x="10" y="3"/>
                      <a:pt x="7" y="6"/>
                      <a:pt x="5" y="10"/>
                    </a:cubicBezTo>
                    <a:cubicBezTo>
                      <a:pt x="3" y="14"/>
                      <a:pt x="2" y="18"/>
                      <a:pt x="2" y="22"/>
                    </a:cubicBezTo>
                    <a:close/>
                  </a:path>
                </a:pathLst>
              </a:custGeom>
              <a:solidFill>
                <a:srgbClr val="002050"/>
              </a:solidFill>
              <a:ln>
                <a:noFill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79" name="Freeform 34">
                <a:extLst>
                  <a:ext uri="{FF2B5EF4-FFF2-40B4-BE49-F238E27FC236}">
                    <a16:creationId xmlns:a16="http://schemas.microsoft.com/office/drawing/2014/main" id="{477E73CD-DCB5-4190-A70D-2D3A67B891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7513" y="3362325"/>
                <a:ext cx="52388" cy="84138"/>
              </a:xfrm>
              <a:custGeom>
                <a:avLst/>
                <a:gdLst>
                  <a:gd name="T0" fmla="*/ 1 w 18"/>
                  <a:gd name="T1" fmla="*/ 5 h 29"/>
                  <a:gd name="T2" fmla="*/ 6 w 18"/>
                  <a:gd name="T3" fmla="*/ 10 h 29"/>
                  <a:gd name="T4" fmla="*/ 9 w 18"/>
                  <a:gd name="T5" fmla="*/ 15 h 29"/>
                  <a:gd name="T6" fmla="*/ 11 w 18"/>
                  <a:gd name="T7" fmla="*/ 28 h 29"/>
                  <a:gd name="T8" fmla="*/ 15 w 18"/>
                  <a:gd name="T9" fmla="*/ 28 h 29"/>
                  <a:gd name="T10" fmla="*/ 16 w 18"/>
                  <a:gd name="T11" fmla="*/ 12 h 29"/>
                  <a:gd name="T12" fmla="*/ 8 w 18"/>
                  <a:gd name="T13" fmla="*/ 2 h 29"/>
                  <a:gd name="T14" fmla="*/ 1 w 18"/>
                  <a:gd name="T15" fmla="*/ 1 h 29"/>
                  <a:gd name="T16" fmla="*/ 1 w 18"/>
                  <a:gd name="T17" fmla="*/ 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29">
                    <a:moveTo>
                      <a:pt x="1" y="5"/>
                    </a:moveTo>
                    <a:cubicBezTo>
                      <a:pt x="2" y="8"/>
                      <a:pt x="4" y="8"/>
                      <a:pt x="6" y="10"/>
                    </a:cubicBezTo>
                    <a:cubicBezTo>
                      <a:pt x="7" y="12"/>
                      <a:pt x="9" y="13"/>
                      <a:pt x="9" y="15"/>
                    </a:cubicBezTo>
                    <a:cubicBezTo>
                      <a:pt x="11" y="19"/>
                      <a:pt x="8" y="25"/>
                      <a:pt x="11" y="28"/>
                    </a:cubicBezTo>
                    <a:cubicBezTo>
                      <a:pt x="12" y="29"/>
                      <a:pt x="14" y="29"/>
                      <a:pt x="15" y="28"/>
                    </a:cubicBezTo>
                    <a:cubicBezTo>
                      <a:pt x="18" y="24"/>
                      <a:pt x="18" y="17"/>
                      <a:pt x="16" y="12"/>
                    </a:cubicBezTo>
                    <a:cubicBezTo>
                      <a:pt x="15" y="8"/>
                      <a:pt x="12" y="4"/>
                      <a:pt x="8" y="2"/>
                    </a:cubicBezTo>
                    <a:cubicBezTo>
                      <a:pt x="6" y="1"/>
                      <a:pt x="3" y="0"/>
                      <a:pt x="1" y="1"/>
                    </a:cubicBezTo>
                    <a:cubicBezTo>
                      <a:pt x="0" y="2"/>
                      <a:pt x="1" y="4"/>
                      <a:pt x="1" y="5"/>
                    </a:cubicBezTo>
                    <a:close/>
                  </a:path>
                </a:pathLst>
              </a:custGeom>
              <a:solidFill>
                <a:srgbClr val="FEFEFC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0" name="Freeform 35">
                <a:extLst>
                  <a:ext uri="{FF2B5EF4-FFF2-40B4-BE49-F238E27FC236}">
                    <a16:creationId xmlns:a16="http://schemas.microsoft.com/office/drawing/2014/main" id="{4030D378-27EE-4E5E-9B3A-A0029A7B72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1538" y="3128963"/>
                <a:ext cx="142875" cy="127000"/>
              </a:xfrm>
              <a:custGeom>
                <a:avLst/>
                <a:gdLst>
                  <a:gd name="T0" fmla="*/ 6 w 49"/>
                  <a:gd name="T1" fmla="*/ 0 h 44"/>
                  <a:gd name="T2" fmla="*/ 0 w 49"/>
                  <a:gd name="T3" fmla="*/ 3 h 44"/>
                  <a:gd name="T4" fmla="*/ 20 w 49"/>
                  <a:gd name="T5" fmla="*/ 11 h 44"/>
                  <a:gd name="T6" fmla="*/ 48 w 49"/>
                  <a:gd name="T7" fmla="*/ 44 h 44"/>
                  <a:gd name="T8" fmla="*/ 47 w 49"/>
                  <a:gd name="T9" fmla="*/ 34 h 44"/>
                  <a:gd name="T10" fmla="*/ 23 w 49"/>
                  <a:gd name="T11" fmla="*/ 4 h 44"/>
                  <a:gd name="T12" fmla="*/ 6 w 49"/>
                  <a:gd name="T13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44">
                    <a:moveTo>
                      <a:pt x="6" y="0"/>
                    </a:moveTo>
                    <a:cubicBezTo>
                      <a:pt x="4" y="0"/>
                      <a:pt x="1" y="0"/>
                      <a:pt x="0" y="3"/>
                    </a:cubicBezTo>
                    <a:cubicBezTo>
                      <a:pt x="7" y="4"/>
                      <a:pt x="14" y="7"/>
                      <a:pt x="20" y="11"/>
                    </a:cubicBezTo>
                    <a:cubicBezTo>
                      <a:pt x="32" y="19"/>
                      <a:pt x="41" y="31"/>
                      <a:pt x="48" y="44"/>
                    </a:cubicBezTo>
                    <a:cubicBezTo>
                      <a:pt x="49" y="42"/>
                      <a:pt x="48" y="37"/>
                      <a:pt x="47" y="34"/>
                    </a:cubicBezTo>
                    <a:cubicBezTo>
                      <a:pt x="42" y="22"/>
                      <a:pt x="36" y="13"/>
                      <a:pt x="23" y="4"/>
                    </a:cubicBezTo>
                    <a:cubicBezTo>
                      <a:pt x="17" y="0"/>
                      <a:pt x="12" y="0"/>
                      <a:pt x="6" y="0"/>
                    </a:cubicBezTo>
                    <a:close/>
                  </a:path>
                </a:pathLst>
              </a:custGeom>
              <a:solidFill>
                <a:srgbClr val="FDFDF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1" name="Freeform 36">
                <a:extLst>
                  <a:ext uri="{FF2B5EF4-FFF2-40B4-BE49-F238E27FC236}">
                    <a16:creationId xmlns:a16="http://schemas.microsoft.com/office/drawing/2014/main" id="{542E7C45-50A7-4E1E-B08A-8DEE2AF315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0050" y="3154363"/>
                <a:ext cx="133350" cy="106363"/>
              </a:xfrm>
              <a:custGeom>
                <a:avLst/>
                <a:gdLst>
                  <a:gd name="T0" fmla="*/ 3 w 46"/>
                  <a:gd name="T1" fmla="*/ 1 h 37"/>
                  <a:gd name="T2" fmla="*/ 1 w 46"/>
                  <a:gd name="T3" fmla="*/ 1 h 37"/>
                  <a:gd name="T4" fmla="*/ 0 w 46"/>
                  <a:gd name="T5" fmla="*/ 1 h 37"/>
                  <a:gd name="T6" fmla="*/ 12 w 46"/>
                  <a:gd name="T7" fmla="*/ 4 h 37"/>
                  <a:gd name="T8" fmla="*/ 27 w 46"/>
                  <a:gd name="T9" fmla="*/ 13 h 37"/>
                  <a:gd name="T10" fmla="*/ 46 w 46"/>
                  <a:gd name="T11" fmla="*/ 37 h 37"/>
                  <a:gd name="T12" fmla="*/ 39 w 46"/>
                  <a:gd name="T13" fmla="*/ 18 h 37"/>
                  <a:gd name="T14" fmla="*/ 34 w 46"/>
                  <a:gd name="T15" fmla="*/ 13 h 37"/>
                  <a:gd name="T16" fmla="*/ 18 w 46"/>
                  <a:gd name="T17" fmla="*/ 4 h 37"/>
                  <a:gd name="T18" fmla="*/ 3 w 46"/>
                  <a:gd name="T19" fmla="*/ 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6" h="37">
                    <a:moveTo>
                      <a:pt x="3" y="1"/>
                    </a:moveTo>
                    <a:cubicBezTo>
                      <a:pt x="3" y="0"/>
                      <a:pt x="2" y="1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4" y="1"/>
                      <a:pt x="8" y="2"/>
                      <a:pt x="12" y="4"/>
                    </a:cubicBezTo>
                    <a:cubicBezTo>
                      <a:pt x="18" y="6"/>
                      <a:pt x="23" y="9"/>
                      <a:pt x="27" y="13"/>
                    </a:cubicBezTo>
                    <a:cubicBezTo>
                      <a:pt x="36" y="20"/>
                      <a:pt x="42" y="28"/>
                      <a:pt x="46" y="37"/>
                    </a:cubicBezTo>
                    <a:cubicBezTo>
                      <a:pt x="45" y="30"/>
                      <a:pt x="43" y="24"/>
                      <a:pt x="39" y="18"/>
                    </a:cubicBezTo>
                    <a:cubicBezTo>
                      <a:pt x="38" y="16"/>
                      <a:pt x="36" y="15"/>
                      <a:pt x="34" y="13"/>
                    </a:cubicBezTo>
                    <a:cubicBezTo>
                      <a:pt x="29" y="10"/>
                      <a:pt x="24" y="6"/>
                      <a:pt x="18" y="4"/>
                    </a:cubicBezTo>
                    <a:cubicBezTo>
                      <a:pt x="14" y="2"/>
                      <a:pt x="9" y="1"/>
                      <a:pt x="3" y="1"/>
                    </a:cubicBezTo>
                    <a:close/>
                  </a:path>
                </a:pathLst>
              </a:custGeom>
              <a:solidFill>
                <a:srgbClr val="FDFDF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2" name="Freeform 37">
                <a:extLst>
                  <a:ext uri="{FF2B5EF4-FFF2-40B4-BE49-F238E27FC236}">
                    <a16:creationId xmlns:a16="http://schemas.microsoft.com/office/drawing/2014/main" id="{AF67DD80-6FB0-42C7-BA56-0C2BBB88B8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36863" y="3443288"/>
                <a:ext cx="701675" cy="361950"/>
              </a:xfrm>
              <a:custGeom>
                <a:avLst/>
                <a:gdLst>
                  <a:gd name="T0" fmla="*/ 32 w 243"/>
                  <a:gd name="T1" fmla="*/ 41 h 125"/>
                  <a:gd name="T2" fmla="*/ 12 w 243"/>
                  <a:gd name="T3" fmla="*/ 60 h 125"/>
                  <a:gd name="T4" fmla="*/ 3 w 243"/>
                  <a:gd name="T5" fmla="*/ 72 h 125"/>
                  <a:gd name="T6" fmla="*/ 1 w 243"/>
                  <a:gd name="T7" fmla="*/ 86 h 125"/>
                  <a:gd name="T8" fmla="*/ 0 w 243"/>
                  <a:gd name="T9" fmla="*/ 91 h 125"/>
                  <a:gd name="T10" fmla="*/ 1 w 243"/>
                  <a:gd name="T11" fmla="*/ 93 h 125"/>
                  <a:gd name="T12" fmla="*/ 2 w 243"/>
                  <a:gd name="T13" fmla="*/ 95 h 125"/>
                  <a:gd name="T14" fmla="*/ 5 w 243"/>
                  <a:gd name="T15" fmla="*/ 97 h 125"/>
                  <a:gd name="T16" fmla="*/ 9 w 243"/>
                  <a:gd name="T17" fmla="*/ 97 h 125"/>
                  <a:gd name="T18" fmla="*/ 25 w 243"/>
                  <a:gd name="T19" fmla="*/ 104 h 125"/>
                  <a:gd name="T20" fmla="*/ 40 w 243"/>
                  <a:gd name="T21" fmla="*/ 114 h 125"/>
                  <a:gd name="T22" fmla="*/ 77 w 243"/>
                  <a:gd name="T23" fmla="*/ 125 h 125"/>
                  <a:gd name="T24" fmla="*/ 115 w 243"/>
                  <a:gd name="T25" fmla="*/ 121 h 125"/>
                  <a:gd name="T26" fmla="*/ 145 w 243"/>
                  <a:gd name="T27" fmla="*/ 113 h 125"/>
                  <a:gd name="T28" fmla="*/ 186 w 243"/>
                  <a:gd name="T29" fmla="*/ 88 h 125"/>
                  <a:gd name="T30" fmla="*/ 203 w 243"/>
                  <a:gd name="T31" fmla="*/ 75 h 125"/>
                  <a:gd name="T32" fmla="*/ 208 w 243"/>
                  <a:gd name="T33" fmla="*/ 70 h 125"/>
                  <a:gd name="T34" fmla="*/ 214 w 243"/>
                  <a:gd name="T35" fmla="*/ 66 h 125"/>
                  <a:gd name="T36" fmla="*/ 225 w 243"/>
                  <a:gd name="T37" fmla="*/ 66 h 125"/>
                  <a:gd name="T38" fmla="*/ 234 w 243"/>
                  <a:gd name="T39" fmla="*/ 67 h 125"/>
                  <a:gd name="T40" fmla="*/ 238 w 243"/>
                  <a:gd name="T41" fmla="*/ 66 h 125"/>
                  <a:gd name="T42" fmla="*/ 241 w 243"/>
                  <a:gd name="T43" fmla="*/ 64 h 125"/>
                  <a:gd name="T44" fmla="*/ 243 w 243"/>
                  <a:gd name="T45" fmla="*/ 58 h 125"/>
                  <a:gd name="T46" fmla="*/ 242 w 243"/>
                  <a:gd name="T47" fmla="*/ 53 h 125"/>
                  <a:gd name="T48" fmla="*/ 233 w 243"/>
                  <a:gd name="T49" fmla="*/ 46 h 125"/>
                  <a:gd name="T50" fmla="*/ 219 w 243"/>
                  <a:gd name="T51" fmla="*/ 42 h 125"/>
                  <a:gd name="T52" fmla="*/ 175 w 243"/>
                  <a:gd name="T53" fmla="*/ 26 h 125"/>
                  <a:gd name="T54" fmla="*/ 155 w 243"/>
                  <a:gd name="T55" fmla="*/ 15 h 125"/>
                  <a:gd name="T56" fmla="*/ 133 w 243"/>
                  <a:gd name="T57" fmla="*/ 6 h 125"/>
                  <a:gd name="T58" fmla="*/ 81 w 243"/>
                  <a:gd name="T59" fmla="*/ 8 h 125"/>
                  <a:gd name="T60" fmla="*/ 32 w 243"/>
                  <a:gd name="T61" fmla="*/ 41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43" h="125">
                    <a:moveTo>
                      <a:pt x="32" y="41"/>
                    </a:moveTo>
                    <a:cubicBezTo>
                      <a:pt x="25" y="47"/>
                      <a:pt x="18" y="53"/>
                      <a:pt x="12" y="60"/>
                    </a:cubicBezTo>
                    <a:cubicBezTo>
                      <a:pt x="8" y="63"/>
                      <a:pt x="4" y="67"/>
                      <a:pt x="3" y="72"/>
                    </a:cubicBezTo>
                    <a:cubicBezTo>
                      <a:pt x="1" y="77"/>
                      <a:pt x="2" y="81"/>
                      <a:pt x="1" y="86"/>
                    </a:cubicBezTo>
                    <a:cubicBezTo>
                      <a:pt x="1" y="87"/>
                      <a:pt x="0" y="89"/>
                      <a:pt x="0" y="91"/>
                    </a:cubicBezTo>
                    <a:cubicBezTo>
                      <a:pt x="0" y="91"/>
                      <a:pt x="0" y="92"/>
                      <a:pt x="1" y="93"/>
                    </a:cubicBezTo>
                    <a:cubicBezTo>
                      <a:pt x="1" y="94"/>
                      <a:pt x="1" y="94"/>
                      <a:pt x="2" y="95"/>
                    </a:cubicBezTo>
                    <a:cubicBezTo>
                      <a:pt x="3" y="96"/>
                      <a:pt x="4" y="96"/>
                      <a:pt x="5" y="97"/>
                    </a:cubicBezTo>
                    <a:cubicBezTo>
                      <a:pt x="7" y="97"/>
                      <a:pt x="8" y="97"/>
                      <a:pt x="9" y="97"/>
                    </a:cubicBezTo>
                    <a:cubicBezTo>
                      <a:pt x="15" y="98"/>
                      <a:pt x="20" y="101"/>
                      <a:pt x="25" y="104"/>
                    </a:cubicBezTo>
                    <a:cubicBezTo>
                      <a:pt x="30" y="107"/>
                      <a:pt x="35" y="111"/>
                      <a:pt x="40" y="114"/>
                    </a:cubicBezTo>
                    <a:cubicBezTo>
                      <a:pt x="51" y="121"/>
                      <a:pt x="64" y="124"/>
                      <a:pt x="77" y="125"/>
                    </a:cubicBezTo>
                    <a:cubicBezTo>
                      <a:pt x="90" y="125"/>
                      <a:pt x="103" y="123"/>
                      <a:pt x="115" y="121"/>
                    </a:cubicBezTo>
                    <a:cubicBezTo>
                      <a:pt x="126" y="119"/>
                      <a:pt x="136" y="116"/>
                      <a:pt x="145" y="113"/>
                    </a:cubicBezTo>
                    <a:cubicBezTo>
                      <a:pt x="160" y="107"/>
                      <a:pt x="173" y="98"/>
                      <a:pt x="186" y="88"/>
                    </a:cubicBezTo>
                    <a:cubicBezTo>
                      <a:pt x="192" y="84"/>
                      <a:pt x="198" y="80"/>
                      <a:pt x="203" y="75"/>
                    </a:cubicBezTo>
                    <a:cubicBezTo>
                      <a:pt x="204" y="73"/>
                      <a:pt x="206" y="71"/>
                      <a:pt x="208" y="70"/>
                    </a:cubicBezTo>
                    <a:cubicBezTo>
                      <a:pt x="210" y="68"/>
                      <a:pt x="212" y="67"/>
                      <a:pt x="214" y="66"/>
                    </a:cubicBezTo>
                    <a:cubicBezTo>
                      <a:pt x="218" y="65"/>
                      <a:pt x="222" y="65"/>
                      <a:pt x="225" y="66"/>
                    </a:cubicBezTo>
                    <a:cubicBezTo>
                      <a:pt x="228" y="66"/>
                      <a:pt x="231" y="67"/>
                      <a:pt x="234" y="67"/>
                    </a:cubicBezTo>
                    <a:cubicBezTo>
                      <a:pt x="235" y="67"/>
                      <a:pt x="237" y="66"/>
                      <a:pt x="238" y="66"/>
                    </a:cubicBezTo>
                    <a:cubicBezTo>
                      <a:pt x="239" y="65"/>
                      <a:pt x="240" y="65"/>
                      <a:pt x="241" y="64"/>
                    </a:cubicBezTo>
                    <a:cubicBezTo>
                      <a:pt x="242" y="62"/>
                      <a:pt x="243" y="60"/>
                      <a:pt x="243" y="58"/>
                    </a:cubicBezTo>
                    <a:cubicBezTo>
                      <a:pt x="243" y="57"/>
                      <a:pt x="242" y="55"/>
                      <a:pt x="242" y="53"/>
                    </a:cubicBezTo>
                    <a:cubicBezTo>
                      <a:pt x="240" y="50"/>
                      <a:pt x="236" y="48"/>
                      <a:pt x="233" y="46"/>
                    </a:cubicBezTo>
                    <a:cubicBezTo>
                      <a:pt x="228" y="44"/>
                      <a:pt x="223" y="43"/>
                      <a:pt x="219" y="42"/>
                    </a:cubicBezTo>
                    <a:cubicBezTo>
                      <a:pt x="203" y="38"/>
                      <a:pt x="189" y="33"/>
                      <a:pt x="175" y="26"/>
                    </a:cubicBezTo>
                    <a:cubicBezTo>
                      <a:pt x="168" y="23"/>
                      <a:pt x="161" y="19"/>
                      <a:pt x="155" y="15"/>
                    </a:cubicBezTo>
                    <a:cubicBezTo>
                      <a:pt x="148" y="12"/>
                      <a:pt x="140" y="8"/>
                      <a:pt x="133" y="6"/>
                    </a:cubicBezTo>
                    <a:cubicBezTo>
                      <a:pt x="116" y="0"/>
                      <a:pt x="97" y="2"/>
                      <a:pt x="81" y="8"/>
                    </a:cubicBezTo>
                    <a:cubicBezTo>
                      <a:pt x="62" y="14"/>
                      <a:pt x="45" y="26"/>
                      <a:pt x="32" y="41"/>
                    </a:cubicBezTo>
                    <a:close/>
                  </a:path>
                </a:pathLst>
              </a:custGeom>
              <a:solidFill>
                <a:srgbClr val="002050"/>
              </a:solidFill>
              <a:ln w="11113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3" name="Freeform 38">
                <a:extLst>
                  <a:ext uri="{FF2B5EF4-FFF2-40B4-BE49-F238E27FC236}">
                    <a16:creationId xmlns:a16="http://schemas.microsoft.com/office/drawing/2014/main" id="{0289268A-FE6B-4885-9FA4-231590A05D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36863" y="3630613"/>
                <a:ext cx="714375" cy="327025"/>
              </a:xfrm>
              <a:custGeom>
                <a:avLst/>
                <a:gdLst>
                  <a:gd name="T0" fmla="*/ 0 w 247"/>
                  <a:gd name="T1" fmla="*/ 42 h 113"/>
                  <a:gd name="T2" fmla="*/ 35 w 247"/>
                  <a:gd name="T3" fmla="*/ 72 h 113"/>
                  <a:gd name="T4" fmla="*/ 65 w 247"/>
                  <a:gd name="T5" fmla="*/ 102 h 113"/>
                  <a:gd name="T6" fmla="*/ 94 w 247"/>
                  <a:gd name="T7" fmla="*/ 112 h 113"/>
                  <a:gd name="T8" fmla="*/ 131 w 247"/>
                  <a:gd name="T9" fmla="*/ 108 h 113"/>
                  <a:gd name="T10" fmla="*/ 162 w 247"/>
                  <a:gd name="T11" fmla="*/ 96 h 113"/>
                  <a:gd name="T12" fmla="*/ 216 w 247"/>
                  <a:gd name="T13" fmla="*/ 63 h 113"/>
                  <a:gd name="T14" fmla="*/ 230 w 247"/>
                  <a:gd name="T15" fmla="*/ 59 h 113"/>
                  <a:gd name="T16" fmla="*/ 236 w 247"/>
                  <a:gd name="T17" fmla="*/ 55 h 113"/>
                  <a:gd name="T18" fmla="*/ 240 w 247"/>
                  <a:gd name="T19" fmla="*/ 50 h 113"/>
                  <a:gd name="T20" fmla="*/ 243 w 247"/>
                  <a:gd name="T21" fmla="*/ 37 h 113"/>
                  <a:gd name="T22" fmla="*/ 246 w 247"/>
                  <a:gd name="T23" fmla="*/ 24 h 113"/>
                  <a:gd name="T24" fmla="*/ 245 w 247"/>
                  <a:gd name="T25" fmla="*/ 11 h 113"/>
                  <a:gd name="T26" fmla="*/ 236 w 247"/>
                  <a:gd name="T27" fmla="*/ 2 h 113"/>
                  <a:gd name="T28" fmla="*/ 225 w 247"/>
                  <a:gd name="T29" fmla="*/ 0 h 113"/>
                  <a:gd name="T30" fmla="*/ 200 w 247"/>
                  <a:gd name="T31" fmla="*/ 3 h 113"/>
                  <a:gd name="T32" fmla="*/ 168 w 247"/>
                  <a:gd name="T33" fmla="*/ 3 h 113"/>
                  <a:gd name="T34" fmla="*/ 129 w 247"/>
                  <a:gd name="T35" fmla="*/ 6 h 113"/>
                  <a:gd name="T36" fmla="*/ 83 w 247"/>
                  <a:gd name="T37" fmla="*/ 4 h 113"/>
                  <a:gd name="T38" fmla="*/ 45 w 247"/>
                  <a:gd name="T39" fmla="*/ 12 h 113"/>
                  <a:gd name="T40" fmla="*/ 30 w 247"/>
                  <a:gd name="T41" fmla="*/ 23 h 113"/>
                  <a:gd name="T42" fmla="*/ 14 w 247"/>
                  <a:gd name="T43" fmla="*/ 31 h 113"/>
                  <a:gd name="T44" fmla="*/ 9 w 247"/>
                  <a:gd name="T45" fmla="*/ 31 h 113"/>
                  <a:gd name="T46" fmla="*/ 2 w 247"/>
                  <a:gd name="T47" fmla="*/ 35 h 113"/>
                  <a:gd name="T48" fmla="*/ 0 w 247"/>
                  <a:gd name="T49" fmla="*/ 4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47" h="113">
                    <a:moveTo>
                      <a:pt x="0" y="42"/>
                    </a:moveTo>
                    <a:cubicBezTo>
                      <a:pt x="13" y="50"/>
                      <a:pt x="25" y="60"/>
                      <a:pt x="35" y="72"/>
                    </a:cubicBezTo>
                    <a:cubicBezTo>
                      <a:pt x="45" y="82"/>
                      <a:pt x="53" y="95"/>
                      <a:pt x="65" y="102"/>
                    </a:cubicBezTo>
                    <a:cubicBezTo>
                      <a:pt x="74" y="108"/>
                      <a:pt x="84" y="111"/>
                      <a:pt x="94" y="112"/>
                    </a:cubicBezTo>
                    <a:cubicBezTo>
                      <a:pt x="106" y="113"/>
                      <a:pt x="119" y="111"/>
                      <a:pt x="131" y="108"/>
                    </a:cubicBezTo>
                    <a:cubicBezTo>
                      <a:pt x="142" y="105"/>
                      <a:pt x="152" y="101"/>
                      <a:pt x="162" y="96"/>
                    </a:cubicBezTo>
                    <a:cubicBezTo>
                      <a:pt x="180" y="85"/>
                      <a:pt x="196" y="69"/>
                      <a:pt x="216" y="63"/>
                    </a:cubicBezTo>
                    <a:cubicBezTo>
                      <a:pt x="221" y="61"/>
                      <a:pt x="225" y="60"/>
                      <a:pt x="230" y="59"/>
                    </a:cubicBezTo>
                    <a:cubicBezTo>
                      <a:pt x="232" y="58"/>
                      <a:pt x="234" y="56"/>
                      <a:pt x="236" y="55"/>
                    </a:cubicBezTo>
                    <a:cubicBezTo>
                      <a:pt x="238" y="54"/>
                      <a:pt x="239" y="52"/>
                      <a:pt x="240" y="50"/>
                    </a:cubicBezTo>
                    <a:cubicBezTo>
                      <a:pt x="242" y="46"/>
                      <a:pt x="242" y="41"/>
                      <a:pt x="243" y="37"/>
                    </a:cubicBezTo>
                    <a:cubicBezTo>
                      <a:pt x="243" y="33"/>
                      <a:pt x="245" y="29"/>
                      <a:pt x="246" y="24"/>
                    </a:cubicBezTo>
                    <a:cubicBezTo>
                      <a:pt x="246" y="20"/>
                      <a:pt x="247" y="15"/>
                      <a:pt x="245" y="11"/>
                    </a:cubicBezTo>
                    <a:cubicBezTo>
                      <a:pt x="243" y="7"/>
                      <a:pt x="240" y="4"/>
                      <a:pt x="236" y="2"/>
                    </a:cubicBezTo>
                    <a:cubicBezTo>
                      <a:pt x="233" y="1"/>
                      <a:pt x="229" y="0"/>
                      <a:pt x="225" y="0"/>
                    </a:cubicBezTo>
                    <a:cubicBezTo>
                      <a:pt x="216" y="0"/>
                      <a:pt x="208" y="2"/>
                      <a:pt x="200" y="3"/>
                    </a:cubicBezTo>
                    <a:cubicBezTo>
                      <a:pt x="190" y="4"/>
                      <a:pt x="179" y="2"/>
                      <a:pt x="168" y="3"/>
                    </a:cubicBezTo>
                    <a:cubicBezTo>
                      <a:pt x="155" y="3"/>
                      <a:pt x="142" y="6"/>
                      <a:pt x="129" y="6"/>
                    </a:cubicBezTo>
                    <a:cubicBezTo>
                      <a:pt x="113" y="7"/>
                      <a:pt x="98" y="5"/>
                      <a:pt x="83" y="4"/>
                    </a:cubicBezTo>
                    <a:cubicBezTo>
                      <a:pt x="70" y="4"/>
                      <a:pt x="56" y="5"/>
                      <a:pt x="45" y="12"/>
                    </a:cubicBezTo>
                    <a:cubicBezTo>
                      <a:pt x="40" y="15"/>
                      <a:pt x="35" y="19"/>
                      <a:pt x="30" y="23"/>
                    </a:cubicBezTo>
                    <a:cubicBezTo>
                      <a:pt x="26" y="27"/>
                      <a:pt x="20" y="30"/>
                      <a:pt x="14" y="31"/>
                    </a:cubicBezTo>
                    <a:cubicBezTo>
                      <a:pt x="12" y="31"/>
                      <a:pt x="10" y="30"/>
                      <a:pt x="9" y="31"/>
                    </a:cubicBezTo>
                    <a:cubicBezTo>
                      <a:pt x="6" y="31"/>
                      <a:pt x="4" y="33"/>
                      <a:pt x="2" y="35"/>
                    </a:cubicBezTo>
                    <a:cubicBezTo>
                      <a:pt x="1" y="37"/>
                      <a:pt x="0" y="39"/>
                      <a:pt x="0" y="42"/>
                    </a:cubicBezTo>
                    <a:close/>
                  </a:path>
                </a:pathLst>
              </a:custGeom>
              <a:solidFill>
                <a:srgbClr val="0973D1"/>
              </a:solidFill>
              <a:ln w="34925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4" name="Freeform 39">
                <a:extLst>
                  <a:ext uri="{FF2B5EF4-FFF2-40B4-BE49-F238E27FC236}">
                    <a16:creationId xmlns:a16="http://schemas.microsoft.com/office/drawing/2014/main" id="{0588708A-2110-4AE8-91FE-969D402DEB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38451" y="3594100"/>
                <a:ext cx="709613" cy="358775"/>
              </a:xfrm>
              <a:custGeom>
                <a:avLst/>
                <a:gdLst>
                  <a:gd name="T0" fmla="*/ 0 w 245"/>
                  <a:gd name="T1" fmla="*/ 45 h 124"/>
                  <a:gd name="T2" fmla="*/ 1 w 245"/>
                  <a:gd name="T3" fmla="*/ 48 h 124"/>
                  <a:gd name="T4" fmla="*/ 5 w 245"/>
                  <a:gd name="T5" fmla="*/ 53 h 124"/>
                  <a:gd name="T6" fmla="*/ 11 w 245"/>
                  <a:gd name="T7" fmla="*/ 56 h 124"/>
                  <a:gd name="T8" fmla="*/ 34 w 245"/>
                  <a:gd name="T9" fmla="*/ 79 h 124"/>
                  <a:gd name="T10" fmla="*/ 64 w 245"/>
                  <a:gd name="T11" fmla="*/ 112 h 124"/>
                  <a:gd name="T12" fmla="*/ 93 w 245"/>
                  <a:gd name="T13" fmla="*/ 123 h 124"/>
                  <a:gd name="T14" fmla="*/ 130 w 245"/>
                  <a:gd name="T15" fmla="*/ 119 h 124"/>
                  <a:gd name="T16" fmla="*/ 161 w 245"/>
                  <a:gd name="T17" fmla="*/ 105 h 124"/>
                  <a:gd name="T18" fmla="*/ 215 w 245"/>
                  <a:gd name="T19" fmla="*/ 69 h 124"/>
                  <a:gd name="T20" fmla="*/ 229 w 245"/>
                  <a:gd name="T21" fmla="*/ 64 h 124"/>
                  <a:gd name="T22" fmla="*/ 239 w 245"/>
                  <a:gd name="T23" fmla="*/ 55 h 124"/>
                  <a:gd name="T24" fmla="*/ 242 w 245"/>
                  <a:gd name="T25" fmla="*/ 42 h 124"/>
                  <a:gd name="T26" fmla="*/ 245 w 245"/>
                  <a:gd name="T27" fmla="*/ 24 h 124"/>
                  <a:gd name="T28" fmla="*/ 245 w 245"/>
                  <a:gd name="T29" fmla="*/ 15 h 124"/>
                  <a:gd name="T30" fmla="*/ 242 w 245"/>
                  <a:gd name="T31" fmla="*/ 7 h 124"/>
                  <a:gd name="T32" fmla="*/ 232 w 245"/>
                  <a:gd name="T33" fmla="*/ 1 h 124"/>
                  <a:gd name="T34" fmla="*/ 221 w 245"/>
                  <a:gd name="T35" fmla="*/ 0 h 124"/>
                  <a:gd name="T36" fmla="*/ 199 w 245"/>
                  <a:gd name="T37" fmla="*/ 4 h 124"/>
                  <a:gd name="T38" fmla="*/ 167 w 245"/>
                  <a:gd name="T39" fmla="*/ 4 h 124"/>
                  <a:gd name="T40" fmla="*/ 128 w 245"/>
                  <a:gd name="T41" fmla="*/ 8 h 124"/>
                  <a:gd name="T42" fmla="*/ 82 w 245"/>
                  <a:gd name="T43" fmla="*/ 6 h 124"/>
                  <a:gd name="T44" fmla="*/ 62 w 245"/>
                  <a:gd name="T45" fmla="*/ 7 h 124"/>
                  <a:gd name="T46" fmla="*/ 44 w 245"/>
                  <a:gd name="T47" fmla="*/ 14 h 124"/>
                  <a:gd name="T48" fmla="*/ 30 w 245"/>
                  <a:gd name="T49" fmla="*/ 27 h 124"/>
                  <a:gd name="T50" fmla="*/ 22 w 245"/>
                  <a:gd name="T51" fmla="*/ 32 h 124"/>
                  <a:gd name="T52" fmla="*/ 13 w 245"/>
                  <a:gd name="T53" fmla="*/ 34 h 124"/>
                  <a:gd name="T54" fmla="*/ 8 w 245"/>
                  <a:gd name="T55" fmla="*/ 34 h 124"/>
                  <a:gd name="T56" fmla="*/ 5 w 245"/>
                  <a:gd name="T57" fmla="*/ 36 h 124"/>
                  <a:gd name="T58" fmla="*/ 3 w 245"/>
                  <a:gd name="T59" fmla="*/ 39 h 124"/>
                  <a:gd name="T60" fmla="*/ 0 w 245"/>
                  <a:gd name="T61" fmla="*/ 45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45" h="124">
                    <a:moveTo>
                      <a:pt x="0" y="45"/>
                    </a:moveTo>
                    <a:cubicBezTo>
                      <a:pt x="0" y="46"/>
                      <a:pt x="0" y="47"/>
                      <a:pt x="1" y="48"/>
                    </a:cubicBezTo>
                    <a:cubicBezTo>
                      <a:pt x="2" y="50"/>
                      <a:pt x="4" y="51"/>
                      <a:pt x="5" y="53"/>
                    </a:cubicBezTo>
                    <a:cubicBezTo>
                      <a:pt x="7" y="54"/>
                      <a:pt x="9" y="55"/>
                      <a:pt x="11" y="56"/>
                    </a:cubicBezTo>
                    <a:cubicBezTo>
                      <a:pt x="20" y="62"/>
                      <a:pt x="28" y="70"/>
                      <a:pt x="34" y="79"/>
                    </a:cubicBezTo>
                    <a:cubicBezTo>
                      <a:pt x="44" y="91"/>
                      <a:pt x="52" y="104"/>
                      <a:pt x="64" y="112"/>
                    </a:cubicBezTo>
                    <a:cubicBezTo>
                      <a:pt x="72" y="118"/>
                      <a:pt x="83" y="122"/>
                      <a:pt x="93" y="123"/>
                    </a:cubicBezTo>
                    <a:cubicBezTo>
                      <a:pt x="105" y="124"/>
                      <a:pt x="118" y="122"/>
                      <a:pt x="130" y="119"/>
                    </a:cubicBezTo>
                    <a:cubicBezTo>
                      <a:pt x="141" y="115"/>
                      <a:pt x="151" y="111"/>
                      <a:pt x="161" y="105"/>
                    </a:cubicBezTo>
                    <a:cubicBezTo>
                      <a:pt x="180" y="93"/>
                      <a:pt x="195" y="77"/>
                      <a:pt x="215" y="69"/>
                    </a:cubicBezTo>
                    <a:cubicBezTo>
                      <a:pt x="220" y="68"/>
                      <a:pt x="225" y="66"/>
                      <a:pt x="229" y="64"/>
                    </a:cubicBezTo>
                    <a:cubicBezTo>
                      <a:pt x="233" y="62"/>
                      <a:pt x="237" y="59"/>
                      <a:pt x="239" y="55"/>
                    </a:cubicBezTo>
                    <a:cubicBezTo>
                      <a:pt x="241" y="51"/>
                      <a:pt x="241" y="46"/>
                      <a:pt x="242" y="42"/>
                    </a:cubicBezTo>
                    <a:cubicBezTo>
                      <a:pt x="242" y="36"/>
                      <a:pt x="244" y="30"/>
                      <a:pt x="245" y="24"/>
                    </a:cubicBezTo>
                    <a:cubicBezTo>
                      <a:pt x="245" y="21"/>
                      <a:pt x="245" y="18"/>
                      <a:pt x="245" y="15"/>
                    </a:cubicBezTo>
                    <a:cubicBezTo>
                      <a:pt x="244" y="13"/>
                      <a:pt x="243" y="10"/>
                      <a:pt x="242" y="7"/>
                    </a:cubicBezTo>
                    <a:cubicBezTo>
                      <a:pt x="239" y="4"/>
                      <a:pt x="236" y="2"/>
                      <a:pt x="232" y="1"/>
                    </a:cubicBezTo>
                    <a:cubicBezTo>
                      <a:pt x="229" y="0"/>
                      <a:pt x="225" y="0"/>
                      <a:pt x="221" y="0"/>
                    </a:cubicBezTo>
                    <a:cubicBezTo>
                      <a:pt x="214" y="1"/>
                      <a:pt x="207" y="3"/>
                      <a:pt x="199" y="4"/>
                    </a:cubicBezTo>
                    <a:cubicBezTo>
                      <a:pt x="189" y="6"/>
                      <a:pt x="178" y="4"/>
                      <a:pt x="167" y="4"/>
                    </a:cubicBezTo>
                    <a:cubicBezTo>
                      <a:pt x="154" y="4"/>
                      <a:pt x="141" y="7"/>
                      <a:pt x="128" y="8"/>
                    </a:cubicBezTo>
                    <a:cubicBezTo>
                      <a:pt x="112" y="9"/>
                      <a:pt x="97" y="7"/>
                      <a:pt x="82" y="6"/>
                    </a:cubicBezTo>
                    <a:cubicBezTo>
                      <a:pt x="75" y="6"/>
                      <a:pt x="69" y="6"/>
                      <a:pt x="62" y="7"/>
                    </a:cubicBezTo>
                    <a:cubicBezTo>
                      <a:pt x="56" y="8"/>
                      <a:pt x="50" y="10"/>
                      <a:pt x="44" y="14"/>
                    </a:cubicBezTo>
                    <a:cubicBezTo>
                      <a:pt x="39" y="17"/>
                      <a:pt x="35" y="22"/>
                      <a:pt x="30" y="27"/>
                    </a:cubicBezTo>
                    <a:cubicBezTo>
                      <a:pt x="27" y="29"/>
                      <a:pt x="25" y="31"/>
                      <a:pt x="22" y="32"/>
                    </a:cubicBezTo>
                    <a:cubicBezTo>
                      <a:pt x="19" y="33"/>
                      <a:pt x="16" y="34"/>
                      <a:pt x="13" y="34"/>
                    </a:cubicBezTo>
                    <a:cubicBezTo>
                      <a:pt x="11" y="34"/>
                      <a:pt x="9" y="34"/>
                      <a:pt x="8" y="34"/>
                    </a:cubicBezTo>
                    <a:cubicBezTo>
                      <a:pt x="7" y="35"/>
                      <a:pt x="6" y="35"/>
                      <a:pt x="5" y="36"/>
                    </a:cubicBezTo>
                    <a:cubicBezTo>
                      <a:pt x="4" y="37"/>
                      <a:pt x="4" y="38"/>
                      <a:pt x="3" y="39"/>
                    </a:cubicBezTo>
                    <a:cubicBezTo>
                      <a:pt x="2" y="41"/>
                      <a:pt x="1" y="43"/>
                      <a:pt x="0" y="4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002050"/>
                </a:solidFill>
                <a:round/>
                <a:headEnd/>
                <a:tailEnd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5" name="Freeform 40">
                <a:extLst>
                  <a:ext uri="{FF2B5EF4-FFF2-40B4-BE49-F238E27FC236}">
                    <a16:creationId xmlns:a16="http://schemas.microsoft.com/office/drawing/2014/main" id="{58051636-49BA-4C17-B375-3A67C3C748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5438" y="3562350"/>
                <a:ext cx="615950" cy="271463"/>
              </a:xfrm>
              <a:custGeom>
                <a:avLst/>
                <a:gdLst>
                  <a:gd name="T0" fmla="*/ 24 w 213"/>
                  <a:gd name="T1" fmla="*/ 22 h 94"/>
                  <a:gd name="T2" fmla="*/ 8 w 213"/>
                  <a:gd name="T3" fmla="*/ 33 h 94"/>
                  <a:gd name="T4" fmla="*/ 2 w 213"/>
                  <a:gd name="T5" fmla="*/ 39 h 94"/>
                  <a:gd name="T6" fmla="*/ 0 w 213"/>
                  <a:gd name="T7" fmla="*/ 46 h 94"/>
                  <a:gd name="T8" fmla="*/ 0 w 213"/>
                  <a:gd name="T9" fmla="*/ 53 h 94"/>
                  <a:gd name="T10" fmla="*/ 0 w 213"/>
                  <a:gd name="T11" fmla="*/ 58 h 94"/>
                  <a:gd name="T12" fmla="*/ 0 w 213"/>
                  <a:gd name="T13" fmla="*/ 60 h 94"/>
                  <a:gd name="T14" fmla="*/ 1 w 213"/>
                  <a:gd name="T15" fmla="*/ 62 h 94"/>
                  <a:gd name="T16" fmla="*/ 4 w 213"/>
                  <a:gd name="T17" fmla="*/ 63 h 94"/>
                  <a:gd name="T18" fmla="*/ 6 w 213"/>
                  <a:gd name="T19" fmla="*/ 64 h 94"/>
                  <a:gd name="T20" fmla="*/ 19 w 213"/>
                  <a:gd name="T21" fmla="*/ 71 h 94"/>
                  <a:gd name="T22" fmla="*/ 30 w 213"/>
                  <a:gd name="T23" fmla="*/ 81 h 94"/>
                  <a:gd name="T24" fmla="*/ 66 w 213"/>
                  <a:gd name="T25" fmla="*/ 93 h 94"/>
                  <a:gd name="T26" fmla="*/ 105 w 213"/>
                  <a:gd name="T27" fmla="*/ 88 h 94"/>
                  <a:gd name="T28" fmla="*/ 135 w 213"/>
                  <a:gd name="T29" fmla="*/ 80 h 94"/>
                  <a:gd name="T30" fmla="*/ 176 w 213"/>
                  <a:gd name="T31" fmla="*/ 55 h 94"/>
                  <a:gd name="T32" fmla="*/ 193 w 213"/>
                  <a:gd name="T33" fmla="*/ 42 h 94"/>
                  <a:gd name="T34" fmla="*/ 210 w 213"/>
                  <a:gd name="T35" fmla="*/ 33 h 94"/>
                  <a:gd name="T36" fmla="*/ 211 w 213"/>
                  <a:gd name="T37" fmla="*/ 32 h 94"/>
                  <a:gd name="T38" fmla="*/ 212 w 213"/>
                  <a:gd name="T39" fmla="*/ 31 h 94"/>
                  <a:gd name="T40" fmla="*/ 212 w 213"/>
                  <a:gd name="T41" fmla="*/ 28 h 94"/>
                  <a:gd name="T42" fmla="*/ 211 w 213"/>
                  <a:gd name="T43" fmla="*/ 25 h 94"/>
                  <a:gd name="T44" fmla="*/ 209 w 213"/>
                  <a:gd name="T45" fmla="*/ 23 h 94"/>
                  <a:gd name="T46" fmla="*/ 187 w 213"/>
                  <a:gd name="T47" fmla="*/ 16 h 94"/>
                  <a:gd name="T48" fmla="*/ 165 w 213"/>
                  <a:gd name="T49" fmla="*/ 14 h 94"/>
                  <a:gd name="T50" fmla="*/ 145 w 213"/>
                  <a:gd name="T51" fmla="*/ 8 h 94"/>
                  <a:gd name="T52" fmla="*/ 123 w 213"/>
                  <a:gd name="T53" fmla="*/ 3 h 94"/>
                  <a:gd name="T54" fmla="*/ 71 w 213"/>
                  <a:gd name="T55" fmla="*/ 4 h 94"/>
                  <a:gd name="T56" fmla="*/ 24 w 213"/>
                  <a:gd name="T57" fmla="*/ 22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13" h="94">
                    <a:moveTo>
                      <a:pt x="24" y="22"/>
                    </a:moveTo>
                    <a:cubicBezTo>
                      <a:pt x="19" y="25"/>
                      <a:pt x="14" y="29"/>
                      <a:pt x="8" y="33"/>
                    </a:cubicBezTo>
                    <a:cubicBezTo>
                      <a:pt x="6" y="34"/>
                      <a:pt x="3" y="36"/>
                      <a:pt x="2" y="39"/>
                    </a:cubicBezTo>
                    <a:cubicBezTo>
                      <a:pt x="1" y="41"/>
                      <a:pt x="0" y="44"/>
                      <a:pt x="0" y="46"/>
                    </a:cubicBezTo>
                    <a:cubicBezTo>
                      <a:pt x="0" y="48"/>
                      <a:pt x="1" y="51"/>
                      <a:pt x="0" y="53"/>
                    </a:cubicBezTo>
                    <a:cubicBezTo>
                      <a:pt x="0" y="54"/>
                      <a:pt x="0" y="56"/>
                      <a:pt x="0" y="58"/>
                    </a:cubicBezTo>
                    <a:cubicBezTo>
                      <a:pt x="0" y="58"/>
                      <a:pt x="0" y="59"/>
                      <a:pt x="0" y="60"/>
                    </a:cubicBezTo>
                    <a:cubicBezTo>
                      <a:pt x="0" y="61"/>
                      <a:pt x="0" y="61"/>
                      <a:pt x="1" y="62"/>
                    </a:cubicBezTo>
                    <a:cubicBezTo>
                      <a:pt x="2" y="63"/>
                      <a:pt x="3" y="63"/>
                      <a:pt x="4" y="63"/>
                    </a:cubicBezTo>
                    <a:cubicBezTo>
                      <a:pt x="4" y="64"/>
                      <a:pt x="5" y="64"/>
                      <a:pt x="6" y="64"/>
                    </a:cubicBezTo>
                    <a:cubicBezTo>
                      <a:pt x="11" y="65"/>
                      <a:pt x="15" y="68"/>
                      <a:pt x="19" y="71"/>
                    </a:cubicBezTo>
                    <a:cubicBezTo>
                      <a:pt x="23" y="75"/>
                      <a:pt x="26" y="78"/>
                      <a:pt x="30" y="81"/>
                    </a:cubicBezTo>
                    <a:cubicBezTo>
                      <a:pt x="40" y="90"/>
                      <a:pt x="53" y="93"/>
                      <a:pt x="66" y="93"/>
                    </a:cubicBezTo>
                    <a:cubicBezTo>
                      <a:pt x="80" y="94"/>
                      <a:pt x="93" y="91"/>
                      <a:pt x="105" y="88"/>
                    </a:cubicBezTo>
                    <a:cubicBezTo>
                      <a:pt x="116" y="86"/>
                      <a:pt x="126" y="83"/>
                      <a:pt x="135" y="80"/>
                    </a:cubicBezTo>
                    <a:cubicBezTo>
                      <a:pt x="150" y="74"/>
                      <a:pt x="164" y="66"/>
                      <a:pt x="176" y="55"/>
                    </a:cubicBezTo>
                    <a:cubicBezTo>
                      <a:pt x="181" y="51"/>
                      <a:pt x="187" y="46"/>
                      <a:pt x="193" y="42"/>
                    </a:cubicBezTo>
                    <a:cubicBezTo>
                      <a:pt x="198" y="38"/>
                      <a:pt x="204" y="36"/>
                      <a:pt x="210" y="33"/>
                    </a:cubicBezTo>
                    <a:cubicBezTo>
                      <a:pt x="210" y="33"/>
                      <a:pt x="211" y="32"/>
                      <a:pt x="211" y="32"/>
                    </a:cubicBezTo>
                    <a:cubicBezTo>
                      <a:pt x="211" y="31"/>
                      <a:pt x="212" y="31"/>
                      <a:pt x="212" y="31"/>
                    </a:cubicBezTo>
                    <a:cubicBezTo>
                      <a:pt x="213" y="30"/>
                      <a:pt x="213" y="29"/>
                      <a:pt x="212" y="28"/>
                    </a:cubicBezTo>
                    <a:cubicBezTo>
                      <a:pt x="212" y="27"/>
                      <a:pt x="211" y="26"/>
                      <a:pt x="211" y="25"/>
                    </a:cubicBezTo>
                    <a:cubicBezTo>
                      <a:pt x="210" y="24"/>
                      <a:pt x="209" y="24"/>
                      <a:pt x="209" y="23"/>
                    </a:cubicBezTo>
                    <a:cubicBezTo>
                      <a:pt x="203" y="18"/>
                      <a:pt x="195" y="16"/>
                      <a:pt x="187" y="16"/>
                    </a:cubicBezTo>
                    <a:cubicBezTo>
                      <a:pt x="180" y="15"/>
                      <a:pt x="172" y="15"/>
                      <a:pt x="165" y="14"/>
                    </a:cubicBezTo>
                    <a:cubicBezTo>
                      <a:pt x="158" y="13"/>
                      <a:pt x="151" y="10"/>
                      <a:pt x="145" y="8"/>
                    </a:cubicBezTo>
                    <a:cubicBezTo>
                      <a:pt x="137" y="6"/>
                      <a:pt x="130" y="4"/>
                      <a:pt x="123" y="3"/>
                    </a:cubicBezTo>
                    <a:cubicBezTo>
                      <a:pt x="106" y="0"/>
                      <a:pt x="88" y="1"/>
                      <a:pt x="71" y="4"/>
                    </a:cubicBezTo>
                    <a:cubicBezTo>
                      <a:pt x="54" y="8"/>
                      <a:pt x="38" y="14"/>
                      <a:pt x="24" y="22"/>
                    </a:cubicBezTo>
                    <a:close/>
                  </a:path>
                </a:pathLst>
              </a:custGeom>
              <a:solidFill>
                <a:srgbClr val="002050"/>
              </a:solidFill>
              <a:ln w="34925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6" name="Freeform 41">
                <a:extLst>
                  <a:ext uri="{FF2B5EF4-FFF2-40B4-BE49-F238E27FC236}">
                    <a16:creationId xmlns:a16="http://schemas.microsoft.com/office/drawing/2014/main" id="{1E2A33D1-C9E1-4C8A-950D-023A4BFDA4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36864" y="3457576"/>
                <a:ext cx="701675" cy="358775"/>
              </a:xfrm>
              <a:custGeom>
                <a:avLst/>
                <a:gdLst>
                  <a:gd name="T0" fmla="*/ 32 w 243"/>
                  <a:gd name="T1" fmla="*/ 40 h 124"/>
                  <a:gd name="T2" fmla="*/ 12 w 243"/>
                  <a:gd name="T3" fmla="*/ 59 h 124"/>
                  <a:gd name="T4" fmla="*/ 4 w 243"/>
                  <a:gd name="T5" fmla="*/ 73 h 124"/>
                  <a:gd name="T6" fmla="*/ 1 w 243"/>
                  <a:gd name="T7" fmla="*/ 85 h 124"/>
                  <a:gd name="T8" fmla="*/ 0 w 243"/>
                  <a:gd name="T9" fmla="*/ 90 h 124"/>
                  <a:gd name="T10" fmla="*/ 1 w 243"/>
                  <a:gd name="T11" fmla="*/ 92 h 124"/>
                  <a:gd name="T12" fmla="*/ 2 w 243"/>
                  <a:gd name="T13" fmla="*/ 94 h 124"/>
                  <a:gd name="T14" fmla="*/ 5 w 243"/>
                  <a:gd name="T15" fmla="*/ 96 h 124"/>
                  <a:gd name="T16" fmla="*/ 9 w 243"/>
                  <a:gd name="T17" fmla="*/ 96 h 124"/>
                  <a:gd name="T18" fmla="*/ 25 w 243"/>
                  <a:gd name="T19" fmla="*/ 103 h 124"/>
                  <a:gd name="T20" fmla="*/ 40 w 243"/>
                  <a:gd name="T21" fmla="*/ 113 h 124"/>
                  <a:gd name="T22" fmla="*/ 77 w 243"/>
                  <a:gd name="T23" fmla="*/ 124 h 124"/>
                  <a:gd name="T24" fmla="*/ 115 w 243"/>
                  <a:gd name="T25" fmla="*/ 120 h 124"/>
                  <a:gd name="T26" fmla="*/ 145 w 243"/>
                  <a:gd name="T27" fmla="*/ 112 h 124"/>
                  <a:gd name="T28" fmla="*/ 186 w 243"/>
                  <a:gd name="T29" fmla="*/ 87 h 124"/>
                  <a:gd name="T30" fmla="*/ 203 w 243"/>
                  <a:gd name="T31" fmla="*/ 74 h 124"/>
                  <a:gd name="T32" fmla="*/ 208 w 243"/>
                  <a:gd name="T33" fmla="*/ 69 h 124"/>
                  <a:gd name="T34" fmla="*/ 214 w 243"/>
                  <a:gd name="T35" fmla="*/ 65 h 124"/>
                  <a:gd name="T36" fmla="*/ 225 w 243"/>
                  <a:gd name="T37" fmla="*/ 65 h 124"/>
                  <a:gd name="T38" fmla="*/ 234 w 243"/>
                  <a:gd name="T39" fmla="*/ 66 h 124"/>
                  <a:gd name="T40" fmla="*/ 238 w 243"/>
                  <a:gd name="T41" fmla="*/ 65 h 124"/>
                  <a:gd name="T42" fmla="*/ 241 w 243"/>
                  <a:gd name="T43" fmla="*/ 63 h 124"/>
                  <a:gd name="T44" fmla="*/ 243 w 243"/>
                  <a:gd name="T45" fmla="*/ 57 h 124"/>
                  <a:gd name="T46" fmla="*/ 242 w 243"/>
                  <a:gd name="T47" fmla="*/ 52 h 124"/>
                  <a:gd name="T48" fmla="*/ 233 w 243"/>
                  <a:gd name="T49" fmla="*/ 45 h 124"/>
                  <a:gd name="T50" fmla="*/ 219 w 243"/>
                  <a:gd name="T51" fmla="*/ 41 h 124"/>
                  <a:gd name="T52" fmla="*/ 175 w 243"/>
                  <a:gd name="T53" fmla="*/ 25 h 124"/>
                  <a:gd name="T54" fmla="*/ 155 w 243"/>
                  <a:gd name="T55" fmla="*/ 14 h 124"/>
                  <a:gd name="T56" fmla="*/ 133 w 243"/>
                  <a:gd name="T57" fmla="*/ 5 h 124"/>
                  <a:gd name="T58" fmla="*/ 81 w 243"/>
                  <a:gd name="T59" fmla="*/ 7 h 124"/>
                  <a:gd name="T60" fmla="*/ 32 w 243"/>
                  <a:gd name="T61" fmla="*/ 4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43" h="124">
                    <a:moveTo>
                      <a:pt x="32" y="40"/>
                    </a:moveTo>
                    <a:cubicBezTo>
                      <a:pt x="25" y="45"/>
                      <a:pt x="18" y="52"/>
                      <a:pt x="12" y="59"/>
                    </a:cubicBezTo>
                    <a:cubicBezTo>
                      <a:pt x="8" y="63"/>
                      <a:pt x="5" y="67"/>
                      <a:pt x="4" y="73"/>
                    </a:cubicBezTo>
                    <a:cubicBezTo>
                      <a:pt x="2" y="77"/>
                      <a:pt x="2" y="81"/>
                      <a:pt x="1" y="85"/>
                    </a:cubicBezTo>
                    <a:cubicBezTo>
                      <a:pt x="1" y="86"/>
                      <a:pt x="0" y="88"/>
                      <a:pt x="0" y="90"/>
                    </a:cubicBezTo>
                    <a:cubicBezTo>
                      <a:pt x="0" y="90"/>
                      <a:pt x="0" y="91"/>
                      <a:pt x="1" y="92"/>
                    </a:cubicBezTo>
                    <a:cubicBezTo>
                      <a:pt x="1" y="93"/>
                      <a:pt x="1" y="93"/>
                      <a:pt x="2" y="94"/>
                    </a:cubicBezTo>
                    <a:cubicBezTo>
                      <a:pt x="3" y="95"/>
                      <a:pt x="4" y="95"/>
                      <a:pt x="5" y="96"/>
                    </a:cubicBezTo>
                    <a:cubicBezTo>
                      <a:pt x="7" y="96"/>
                      <a:pt x="8" y="96"/>
                      <a:pt x="9" y="96"/>
                    </a:cubicBezTo>
                    <a:cubicBezTo>
                      <a:pt x="15" y="97"/>
                      <a:pt x="20" y="100"/>
                      <a:pt x="25" y="103"/>
                    </a:cubicBezTo>
                    <a:cubicBezTo>
                      <a:pt x="30" y="106"/>
                      <a:pt x="35" y="110"/>
                      <a:pt x="40" y="113"/>
                    </a:cubicBezTo>
                    <a:cubicBezTo>
                      <a:pt x="51" y="120"/>
                      <a:pt x="64" y="123"/>
                      <a:pt x="77" y="124"/>
                    </a:cubicBezTo>
                    <a:cubicBezTo>
                      <a:pt x="90" y="124"/>
                      <a:pt x="103" y="122"/>
                      <a:pt x="115" y="120"/>
                    </a:cubicBezTo>
                    <a:cubicBezTo>
                      <a:pt x="126" y="118"/>
                      <a:pt x="136" y="115"/>
                      <a:pt x="145" y="112"/>
                    </a:cubicBezTo>
                    <a:cubicBezTo>
                      <a:pt x="160" y="106"/>
                      <a:pt x="173" y="97"/>
                      <a:pt x="186" y="87"/>
                    </a:cubicBezTo>
                    <a:cubicBezTo>
                      <a:pt x="192" y="83"/>
                      <a:pt x="198" y="79"/>
                      <a:pt x="203" y="74"/>
                    </a:cubicBezTo>
                    <a:cubicBezTo>
                      <a:pt x="204" y="72"/>
                      <a:pt x="206" y="70"/>
                      <a:pt x="208" y="69"/>
                    </a:cubicBezTo>
                    <a:cubicBezTo>
                      <a:pt x="210" y="67"/>
                      <a:pt x="212" y="66"/>
                      <a:pt x="214" y="65"/>
                    </a:cubicBezTo>
                    <a:cubicBezTo>
                      <a:pt x="218" y="64"/>
                      <a:pt x="222" y="64"/>
                      <a:pt x="225" y="65"/>
                    </a:cubicBezTo>
                    <a:cubicBezTo>
                      <a:pt x="228" y="65"/>
                      <a:pt x="231" y="66"/>
                      <a:pt x="234" y="66"/>
                    </a:cubicBezTo>
                    <a:cubicBezTo>
                      <a:pt x="235" y="66"/>
                      <a:pt x="237" y="65"/>
                      <a:pt x="238" y="65"/>
                    </a:cubicBezTo>
                    <a:cubicBezTo>
                      <a:pt x="239" y="64"/>
                      <a:pt x="240" y="64"/>
                      <a:pt x="241" y="63"/>
                    </a:cubicBezTo>
                    <a:cubicBezTo>
                      <a:pt x="242" y="61"/>
                      <a:pt x="243" y="59"/>
                      <a:pt x="243" y="57"/>
                    </a:cubicBezTo>
                    <a:cubicBezTo>
                      <a:pt x="243" y="56"/>
                      <a:pt x="242" y="54"/>
                      <a:pt x="242" y="52"/>
                    </a:cubicBezTo>
                    <a:cubicBezTo>
                      <a:pt x="240" y="49"/>
                      <a:pt x="236" y="47"/>
                      <a:pt x="233" y="45"/>
                    </a:cubicBezTo>
                    <a:cubicBezTo>
                      <a:pt x="228" y="43"/>
                      <a:pt x="223" y="42"/>
                      <a:pt x="219" y="41"/>
                    </a:cubicBezTo>
                    <a:cubicBezTo>
                      <a:pt x="203" y="37"/>
                      <a:pt x="189" y="32"/>
                      <a:pt x="175" y="25"/>
                    </a:cubicBezTo>
                    <a:cubicBezTo>
                      <a:pt x="168" y="22"/>
                      <a:pt x="161" y="18"/>
                      <a:pt x="155" y="14"/>
                    </a:cubicBezTo>
                    <a:cubicBezTo>
                      <a:pt x="148" y="11"/>
                      <a:pt x="140" y="7"/>
                      <a:pt x="133" y="5"/>
                    </a:cubicBezTo>
                    <a:cubicBezTo>
                      <a:pt x="116" y="0"/>
                      <a:pt x="97" y="1"/>
                      <a:pt x="81" y="7"/>
                    </a:cubicBezTo>
                    <a:cubicBezTo>
                      <a:pt x="62" y="13"/>
                      <a:pt x="45" y="25"/>
                      <a:pt x="32" y="4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87" name="Freeform 42">
                <a:extLst>
                  <a:ext uri="{FF2B5EF4-FFF2-40B4-BE49-F238E27FC236}">
                    <a16:creationId xmlns:a16="http://schemas.microsoft.com/office/drawing/2014/main" id="{592FFB57-25BA-413B-9C1C-1F63EA6D282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21013" y="3502025"/>
                <a:ext cx="228600" cy="33338"/>
              </a:xfrm>
              <a:custGeom>
                <a:avLst/>
                <a:gdLst>
                  <a:gd name="T0" fmla="*/ 62 w 79"/>
                  <a:gd name="T1" fmla="*/ 0 h 12"/>
                  <a:gd name="T2" fmla="*/ 57 w 79"/>
                  <a:gd name="T3" fmla="*/ 1 h 12"/>
                  <a:gd name="T4" fmla="*/ 55 w 79"/>
                  <a:gd name="T5" fmla="*/ 4 h 12"/>
                  <a:gd name="T6" fmla="*/ 64 w 79"/>
                  <a:gd name="T7" fmla="*/ 8 h 12"/>
                  <a:gd name="T8" fmla="*/ 71 w 79"/>
                  <a:gd name="T9" fmla="*/ 12 h 12"/>
                  <a:gd name="T10" fmla="*/ 78 w 79"/>
                  <a:gd name="T11" fmla="*/ 8 h 12"/>
                  <a:gd name="T12" fmla="*/ 70 w 79"/>
                  <a:gd name="T13" fmla="*/ 1 h 12"/>
                  <a:gd name="T14" fmla="*/ 62 w 79"/>
                  <a:gd name="T15" fmla="*/ 0 h 12"/>
                  <a:gd name="T16" fmla="*/ 8 w 79"/>
                  <a:gd name="T17" fmla="*/ 2 h 12"/>
                  <a:gd name="T18" fmla="*/ 2 w 79"/>
                  <a:gd name="T19" fmla="*/ 10 h 12"/>
                  <a:gd name="T20" fmla="*/ 5 w 79"/>
                  <a:gd name="T21" fmla="*/ 12 h 12"/>
                  <a:gd name="T22" fmla="*/ 10 w 79"/>
                  <a:gd name="T23" fmla="*/ 6 h 12"/>
                  <a:gd name="T24" fmla="*/ 9 w 79"/>
                  <a:gd name="T25" fmla="*/ 2 h 12"/>
                  <a:gd name="T26" fmla="*/ 8 w 79"/>
                  <a:gd name="T27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9" h="12">
                    <a:moveTo>
                      <a:pt x="62" y="0"/>
                    </a:moveTo>
                    <a:cubicBezTo>
                      <a:pt x="60" y="0"/>
                      <a:pt x="58" y="0"/>
                      <a:pt x="57" y="1"/>
                    </a:cubicBezTo>
                    <a:cubicBezTo>
                      <a:pt x="56" y="2"/>
                      <a:pt x="55" y="3"/>
                      <a:pt x="55" y="4"/>
                    </a:cubicBezTo>
                    <a:cubicBezTo>
                      <a:pt x="56" y="7"/>
                      <a:pt x="61" y="6"/>
                      <a:pt x="64" y="8"/>
                    </a:cubicBezTo>
                    <a:cubicBezTo>
                      <a:pt x="66" y="9"/>
                      <a:pt x="68" y="12"/>
                      <a:pt x="71" y="12"/>
                    </a:cubicBezTo>
                    <a:cubicBezTo>
                      <a:pt x="74" y="12"/>
                      <a:pt x="78" y="11"/>
                      <a:pt x="78" y="8"/>
                    </a:cubicBezTo>
                    <a:cubicBezTo>
                      <a:pt x="79" y="5"/>
                      <a:pt x="74" y="3"/>
                      <a:pt x="70" y="1"/>
                    </a:cubicBezTo>
                    <a:cubicBezTo>
                      <a:pt x="68" y="0"/>
                      <a:pt x="65" y="0"/>
                      <a:pt x="62" y="0"/>
                    </a:cubicBezTo>
                    <a:close/>
                    <a:moveTo>
                      <a:pt x="8" y="2"/>
                    </a:moveTo>
                    <a:cubicBezTo>
                      <a:pt x="5" y="2"/>
                      <a:pt x="0" y="8"/>
                      <a:pt x="2" y="10"/>
                    </a:cubicBezTo>
                    <a:cubicBezTo>
                      <a:pt x="2" y="11"/>
                      <a:pt x="4" y="12"/>
                      <a:pt x="5" y="12"/>
                    </a:cubicBezTo>
                    <a:cubicBezTo>
                      <a:pt x="7" y="11"/>
                      <a:pt x="8" y="8"/>
                      <a:pt x="10" y="6"/>
                    </a:cubicBezTo>
                    <a:cubicBezTo>
                      <a:pt x="11" y="6"/>
                      <a:pt x="11" y="3"/>
                      <a:pt x="9" y="2"/>
                    </a:cubicBezTo>
                    <a:cubicBezTo>
                      <a:pt x="9" y="2"/>
                      <a:pt x="9" y="2"/>
                      <a:pt x="8" y="2"/>
                    </a:cubicBezTo>
                    <a:close/>
                  </a:path>
                </a:pathLst>
              </a:custGeom>
              <a:solidFill>
                <a:srgbClr val="002050"/>
              </a:solidFill>
              <a:ln>
                <a:noFill/>
              </a:ln>
            </p:spPr>
            <p:txBody>
              <a:bodyPr vert="horz" wrap="square" lIns="121872" tIns="60936" rIns="121872" bIns="60936" numCol="1" anchor="t" anchorCtr="0" compatLnSpc="1">
                <a:prstTxWarp prst="textNoShape">
                  <a:avLst/>
                </a:prstTxWarp>
              </a:bodyPr>
              <a:lstStyle/>
              <a:p>
                <a:pPr defTabSz="121871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99" kern="0" dirty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</p:grpSp>
      </p:grpSp>
      <p:sp>
        <p:nvSpPr>
          <p:cNvPr id="128" name="Oval 120">
            <a:extLst>
              <a:ext uri="{FF2B5EF4-FFF2-40B4-BE49-F238E27FC236}">
                <a16:creationId xmlns:a16="http://schemas.microsoft.com/office/drawing/2014/main" id="{5DDC09CE-C85D-48CC-94BF-B8C743CA1190}"/>
              </a:ext>
            </a:extLst>
          </p:cNvPr>
          <p:cNvSpPr/>
          <p:nvPr/>
        </p:nvSpPr>
        <p:spPr>
          <a:xfrm>
            <a:off x="3600871" y="880023"/>
            <a:ext cx="971129" cy="971129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479"/>
            <a:endParaRPr lang="en-US" dirty="0">
              <a:solidFill>
                <a:srgbClr val="FFFFFF"/>
              </a:solidFill>
              <a:latin typeface="Segoe UI"/>
            </a:endParaRPr>
          </a:p>
        </p:txBody>
      </p:sp>
      <p:sp>
        <p:nvSpPr>
          <p:cNvPr id="34" name="Freeform 130">
            <a:extLst>
              <a:ext uri="{FF2B5EF4-FFF2-40B4-BE49-F238E27FC236}">
                <a16:creationId xmlns:a16="http://schemas.microsoft.com/office/drawing/2014/main" id="{32C313E4-289A-449F-81CB-4D099CF994A5}"/>
              </a:ext>
            </a:extLst>
          </p:cNvPr>
          <p:cNvSpPr>
            <a:spLocks noChangeAspect="1" noEditPoints="1"/>
          </p:cNvSpPr>
          <p:nvPr/>
        </p:nvSpPr>
        <p:spPr bwMode="black">
          <a:xfrm>
            <a:off x="3801444" y="1105458"/>
            <a:ext cx="531946" cy="529786"/>
          </a:xfrm>
          <a:custGeom>
            <a:avLst/>
            <a:gdLst>
              <a:gd name="T0" fmla="*/ 112 w 246"/>
              <a:gd name="T1" fmla="*/ 19 h 245"/>
              <a:gd name="T2" fmla="*/ 246 w 246"/>
              <a:gd name="T3" fmla="*/ 0 h 245"/>
              <a:gd name="T4" fmla="*/ 246 w 246"/>
              <a:gd name="T5" fmla="*/ 116 h 245"/>
              <a:gd name="T6" fmla="*/ 112 w 246"/>
              <a:gd name="T7" fmla="*/ 116 h 245"/>
              <a:gd name="T8" fmla="*/ 112 w 246"/>
              <a:gd name="T9" fmla="*/ 19 h 245"/>
              <a:gd name="T10" fmla="*/ 102 w 246"/>
              <a:gd name="T11" fmla="*/ 116 h 245"/>
              <a:gd name="T12" fmla="*/ 102 w 246"/>
              <a:gd name="T13" fmla="*/ 19 h 245"/>
              <a:gd name="T14" fmla="*/ 0 w 246"/>
              <a:gd name="T15" fmla="*/ 34 h 245"/>
              <a:gd name="T16" fmla="*/ 0 w 246"/>
              <a:gd name="T17" fmla="*/ 116 h 245"/>
              <a:gd name="T18" fmla="*/ 102 w 246"/>
              <a:gd name="T19" fmla="*/ 116 h 245"/>
              <a:gd name="T20" fmla="*/ 102 w 246"/>
              <a:gd name="T21" fmla="*/ 126 h 245"/>
              <a:gd name="T22" fmla="*/ 0 w 246"/>
              <a:gd name="T23" fmla="*/ 126 h 245"/>
              <a:gd name="T24" fmla="*/ 0 w 246"/>
              <a:gd name="T25" fmla="*/ 211 h 245"/>
              <a:gd name="T26" fmla="*/ 102 w 246"/>
              <a:gd name="T27" fmla="*/ 226 h 245"/>
              <a:gd name="T28" fmla="*/ 102 w 246"/>
              <a:gd name="T29" fmla="*/ 126 h 245"/>
              <a:gd name="T30" fmla="*/ 112 w 246"/>
              <a:gd name="T31" fmla="*/ 126 h 245"/>
              <a:gd name="T32" fmla="*/ 112 w 246"/>
              <a:gd name="T33" fmla="*/ 226 h 245"/>
              <a:gd name="T34" fmla="*/ 246 w 246"/>
              <a:gd name="T35" fmla="*/ 245 h 245"/>
              <a:gd name="T36" fmla="*/ 246 w 246"/>
              <a:gd name="T37" fmla="*/ 126 h 245"/>
              <a:gd name="T38" fmla="*/ 112 w 246"/>
              <a:gd name="T39" fmla="*/ 126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245">
                <a:moveTo>
                  <a:pt x="112" y="19"/>
                </a:moveTo>
                <a:lnTo>
                  <a:pt x="246" y="0"/>
                </a:lnTo>
                <a:lnTo>
                  <a:pt x="246" y="116"/>
                </a:lnTo>
                <a:lnTo>
                  <a:pt x="112" y="116"/>
                </a:lnTo>
                <a:lnTo>
                  <a:pt x="112" y="19"/>
                </a:lnTo>
                <a:close/>
                <a:moveTo>
                  <a:pt x="102" y="116"/>
                </a:moveTo>
                <a:lnTo>
                  <a:pt x="102" y="19"/>
                </a:lnTo>
                <a:lnTo>
                  <a:pt x="0" y="34"/>
                </a:lnTo>
                <a:lnTo>
                  <a:pt x="0" y="116"/>
                </a:lnTo>
                <a:lnTo>
                  <a:pt x="102" y="116"/>
                </a:lnTo>
                <a:close/>
                <a:moveTo>
                  <a:pt x="102" y="126"/>
                </a:moveTo>
                <a:lnTo>
                  <a:pt x="0" y="126"/>
                </a:lnTo>
                <a:lnTo>
                  <a:pt x="0" y="211"/>
                </a:lnTo>
                <a:lnTo>
                  <a:pt x="102" y="226"/>
                </a:lnTo>
                <a:lnTo>
                  <a:pt x="102" y="126"/>
                </a:lnTo>
                <a:close/>
                <a:moveTo>
                  <a:pt x="112" y="126"/>
                </a:moveTo>
                <a:lnTo>
                  <a:pt x="112" y="226"/>
                </a:lnTo>
                <a:lnTo>
                  <a:pt x="246" y="245"/>
                </a:lnTo>
                <a:lnTo>
                  <a:pt x="246" y="126"/>
                </a:lnTo>
                <a:lnTo>
                  <a:pt x="112" y="126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vert="horz" wrap="square" lIns="119460" tIns="59729" rIns="119460" bIns="59729" numCol="1" anchor="t" anchorCtr="0" compatLnSpc="1">
            <a:prstTxWarp prst="textNoShape">
              <a:avLst/>
            </a:prstTxWarp>
          </a:bodyPr>
          <a:lstStyle/>
          <a:p>
            <a:pPr defTabSz="1218435"/>
            <a:endParaRPr lang="en-US" sz="2352" dirty="0">
              <a:solidFill>
                <a:srgbClr val="FFFFFF"/>
              </a:solidFill>
              <a:latin typeface="Segoe UI"/>
            </a:endParaRPr>
          </a:p>
        </p:txBody>
      </p:sp>
      <p:cxnSp>
        <p:nvCxnSpPr>
          <p:cNvPr id="129" name="Connector: Elbow 5">
            <a:extLst>
              <a:ext uri="{FF2B5EF4-FFF2-40B4-BE49-F238E27FC236}">
                <a16:creationId xmlns:a16="http://schemas.microsoft.com/office/drawing/2014/main" id="{052B4663-C0C5-49A1-B623-393A2E1F0417}"/>
              </a:ext>
            </a:extLst>
          </p:cNvPr>
          <p:cNvCxnSpPr>
            <a:cxnSpLocks/>
          </p:cNvCxnSpPr>
          <p:nvPr/>
        </p:nvCxnSpPr>
        <p:spPr>
          <a:xfrm flipV="1">
            <a:off x="1601788" y="1351369"/>
            <a:ext cx="1932921" cy="742198"/>
          </a:xfrm>
          <a:prstGeom prst="bentConnector3">
            <a:avLst/>
          </a:prstGeom>
          <a:ln w="127000">
            <a:solidFill>
              <a:schemeClr val="bg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9" name="Google Shape;574;p56">
            <a:extLst>
              <a:ext uri="{FF2B5EF4-FFF2-40B4-BE49-F238E27FC236}">
                <a16:creationId xmlns:a16="http://schemas.microsoft.com/office/drawing/2014/main" id="{F07DE21E-6496-44D2-B28F-11ABC3E907B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46750" y="3978491"/>
            <a:ext cx="2597250" cy="1358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02061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6">
            <a:extLst>
              <a:ext uri="{FF2B5EF4-FFF2-40B4-BE49-F238E27FC236}">
                <a16:creationId xmlns:a16="http://schemas.microsoft.com/office/drawing/2014/main" id="{56BC0DCB-F3AB-4502-B967-41C1F1F85AEB}"/>
              </a:ext>
            </a:extLst>
          </p:cNvPr>
          <p:cNvSpPr txBox="1">
            <a:spLocks/>
          </p:cNvSpPr>
          <p:nvPr/>
        </p:nvSpPr>
        <p:spPr>
          <a:xfrm>
            <a:off x="276554" y="324506"/>
            <a:ext cx="5191680" cy="1008994"/>
          </a:xfrm>
          <a:prstGeom prst="rect">
            <a:avLst/>
          </a:prstGeom>
        </p:spPr>
        <p:txBody>
          <a:bodyPr/>
          <a:lstStyle>
            <a:lvl1pPr algn="l" defTabSz="121871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86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3000" b="1" dirty="0">
                <a:solidFill>
                  <a:schemeClr val="accent1"/>
                </a:solidFill>
                <a:latin typeface="Montserrat" panose="00000500000000000000" pitchFamily="2" charset="0"/>
              </a:rPr>
              <a:t>HADR with SQL Server on Linux</a:t>
            </a:r>
          </a:p>
        </p:txBody>
      </p:sp>
      <p:sp>
        <p:nvSpPr>
          <p:cNvPr id="8" name="Rectangle 64">
            <a:extLst>
              <a:ext uri="{FF2B5EF4-FFF2-40B4-BE49-F238E27FC236}">
                <a16:creationId xmlns:a16="http://schemas.microsoft.com/office/drawing/2014/main" id="{FEAE9A22-E0E5-4418-AA2D-9F82576FC676}"/>
              </a:ext>
            </a:extLst>
          </p:cNvPr>
          <p:cNvSpPr/>
          <p:nvPr/>
        </p:nvSpPr>
        <p:spPr bwMode="auto">
          <a:xfrm>
            <a:off x="276553" y="1358984"/>
            <a:ext cx="2683322" cy="2119133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243745" tIns="194996" rIns="243745" bIns="194996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371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32742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99113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65484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1856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98226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64597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30969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42799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kern="0" dirty="0">
                <a:solidFill>
                  <a:schemeClr val="accent1"/>
                </a:solidFill>
                <a:latin typeface="Montserrat" panose="020B0604020202020204" charset="0"/>
                <a:cs typeface="Segoe UI" pitchFamily="34" charset="0"/>
              </a:rPr>
              <a:t>Failover Cluster Instance</a:t>
            </a:r>
            <a:br>
              <a:rPr lang="en-US" sz="1100" b="1" kern="0" dirty="0">
                <a:solidFill>
                  <a:schemeClr val="accent1"/>
                </a:solidFill>
                <a:latin typeface="Montserrat" panose="020B0604020202020204" charset="0"/>
                <a:cs typeface="Segoe UI" pitchFamily="34" charset="0"/>
              </a:rPr>
            </a:br>
            <a:endParaRPr lang="en-US" sz="1100" b="1" kern="0" dirty="0">
              <a:solidFill>
                <a:schemeClr val="accent1"/>
              </a:solidFill>
              <a:latin typeface="Montserrat" panose="020B0604020202020204" charset="0"/>
              <a:cs typeface="Segoe UI" pitchFamily="34" charset="0"/>
            </a:endParaRPr>
          </a:p>
          <a:p>
            <a:pPr defTabSz="1242799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br>
              <a:rPr lang="en-US" sz="1100" b="1" kern="0" dirty="0">
                <a:solidFill>
                  <a:schemeClr val="bg1"/>
                </a:solidFill>
                <a:latin typeface="Montserrat" panose="020B0604020202020204" charset="0"/>
                <a:cs typeface="Segoe UI" pitchFamily="34" charset="0"/>
              </a:rPr>
            </a:br>
            <a:r>
              <a:rPr lang="en-US" sz="1050" kern="0" dirty="0">
                <a:solidFill>
                  <a:schemeClr val="bg1"/>
                </a:solidFill>
                <a:latin typeface="Montserrat Medium" panose="020B0604020202020204" charset="0"/>
                <a:cs typeface="Segoe UI" pitchFamily="34" charset="0"/>
              </a:rPr>
              <a:t>Pacemaker and </a:t>
            </a:r>
            <a:r>
              <a:rPr lang="en-US" sz="1050" kern="0" dirty="0" err="1">
                <a:solidFill>
                  <a:schemeClr val="bg1"/>
                </a:solidFill>
                <a:latin typeface="Montserrat Medium" panose="020B0604020202020204" charset="0"/>
                <a:cs typeface="Segoe UI" pitchFamily="34" charset="0"/>
              </a:rPr>
              <a:t>Corosync</a:t>
            </a:r>
            <a:r>
              <a:rPr lang="en-US" sz="1050" kern="0" dirty="0">
                <a:solidFill>
                  <a:schemeClr val="bg1"/>
                </a:solidFill>
                <a:latin typeface="Montserrat Medium" panose="020B0604020202020204" charset="0"/>
                <a:cs typeface="Segoe UI" pitchFamily="34" charset="0"/>
              </a:rPr>
              <a:t> Single SQL Server instance</a:t>
            </a:r>
          </a:p>
          <a:p>
            <a:pPr defTabSz="1242799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kern="0" dirty="0">
                <a:solidFill>
                  <a:schemeClr val="bg1"/>
                </a:solidFill>
                <a:latin typeface="Montserrat" panose="020B0604020202020204" charset="0"/>
                <a:cs typeface="Segoe UI" pitchFamily="34" charset="0"/>
              </a:rPr>
              <a:t>SQL resource agent (</a:t>
            </a:r>
            <a:r>
              <a:rPr lang="en-US" sz="900" kern="0" dirty="0" err="1">
                <a:solidFill>
                  <a:schemeClr val="bg1"/>
                </a:solidFill>
                <a:latin typeface="Montserrat" panose="020B0604020202020204" charset="0"/>
                <a:cs typeface="Segoe UI" pitchFamily="34" charset="0"/>
              </a:rPr>
              <a:t>mssql</a:t>
            </a:r>
            <a:r>
              <a:rPr lang="en-US" sz="900" kern="0" dirty="0">
                <a:solidFill>
                  <a:schemeClr val="bg1"/>
                </a:solidFill>
                <a:latin typeface="Montserrat" panose="020B0604020202020204" charset="0"/>
                <a:cs typeface="Segoe UI" pitchFamily="34" charset="0"/>
              </a:rPr>
              <a:t>-server-ha)</a:t>
            </a:r>
          </a:p>
          <a:p>
            <a:pPr defTabSz="1242799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900" kern="0" dirty="0">
              <a:solidFill>
                <a:schemeClr val="bg1"/>
              </a:solidFill>
              <a:latin typeface="Montserrat" panose="020B0604020202020204" charset="0"/>
              <a:cs typeface="Segoe UI" pitchFamily="34" charset="0"/>
            </a:endParaRPr>
          </a:p>
          <a:p>
            <a:pPr defTabSz="1242799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kern="0" dirty="0">
                <a:solidFill>
                  <a:schemeClr val="bg1"/>
                </a:solidFill>
                <a:latin typeface="Montserrat Medium" panose="020B0604020202020204" charset="0"/>
                <a:cs typeface="Segoe UI" pitchFamily="34" charset="0"/>
              </a:rPr>
              <a:t>Open-source resource agent is available on GitHub Repository¹</a:t>
            </a:r>
            <a:br>
              <a:rPr lang="en-US" sz="900" kern="0" dirty="0">
                <a:solidFill>
                  <a:schemeClr val="bg1"/>
                </a:solidFill>
                <a:latin typeface="Montserrat Medium" panose="020B0604020202020204" charset="0"/>
                <a:cs typeface="Segoe UI" pitchFamily="34" charset="0"/>
              </a:rPr>
            </a:br>
            <a:br>
              <a:rPr lang="en-US" sz="900" kern="0" dirty="0">
                <a:solidFill>
                  <a:schemeClr val="bg1"/>
                </a:solidFill>
                <a:latin typeface="Montserrat Medium" panose="020B0604020202020204" charset="0"/>
                <a:cs typeface="Segoe UI" pitchFamily="34" charset="0"/>
              </a:rPr>
            </a:br>
            <a:r>
              <a:rPr lang="en-US" sz="1050" kern="0" dirty="0">
                <a:solidFill>
                  <a:schemeClr val="bg1"/>
                </a:solidFill>
                <a:latin typeface="Montserrat Medium" panose="020B0604020202020204" charset="0"/>
                <a:cs typeface="Segoe UI" pitchFamily="34" charset="0"/>
              </a:rPr>
              <a:t>Shared Storage</a:t>
            </a:r>
          </a:p>
          <a:p>
            <a:pPr defTabSz="1242799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kern="0" dirty="0">
                <a:solidFill>
                  <a:schemeClr val="bg1"/>
                </a:solidFill>
                <a:latin typeface="Montserrat" panose="020B0604020202020204" charset="0"/>
                <a:cs typeface="Segoe UI" pitchFamily="34" charset="0"/>
              </a:rPr>
              <a:t>ISCI, NFS, SMB</a:t>
            </a:r>
            <a:endParaRPr lang="en-US" sz="900" kern="0" dirty="0">
              <a:solidFill>
                <a:schemeClr val="bg1"/>
              </a:solidFill>
              <a:latin typeface="Montserrat Medium" panose="020B0604020202020204" charset="0"/>
              <a:cs typeface="Segoe UI" pitchFamily="34" charset="0"/>
            </a:endParaRPr>
          </a:p>
        </p:txBody>
      </p:sp>
      <p:sp>
        <p:nvSpPr>
          <p:cNvPr id="9" name="Rectangle 64">
            <a:extLst>
              <a:ext uri="{FF2B5EF4-FFF2-40B4-BE49-F238E27FC236}">
                <a16:creationId xmlns:a16="http://schemas.microsoft.com/office/drawing/2014/main" id="{96AF6623-A25E-4F83-B6AF-FD258B4B46D4}"/>
              </a:ext>
            </a:extLst>
          </p:cNvPr>
          <p:cNvSpPr/>
          <p:nvPr/>
        </p:nvSpPr>
        <p:spPr bwMode="auto">
          <a:xfrm>
            <a:off x="3230339" y="1358984"/>
            <a:ext cx="2683322" cy="2119133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243745" tIns="194996" rIns="243745" bIns="194996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371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32742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99113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65484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1856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98226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64597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30969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42799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kern="0" dirty="0">
                <a:solidFill>
                  <a:schemeClr val="accent1"/>
                </a:solidFill>
                <a:latin typeface="Montserrat" panose="020B0604020202020204" charset="0"/>
                <a:cs typeface="Segoe UI" pitchFamily="34" charset="0"/>
              </a:rPr>
              <a:t>High Availability Group</a:t>
            </a:r>
            <a:endParaRPr lang="en-US" sz="1100" b="1" kern="0" dirty="0">
              <a:solidFill>
                <a:schemeClr val="accent1"/>
              </a:solidFill>
              <a:latin typeface="Montserrat" panose="020B0604020202020204" charset="0"/>
              <a:cs typeface="Segoe UI" pitchFamily="34" charset="0"/>
            </a:endParaRPr>
          </a:p>
          <a:p>
            <a:pPr defTabSz="1242799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br>
              <a:rPr lang="en-US" sz="1100" b="1" kern="0" dirty="0">
                <a:solidFill>
                  <a:schemeClr val="bg1"/>
                </a:solidFill>
                <a:latin typeface="Montserrat" panose="020B0604020202020204" charset="0"/>
                <a:cs typeface="Segoe UI" pitchFamily="34" charset="0"/>
              </a:rPr>
            </a:br>
            <a:endParaRPr lang="en-US" sz="1100" b="1" kern="0" dirty="0">
              <a:solidFill>
                <a:schemeClr val="bg1"/>
              </a:solidFill>
              <a:latin typeface="Montserrat" panose="020B0604020202020204" charset="0"/>
              <a:cs typeface="Segoe UI" pitchFamily="34" charset="0"/>
            </a:endParaRPr>
          </a:p>
          <a:p>
            <a:pPr defTabSz="1242799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kern="0" dirty="0">
                <a:solidFill>
                  <a:schemeClr val="bg1"/>
                </a:solidFill>
                <a:latin typeface="Montserrat Medium" panose="020B0604020202020204" charset="0"/>
                <a:cs typeface="Segoe UI" pitchFamily="34" charset="0"/>
              </a:rPr>
              <a:t>CLUSTER_TYPE = EXTERNAL Auto failover</a:t>
            </a:r>
          </a:p>
          <a:p>
            <a:pPr defTabSz="1242799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kern="0" dirty="0">
                <a:solidFill>
                  <a:schemeClr val="bg1"/>
                </a:solidFill>
                <a:latin typeface="Montserrat" panose="020B0604020202020204" charset="0"/>
                <a:cs typeface="Segoe UI" pitchFamily="34" charset="0"/>
              </a:rPr>
              <a:t>Pacemaker</a:t>
            </a:r>
          </a:p>
          <a:p>
            <a:pPr defTabSz="1242799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kern="0" dirty="0">
                <a:solidFill>
                  <a:schemeClr val="bg1"/>
                </a:solidFill>
                <a:latin typeface="Montserrat" panose="020B0604020202020204" charset="0"/>
                <a:cs typeface="Segoe UI" pitchFamily="34" charset="0"/>
              </a:rPr>
              <a:t>SQL resource agent (</a:t>
            </a:r>
            <a:r>
              <a:rPr lang="en-US" sz="900" kern="0" dirty="0" err="1">
                <a:solidFill>
                  <a:schemeClr val="bg1"/>
                </a:solidFill>
                <a:latin typeface="Montserrat" panose="020B0604020202020204" charset="0"/>
                <a:cs typeface="Segoe UI" pitchFamily="34" charset="0"/>
              </a:rPr>
              <a:t>mssql</a:t>
            </a:r>
            <a:r>
              <a:rPr lang="en-US" sz="900" kern="0" dirty="0">
                <a:solidFill>
                  <a:schemeClr val="bg1"/>
                </a:solidFill>
                <a:latin typeface="Montserrat" panose="020B0604020202020204" charset="0"/>
                <a:cs typeface="Segoe UI" pitchFamily="34" charset="0"/>
              </a:rPr>
              <a:t>-server-ha)</a:t>
            </a:r>
          </a:p>
          <a:p>
            <a:pPr defTabSz="1242799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900" kern="0" dirty="0">
              <a:solidFill>
                <a:schemeClr val="bg1"/>
              </a:solidFill>
              <a:latin typeface="Montserrat" panose="020B0604020202020204" charset="0"/>
              <a:cs typeface="Segoe UI" pitchFamily="34" charset="0"/>
            </a:endParaRPr>
          </a:p>
          <a:p>
            <a:pPr defTabSz="1242799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900" kern="0" dirty="0">
              <a:solidFill>
                <a:schemeClr val="bg1"/>
              </a:solidFill>
              <a:latin typeface="Montserrat" panose="020B0604020202020204" charset="0"/>
              <a:cs typeface="Segoe UI" pitchFamily="34" charset="0"/>
            </a:endParaRPr>
          </a:p>
          <a:p>
            <a:pPr defTabSz="1242799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kern="0" dirty="0">
                <a:solidFill>
                  <a:schemeClr val="bg1"/>
                </a:solidFill>
                <a:latin typeface="Montserrat Medium" panose="020B0604020202020204" charset="0"/>
                <a:cs typeface="Segoe UI" pitchFamily="34" charset="0"/>
              </a:rPr>
              <a:t>3 replica required</a:t>
            </a:r>
          </a:p>
          <a:p>
            <a:pPr defTabSz="1242799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kern="0" dirty="0">
                <a:solidFill>
                  <a:schemeClr val="bg1"/>
                </a:solidFill>
                <a:latin typeface="Montserrat Medium" panose="020B0604020202020204" charset="0"/>
                <a:cs typeface="Segoe UI" pitchFamily="34" charset="0"/>
              </a:rPr>
              <a:t>Configuration only replica for metadata</a:t>
            </a:r>
          </a:p>
          <a:p>
            <a:pPr defTabSz="1242799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kern="0" dirty="0">
                <a:solidFill>
                  <a:schemeClr val="bg1"/>
                </a:solidFill>
                <a:latin typeface="Montserrat Medium" panose="020B0604020202020204" charset="0"/>
                <a:cs typeface="Segoe UI" pitchFamily="34" charset="0"/>
              </a:rPr>
              <a:t>Full AG capabilities</a:t>
            </a:r>
            <a:endParaRPr lang="en-US" sz="900" kern="0" dirty="0">
              <a:solidFill>
                <a:schemeClr val="bg1"/>
              </a:solidFill>
              <a:latin typeface="Montserrat Medium" panose="020B0604020202020204" charset="0"/>
              <a:cs typeface="Segoe UI" pitchFamily="34" charset="0"/>
            </a:endParaRPr>
          </a:p>
        </p:txBody>
      </p:sp>
      <p:sp>
        <p:nvSpPr>
          <p:cNvPr id="10" name="Rectangle 64">
            <a:extLst>
              <a:ext uri="{FF2B5EF4-FFF2-40B4-BE49-F238E27FC236}">
                <a16:creationId xmlns:a16="http://schemas.microsoft.com/office/drawing/2014/main" id="{A869D001-FEA7-4780-B82B-EC9F7159F071}"/>
              </a:ext>
            </a:extLst>
          </p:cNvPr>
          <p:cNvSpPr/>
          <p:nvPr/>
        </p:nvSpPr>
        <p:spPr bwMode="auto">
          <a:xfrm>
            <a:off x="6184125" y="1358984"/>
            <a:ext cx="2683322" cy="2119133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243745" tIns="194996" rIns="243745" bIns="194996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371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32742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99113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65484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1856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98226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64597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30969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42799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kern="0" dirty="0">
                <a:solidFill>
                  <a:schemeClr val="accent1"/>
                </a:solidFill>
                <a:latin typeface="Montserrat" panose="020B0604020202020204" charset="0"/>
                <a:cs typeface="Segoe UI" pitchFamily="34" charset="0"/>
              </a:rPr>
              <a:t>Read-Scale Availability Group</a:t>
            </a:r>
          </a:p>
          <a:p>
            <a:pPr defTabSz="1242799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1100" b="1" kern="0" dirty="0">
              <a:solidFill>
                <a:schemeClr val="bg1"/>
              </a:solidFill>
              <a:latin typeface="Montserrat" panose="020B0604020202020204" charset="0"/>
              <a:cs typeface="Segoe UI" pitchFamily="34" charset="0"/>
            </a:endParaRPr>
          </a:p>
          <a:p>
            <a:pPr defTabSz="1242799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br>
              <a:rPr lang="en-US" sz="1100" b="1" kern="0" dirty="0">
                <a:solidFill>
                  <a:schemeClr val="bg1"/>
                </a:solidFill>
                <a:latin typeface="Montserrat" panose="020B0604020202020204" charset="0"/>
                <a:cs typeface="Segoe UI" pitchFamily="34" charset="0"/>
              </a:rPr>
            </a:br>
            <a:endParaRPr lang="en-US" sz="1100" b="1" kern="0" dirty="0">
              <a:solidFill>
                <a:schemeClr val="bg1"/>
              </a:solidFill>
              <a:latin typeface="Montserrat" panose="020B0604020202020204" charset="0"/>
              <a:cs typeface="Segoe UI" pitchFamily="34" charset="0"/>
            </a:endParaRPr>
          </a:p>
          <a:p>
            <a:pPr defTabSz="1242799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kern="0" dirty="0">
                <a:solidFill>
                  <a:schemeClr val="bg1"/>
                </a:solidFill>
                <a:latin typeface="Montserrat Medium" panose="020B0604020202020204" charset="0"/>
                <a:cs typeface="Segoe UI" pitchFamily="34" charset="0"/>
              </a:rPr>
              <a:t>CLUSTER_TYPE = NONE</a:t>
            </a:r>
          </a:p>
          <a:p>
            <a:pPr defTabSz="1242799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kern="0" dirty="0">
                <a:solidFill>
                  <a:schemeClr val="bg1"/>
                </a:solidFill>
                <a:latin typeface="Montserrat Medium" panose="020B0604020202020204" charset="0"/>
                <a:cs typeface="Segoe UI" pitchFamily="34" charset="0"/>
              </a:rPr>
              <a:t>No clustering required</a:t>
            </a:r>
          </a:p>
          <a:p>
            <a:pPr defTabSz="1242799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kern="0" dirty="0">
                <a:solidFill>
                  <a:schemeClr val="bg1"/>
                </a:solidFill>
                <a:latin typeface="Montserrat Medium" panose="020B0604020202020204" charset="0"/>
                <a:cs typeface="Segoe UI" pitchFamily="34" charset="0"/>
              </a:rPr>
              <a:t>Manual or forced failover</a:t>
            </a:r>
          </a:p>
          <a:p>
            <a:pPr defTabSz="1242799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kern="0" dirty="0">
                <a:solidFill>
                  <a:schemeClr val="bg1"/>
                </a:solidFill>
                <a:latin typeface="Montserrat Medium" panose="020B0604020202020204" charset="0"/>
                <a:cs typeface="Segoe UI" pitchFamily="34" charset="0"/>
              </a:rPr>
              <a:t>Sync or async replicas</a:t>
            </a:r>
          </a:p>
          <a:p>
            <a:pPr defTabSz="1242799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kern="0" dirty="0">
                <a:solidFill>
                  <a:schemeClr val="bg1"/>
                </a:solidFill>
                <a:latin typeface="Montserrat Medium" panose="020B0604020202020204" charset="0"/>
                <a:cs typeface="Segoe UI" pitchFamily="34" charset="0"/>
              </a:rPr>
              <a:t>Read scale routing</a:t>
            </a:r>
          </a:p>
          <a:p>
            <a:pPr defTabSz="1242799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kern="0" dirty="0">
                <a:solidFill>
                  <a:schemeClr val="bg1"/>
                </a:solidFill>
                <a:latin typeface="Montserrat Medium" panose="020B0604020202020204" charset="0"/>
                <a:cs typeface="Segoe UI" pitchFamily="34" charset="0"/>
              </a:rPr>
              <a:t>Cross-platform</a:t>
            </a:r>
          </a:p>
        </p:txBody>
      </p:sp>
      <p:sp>
        <p:nvSpPr>
          <p:cNvPr id="13" name="Rectangle 64">
            <a:extLst>
              <a:ext uri="{FF2B5EF4-FFF2-40B4-BE49-F238E27FC236}">
                <a16:creationId xmlns:a16="http://schemas.microsoft.com/office/drawing/2014/main" id="{D4220E29-0886-4D1C-8883-C9A2BAA7DF15}"/>
              </a:ext>
            </a:extLst>
          </p:cNvPr>
          <p:cNvSpPr/>
          <p:nvPr/>
        </p:nvSpPr>
        <p:spPr bwMode="auto">
          <a:xfrm>
            <a:off x="276553" y="3810001"/>
            <a:ext cx="8590894" cy="514350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243745" tIns="194996" rIns="243745" bIns="194996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371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32742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99113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65484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1856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98226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64597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30969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42799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kern="0" dirty="0">
                <a:solidFill>
                  <a:schemeClr val="accent1"/>
                </a:solidFill>
                <a:latin typeface="Montserrat" panose="020B0604020202020204" charset="0"/>
                <a:cs typeface="Segoe UI" pitchFamily="34" charset="0"/>
              </a:rPr>
              <a:t>Industry-leading solutions available from HA/DR partners²</a:t>
            </a:r>
            <a:endParaRPr lang="en-US" sz="900" kern="0" dirty="0">
              <a:solidFill>
                <a:schemeClr val="bg1"/>
              </a:solidFill>
              <a:latin typeface="Montserrat Medium" panose="020B0604020202020204" charset="0"/>
              <a:cs typeface="Segoe UI" pitchFamily="34" charset="0"/>
            </a:endParaRPr>
          </a:p>
        </p:txBody>
      </p:sp>
      <p:pic>
        <p:nvPicPr>
          <p:cNvPr id="14" name="Google Shape;574;p56">
            <a:extLst>
              <a:ext uri="{FF2B5EF4-FFF2-40B4-BE49-F238E27FC236}">
                <a16:creationId xmlns:a16="http://schemas.microsoft.com/office/drawing/2014/main" id="{F43E7642-7BDA-4B25-9925-83807D0E9F1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46750" y="4016591"/>
            <a:ext cx="2597250" cy="1358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8616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1"/>
          <p:cNvSpPr txBox="1"/>
          <p:nvPr/>
        </p:nvSpPr>
        <p:spPr>
          <a:xfrm>
            <a:off x="3957078" y="2281348"/>
            <a:ext cx="6227100" cy="5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0" dirty="0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rPr>
              <a:t>SQL Server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0" dirty="0">
                <a:solidFill>
                  <a:schemeClr val="accen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rPr>
              <a:t>Containers</a:t>
            </a:r>
            <a:endParaRPr sz="5000" dirty="0">
              <a:solidFill>
                <a:schemeClr val="accent1"/>
              </a:solidFill>
              <a:latin typeface="Montserrat ExtraLight"/>
              <a:ea typeface="Montserrat ExtraLight"/>
              <a:cs typeface="Montserrat ExtraLight"/>
              <a:sym typeface="Montserrat ExtraLight"/>
            </a:endParaRPr>
          </a:p>
        </p:txBody>
      </p:sp>
      <p:pic>
        <p:nvPicPr>
          <p:cNvPr id="5" name="Espaço Reservado para Imagem 4">
            <a:extLst>
              <a:ext uri="{FF2B5EF4-FFF2-40B4-BE49-F238E27FC236}">
                <a16:creationId xmlns:a16="http://schemas.microsoft.com/office/drawing/2014/main" id="{C2120E51-796E-49FB-8824-F6C4D1B423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0" r="11790"/>
          <a:stretch>
            <a:fillRect/>
          </a:stretch>
        </p:blipFill>
        <p:spPr>
          <a:xfrm>
            <a:off x="1482514" y="1727577"/>
            <a:ext cx="1935865" cy="1688345"/>
          </a:xfrm>
          <a:custGeom>
            <a:avLst/>
            <a:gdLst>
              <a:gd name="connsiteX0" fmla="*/ 0 w 4851871"/>
              <a:gd name="connsiteY0" fmla="*/ 2173905 h 4231510"/>
              <a:gd name="connsiteX1" fmla="*/ 2216168 w 4851871"/>
              <a:gd name="connsiteY1" fmla="*/ 2173905 h 4231510"/>
              <a:gd name="connsiteX2" fmla="*/ 3545871 w 4851871"/>
              <a:gd name="connsiteY2" fmla="*/ 4230867 h 4231510"/>
              <a:gd name="connsiteX3" fmla="*/ 1167843 w 4851871"/>
              <a:gd name="connsiteY3" fmla="*/ 4210244 h 4231510"/>
              <a:gd name="connsiteX4" fmla="*/ 3647542 w 4851871"/>
              <a:gd name="connsiteY4" fmla="*/ 62257 h 4231510"/>
              <a:gd name="connsiteX5" fmla="*/ 3790614 w 4851871"/>
              <a:gd name="connsiteY5" fmla="*/ 295070 h 4231510"/>
              <a:gd name="connsiteX6" fmla="*/ 4851871 w 4851871"/>
              <a:gd name="connsiteY6" fmla="*/ 2130232 h 4231510"/>
              <a:gd name="connsiteX7" fmla="*/ 3620056 w 4851871"/>
              <a:gd name="connsiteY7" fmla="*/ 4231510 h 4231510"/>
              <a:gd name="connsiteX8" fmla="*/ 3590179 w 4851871"/>
              <a:gd name="connsiteY8" fmla="*/ 4231251 h 4231510"/>
              <a:gd name="connsiteX9" fmla="*/ 3625741 w 4851871"/>
              <a:gd name="connsiteY9" fmla="*/ 4208262 h 4231510"/>
              <a:gd name="connsiteX10" fmla="*/ 3630454 w 4851871"/>
              <a:gd name="connsiteY10" fmla="*/ 4186318 h 4231510"/>
              <a:gd name="connsiteX11" fmla="*/ 2295026 w 4851871"/>
              <a:gd name="connsiteY11" fmla="*/ 2120500 h 4231510"/>
              <a:gd name="connsiteX12" fmla="*/ 3646033 w 4851871"/>
              <a:gd name="connsiteY12" fmla="*/ 70105 h 4231510"/>
              <a:gd name="connsiteX13" fmla="*/ 1220117 w 4851871"/>
              <a:gd name="connsiteY13" fmla="*/ 0 h 4231510"/>
              <a:gd name="connsiteX14" fmla="*/ 3609283 w 4851871"/>
              <a:gd name="connsiteY14" fmla="*/ 0 h 4231510"/>
              <a:gd name="connsiteX15" fmla="*/ 3637048 w 4851871"/>
              <a:gd name="connsiteY15" fmla="*/ 45180 h 4231510"/>
              <a:gd name="connsiteX16" fmla="*/ 3588507 w 4851871"/>
              <a:gd name="connsiteY16" fmla="*/ 13196 h 4231510"/>
              <a:gd name="connsiteX17" fmla="*/ 3566523 w 4851871"/>
              <a:gd name="connsiteY17" fmla="*/ 17716 h 4231510"/>
              <a:gd name="connsiteX18" fmla="*/ 2220358 w 4851871"/>
              <a:gd name="connsiteY18" fmla="*/ 2060762 h 4231510"/>
              <a:gd name="connsiteX19" fmla="*/ 4225 w 4851871"/>
              <a:gd name="connsiteY19" fmla="*/ 2060762 h 4231510"/>
              <a:gd name="connsiteX20" fmla="*/ 6765 w 4851871"/>
              <a:gd name="connsiteY20" fmla="*/ 2055865 h 4231510"/>
              <a:gd name="connsiteX21" fmla="*/ 1220117 w 4851871"/>
              <a:gd name="connsiteY21" fmla="*/ 0 h 4231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851871" h="4231510">
                <a:moveTo>
                  <a:pt x="0" y="2173905"/>
                </a:moveTo>
                <a:lnTo>
                  <a:pt x="2216168" y="2173905"/>
                </a:lnTo>
                <a:lnTo>
                  <a:pt x="3545871" y="4230867"/>
                </a:lnTo>
                <a:lnTo>
                  <a:pt x="1167843" y="4210244"/>
                </a:lnTo>
                <a:close/>
                <a:moveTo>
                  <a:pt x="3647542" y="62257"/>
                </a:moveTo>
                <a:lnTo>
                  <a:pt x="3790614" y="295070"/>
                </a:lnTo>
                <a:cubicBezTo>
                  <a:pt x="4191086" y="960176"/>
                  <a:pt x="4447101" y="1475337"/>
                  <a:pt x="4851871" y="2130232"/>
                </a:cubicBezTo>
                <a:cubicBezTo>
                  <a:pt x="3606559" y="4250832"/>
                  <a:pt x="4240061" y="3282441"/>
                  <a:pt x="3620056" y="4231510"/>
                </a:cubicBezTo>
                <a:lnTo>
                  <a:pt x="3590179" y="4231251"/>
                </a:lnTo>
                <a:lnTo>
                  <a:pt x="3625741" y="4208262"/>
                </a:lnTo>
                <a:cubicBezTo>
                  <a:pt x="3633102" y="4203503"/>
                  <a:pt x="3635212" y="4193679"/>
                  <a:pt x="3630454" y="4186318"/>
                </a:cubicBezTo>
                <a:lnTo>
                  <a:pt x="2295026" y="2120500"/>
                </a:lnTo>
                <a:lnTo>
                  <a:pt x="3646033" y="70105"/>
                </a:lnTo>
                <a:close/>
                <a:moveTo>
                  <a:pt x="1220117" y="0"/>
                </a:moveTo>
                <a:lnTo>
                  <a:pt x="3609283" y="0"/>
                </a:lnTo>
                <a:lnTo>
                  <a:pt x="3637048" y="45180"/>
                </a:lnTo>
                <a:lnTo>
                  <a:pt x="3588507" y="13196"/>
                </a:lnTo>
                <a:cubicBezTo>
                  <a:pt x="3581188" y="8373"/>
                  <a:pt x="3571346" y="10397"/>
                  <a:pt x="3566523" y="17716"/>
                </a:cubicBezTo>
                <a:lnTo>
                  <a:pt x="2220358" y="2060762"/>
                </a:lnTo>
                <a:lnTo>
                  <a:pt x="4225" y="2060762"/>
                </a:lnTo>
                <a:lnTo>
                  <a:pt x="6765" y="2055865"/>
                </a:lnTo>
                <a:cubicBezTo>
                  <a:pt x="201914" y="1684690"/>
                  <a:pt x="1152790" y="0"/>
                  <a:pt x="1220117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8" name="Google Shape;574;p56">
            <a:extLst>
              <a:ext uri="{FF2B5EF4-FFF2-40B4-BE49-F238E27FC236}">
                <a16:creationId xmlns:a16="http://schemas.microsoft.com/office/drawing/2014/main" id="{D00574B5-2054-46EA-AB35-91CE27F978CC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46750" y="3978491"/>
            <a:ext cx="2597250" cy="1358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9981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1BD2D-C217-4297-BE95-ED0B34225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191" y="333652"/>
            <a:ext cx="7883619" cy="994172"/>
          </a:xfrm>
        </p:spPr>
        <p:txBody>
          <a:bodyPr>
            <a:normAutofit/>
          </a:bodyPr>
          <a:lstStyle/>
          <a:p>
            <a:r>
              <a:rPr lang="en-US" sz="3000" b="1" dirty="0">
                <a:solidFill>
                  <a:srgbClr val="017CFF"/>
                </a:solidFill>
                <a:latin typeface="Montserrat" panose="00000500000000000000" pitchFamily="2" charset="0"/>
              </a:rPr>
              <a:t>Why Containers?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913388A-BFF6-41A1-A434-5E6C87AEE646}"/>
              </a:ext>
            </a:extLst>
          </p:cNvPr>
          <p:cNvGrpSpPr/>
          <p:nvPr/>
        </p:nvGrpSpPr>
        <p:grpSpPr>
          <a:xfrm>
            <a:off x="5249047" y="3077043"/>
            <a:ext cx="882318" cy="951852"/>
            <a:chOff x="6999202" y="3799896"/>
            <a:chExt cx="1177049" cy="126981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25E6AD4-A7B6-425F-B8F3-9CE7DAAC54A6}"/>
                </a:ext>
              </a:extLst>
            </p:cNvPr>
            <p:cNvSpPr/>
            <p:nvPr/>
          </p:nvSpPr>
          <p:spPr bwMode="auto">
            <a:xfrm>
              <a:off x="6999202" y="4688856"/>
              <a:ext cx="1177049" cy="274320"/>
            </a:xfrm>
            <a:prstGeom prst="rect">
              <a:avLst/>
            </a:prstGeom>
            <a:solidFill>
              <a:schemeClr val="tx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087" tIns="109670" rIns="137087" bIns="10967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98923"/>
              <a:r>
                <a:rPr lang="en-US" sz="1050" dirty="0">
                  <a:solidFill>
                    <a:schemeClr val="tx1"/>
                  </a:solidFill>
                  <a:latin typeface="Montserrat" panose="020B0604020202020204" charset="0"/>
                  <a:ea typeface="Segoe UI" pitchFamily="34" charset="0"/>
                  <a:cs typeface="Segoe UI" pitchFamily="34" charset="0"/>
                </a:rPr>
                <a:t>Bins/libs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239AFFE-2F6E-481A-9AD4-1EE991C65CFC}"/>
                </a:ext>
              </a:extLst>
            </p:cNvPr>
            <p:cNvSpPr/>
            <p:nvPr/>
          </p:nvSpPr>
          <p:spPr bwMode="auto">
            <a:xfrm>
              <a:off x="6999202" y="4344952"/>
              <a:ext cx="1177049" cy="274320"/>
            </a:xfrm>
            <a:prstGeom prst="rect">
              <a:avLst/>
            </a:prstGeom>
            <a:solidFill>
              <a:srgbClr val="0078D7">
                <a:alpha val="60000"/>
              </a:srgb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087" tIns="109670" rIns="137087" bIns="10967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98923"/>
              <a:r>
                <a:rPr lang="en-US" sz="10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Montserrat" panose="020B0604020202020204" charset="0"/>
                  <a:ea typeface="Segoe UI" pitchFamily="34" charset="0"/>
                  <a:cs typeface="Segoe UI" pitchFamily="34" charset="0"/>
                </a:rPr>
                <a:t>sqlservr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F16C8CF-EA6C-43F0-A894-8848F8FDC7DB}"/>
                </a:ext>
              </a:extLst>
            </p:cNvPr>
            <p:cNvSpPr/>
            <p:nvPr/>
          </p:nvSpPr>
          <p:spPr bwMode="auto">
            <a:xfrm>
              <a:off x="6999202" y="3799896"/>
              <a:ext cx="1177049" cy="1269812"/>
            </a:xfrm>
            <a:prstGeom prst="rect">
              <a:avLst/>
            </a:prstGeom>
            <a:noFill/>
            <a:ln w="12700">
              <a:solidFill>
                <a:schemeClr val="tx2"/>
              </a:solidFill>
              <a:prstDash val="sysDash"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087" tIns="109670" rIns="137087" bIns="10967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8923"/>
              <a:endParaRPr lang="en-US" sz="15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Montserrat" panose="020B060402020202020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4552E0D-1144-4206-BB48-907B982A73AA}"/>
                </a:ext>
              </a:extLst>
            </p:cNvPr>
            <p:cNvSpPr txBox="1"/>
            <p:nvPr/>
          </p:nvSpPr>
          <p:spPr>
            <a:xfrm>
              <a:off x="7029277" y="3959516"/>
              <a:ext cx="1141461" cy="2155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685484"/>
              <a:r>
                <a:rPr lang="en-US" sz="1050" dirty="0">
                  <a:solidFill>
                    <a:srgbClr val="0078D4"/>
                  </a:solidFill>
                  <a:latin typeface="Montserrat" panose="020B0604020202020204" charset="0"/>
                </a:rPr>
                <a:t>Container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B44AEFD-AD98-463E-AC7C-8E40AC686777}"/>
              </a:ext>
            </a:extLst>
          </p:cNvPr>
          <p:cNvGrpSpPr/>
          <p:nvPr/>
        </p:nvGrpSpPr>
        <p:grpSpPr>
          <a:xfrm>
            <a:off x="6238999" y="3077043"/>
            <a:ext cx="889623" cy="951852"/>
            <a:chOff x="8319848" y="3799896"/>
            <a:chExt cx="1186796" cy="1269812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C183AF7-2147-4879-802C-2BE413D89F1C}"/>
                </a:ext>
              </a:extLst>
            </p:cNvPr>
            <p:cNvSpPr/>
            <p:nvPr/>
          </p:nvSpPr>
          <p:spPr bwMode="auto">
            <a:xfrm>
              <a:off x="8329594" y="4688856"/>
              <a:ext cx="1167303" cy="274320"/>
            </a:xfrm>
            <a:prstGeom prst="rect">
              <a:avLst/>
            </a:prstGeom>
            <a:solidFill>
              <a:schemeClr val="tx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087" tIns="109670" rIns="137087" bIns="10967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98923"/>
              <a:r>
                <a:rPr lang="en-US" sz="1050" dirty="0">
                  <a:solidFill>
                    <a:schemeClr val="tx1"/>
                  </a:solidFill>
                  <a:latin typeface="Montserrat" panose="020B0604020202020204" charset="0"/>
                  <a:ea typeface="Segoe UI" pitchFamily="34" charset="0"/>
                  <a:cs typeface="Segoe UI" pitchFamily="34" charset="0"/>
                </a:rPr>
                <a:t>Bins/libs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AFC5CA9-EDBA-4195-AD32-7CB5B2CE3364}"/>
                </a:ext>
              </a:extLst>
            </p:cNvPr>
            <p:cNvSpPr/>
            <p:nvPr/>
          </p:nvSpPr>
          <p:spPr bwMode="auto">
            <a:xfrm>
              <a:off x="8329594" y="4344952"/>
              <a:ext cx="1167303" cy="274320"/>
            </a:xfrm>
            <a:prstGeom prst="rect">
              <a:avLst/>
            </a:prstGeom>
            <a:solidFill>
              <a:srgbClr val="0078D7">
                <a:alpha val="60000"/>
              </a:srgb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087" tIns="109670" rIns="137087" bIns="10967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98923"/>
              <a:r>
                <a:rPr lang="en-US" sz="10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Montserrat" panose="020B0604020202020204" charset="0"/>
                  <a:ea typeface="Segoe UI" pitchFamily="34" charset="0"/>
                  <a:cs typeface="Segoe UI" pitchFamily="34" charset="0"/>
                </a:rPr>
                <a:t>sqlservr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72C733C-C133-4323-9B39-C42BE6E1EFC2}"/>
                </a:ext>
              </a:extLst>
            </p:cNvPr>
            <p:cNvSpPr/>
            <p:nvPr/>
          </p:nvSpPr>
          <p:spPr bwMode="auto">
            <a:xfrm>
              <a:off x="8319848" y="3799896"/>
              <a:ext cx="1177049" cy="1269812"/>
            </a:xfrm>
            <a:prstGeom prst="rect">
              <a:avLst/>
            </a:prstGeom>
            <a:noFill/>
            <a:ln w="12700">
              <a:solidFill>
                <a:schemeClr val="tx2"/>
              </a:solidFill>
              <a:prstDash val="sysDash"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087" tIns="109670" rIns="137087" bIns="10967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8923"/>
              <a:endParaRPr lang="en-US" sz="15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Montserrat" panose="020B060402020202020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6DCFF12-2C88-4514-8643-36A61D099E6A}"/>
                </a:ext>
              </a:extLst>
            </p:cNvPr>
            <p:cNvSpPr txBox="1"/>
            <p:nvPr/>
          </p:nvSpPr>
          <p:spPr>
            <a:xfrm>
              <a:off x="8329595" y="3959516"/>
              <a:ext cx="1177049" cy="2155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685484"/>
              <a:r>
                <a:rPr lang="en-US" sz="1050" dirty="0">
                  <a:solidFill>
                    <a:srgbClr val="0078D4"/>
                  </a:solidFill>
                  <a:latin typeface="Montserrat" panose="020B0604020202020204" charset="0"/>
                </a:rPr>
                <a:t>Container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B34921C-724A-49AC-9294-22F993987071}"/>
              </a:ext>
            </a:extLst>
          </p:cNvPr>
          <p:cNvGrpSpPr/>
          <p:nvPr/>
        </p:nvGrpSpPr>
        <p:grpSpPr>
          <a:xfrm>
            <a:off x="5140318" y="2981812"/>
            <a:ext cx="3082726" cy="2016073"/>
            <a:chOff x="6854159" y="3672851"/>
            <a:chExt cx="4112490" cy="268952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7CCD697-0230-4E63-A054-A4B2694C0501}"/>
                </a:ext>
              </a:extLst>
            </p:cNvPr>
            <p:cNvSpPr/>
            <p:nvPr/>
          </p:nvSpPr>
          <p:spPr bwMode="auto">
            <a:xfrm>
              <a:off x="6854159" y="3672851"/>
              <a:ext cx="4112490" cy="2689529"/>
            </a:xfrm>
            <a:prstGeom prst="rect">
              <a:avLst/>
            </a:prstGeom>
            <a:noFill/>
            <a:ln w="12700">
              <a:solidFill>
                <a:schemeClr val="tx2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087" tIns="109670" rIns="137087" bIns="10967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8923"/>
              <a:endParaRPr lang="en-US" sz="15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Montserrat" panose="020B060402020202020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5DED070-2B0B-4CB3-B930-7A33062BE206}"/>
                </a:ext>
              </a:extLst>
            </p:cNvPr>
            <p:cNvSpPr/>
            <p:nvPr/>
          </p:nvSpPr>
          <p:spPr bwMode="auto">
            <a:xfrm>
              <a:off x="7001234" y="5943732"/>
              <a:ext cx="3818341" cy="274320"/>
            </a:xfrm>
            <a:prstGeom prst="rect">
              <a:avLst/>
            </a:prstGeom>
            <a:solidFill>
              <a:srgbClr val="0078D7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087" tIns="109670" rIns="137087" bIns="10967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98923"/>
              <a:r>
                <a:rPr lang="en-US" sz="10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Montserrat" panose="020B0604020202020204" charset="0"/>
                  <a:ea typeface="Segoe UI" pitchFamily="34" charset="0"/>
                  <a:cs typeface="Segoe UI" pitchFamily="34" charset="0"/>
                </a:rPr>
                <a:t>Infrastructure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8E00A58-D1CF-443B-B24C-2D18125E2CAA}"/>
                </a:ext>
              </a:extLst>
            </p:cNvPr>
            <p:cNvSpPr/>
            <p:nvPr/>
          </p:nvSpPr>
          <p:spPr bwMode="auto">
            <a:xfrm>
              <a:off x="7001233" y="5586691"/>
              <a:ext cx="3818342" cy="274320"/>
            </a:xfrm>
            <a:prstGeom prst="rect">
              <a:avLst/>
            </a:prstGeom>
            <a:solidFill>
              <a:srgbClr val="0078D7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087" tIns="109670" rIns="137087" bIns="10967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98923"/>
              <a:r>
                <a:rPr lang="en-US" sz="10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Montserrat" panose="020B0604020202020204" charset="0"/>
                  <a:ea typeface="Segoe UI" pitchFamily="34" charset="0"/>
                  <a:cs typeface="Segoe UI" pitchFamily="34" charset="0"/>
                </a:rPr>
                <a:t>Host OS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577097F-6B99-42C7-9477-E83E1A63FB62}"/>
                </a:ext>
              </a:extLst>
            </p:cNvPr>
            <p:cNvSpPr/>
            <p:nvPr/>
          </p:nvSpPr>
          <p:spPr bwMode="auto">
            <a:xfrm>
              <a:off x="9640494" y="4688856"/>
              <a:ext cx="1177050" cy="274320"/>
            </a:xfrm>
            <a:prstGeom prst="rect">
              <a:avLst/>
            </a:prstGeom>
            <a:solidFill>
              <a:schemeClr val="tx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087" tIns="109670" rIns="137087" bIns="10967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98923"/>
              <a:r>
                <a:rPr lang="en-US" sz="1050" dirty="0">
                  <a:solidFill>
                    <a:schemeClr val="tx1"/>
                  </a:solidFill>
                  <a:latin typeface="Montserrat" panose="020B0604020202020204" charset="0"/>
                  <a:ea typeface="Segoe UI" pitchFamily="34" charset="0"/>
                  <a:cs typeface="Segoe UI" pitchFamily="34" charset="0"/>
                </a:rPr>
                <a:t>Bins/libs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1B9F392-07BC-4820-90D9-8AE1397B51B8}"/>
                </a:ext>
              </a:extLst>
            </p:cNvPr>
            <p:cNvSpPr/>
            <p:nvPr/>
          </p:nvSpPr>
          <p:spPr bwMode="auto">
            <a:xfrm>
              <a:off x="9640494" y="4344952"/>
              <a:ext cx="1177050" cy="274320"/>
            </a:xfrm>
            <a:prstGeom prst="rect">
              <a:avLst/>
            </a:prstGeom>
            <a:solidFill>
              <a:srgbClr val="0078D7">
                <a:alpha val="60000"/>
              </a:srgb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087" tIns="109670" rIns="137087" bIns="10967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98923"/>
              <a:r>
                <a:rPr lang="en-US" sz="10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Montserrat" panose="020B0604020202020204" charset="0"/>
                  <a:ea typeface="Segoe UI" pitchFamily="34" charset="0"/>
                  <a:cs typeface="Segoe UI" pitchFamily="34" charset="0"/>
                </a:rPr>
                <a:t>sqlservr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878B403-13A7-4EB0-97A8-7F020D644DE7}"/>
                </a:ext>
              </a:extLst>
            </p:cNvPr>
            <p:cNvSpPr/>
            <p:nvPr/>
          </p:nvSpPr>
          <p:spPr bwMode="auto">
            <a:xfrm>
              <a:off x="9640495" y="3799896"/>
              <a:ext cx="1177049" cy="1269812"/>
            </a:xfrm>
            <a:prstGeom prst="rect">
              <a:avLst/>
            </a:prstGeom>
            <a:noFill/>
            <a:ln w="12700">
              <a:solidFill>
                <a:schemeClr val="tx2"/>
              </a:solidFill>
              <a:prstDash val="sysDash"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087" tIns="109670" rIns="137087" bIns="10967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8923"/>
              <a:endParaRPr lang="en-US" sz="15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Montserrat" panose="020B060402020202020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8282317-3735-45BF-8A89-8A36ED6BED99}"/>
                </a:ext>
              </a:extLst>
            </p:cNvPr>
            <p:cNvSpPr/>
            <p:nvPr/>
          </p:nvSpPr>
          <p:spPr bwMode="auto">
            <a:xfrm>
              <a:off x="7001233" y="5229326"/>
              <a:ext cx="3818342" cy="27432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087" tIns="109670" rIns="137087" bIns="10967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98923"/>
              <a:r>
                <a:rPr lang="en-US" sz="10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Montserrat" panose="020B0604020202020204" charset="0"/>
                  <a:ea typeface="Segoe UI" pitchFamily="34" charset="0"/>
                  <a:cs typeface="Segoe UI" pitchFamily="34" charset="0"/>
                </a:rPr>
                <a:t>Docker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0A39F65-B2F9-4FB9-8A14-FDF4F8066D92}"/>
                </a:ext>
              </a:extLst>
            </p:cNvPr>
            <p:cNvSpPr txBox="1"/>
            <p:nvPr/>
          </p:nvSpPr>
          <p:spPr>
            <a:xfrm>
              <a:off x="9650242" y="3959514"/>
              <a:ext cx="1167303" cy="2155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685484"/>
              <a:r>
                <a:rPr lang="en-US" sz="1050" dirty="0">
                  <a:solidFill>
                    <a:srgbClr val="0078D4"/>
                  </a:solidFill>
                  <a:latin typeface="Montserrat" panose="020B0604020202020204" charset="0"/>
                </a:rPr>
                <a:t>Container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32169F1A-F17B-42CA-9E8D-91C696DC3BFB}"/>
              </a:ext>
            </a:extLst>
          </p:cNvPr>
          <p:cNvSpPr txBox="1"/>
          <p:nvPr/>
        </p:nvSpPr>
        <p:spPr>
          <a:xfrm>
            <a:off x="1230660" y="1216352"/>
            <a:ext cx="3440462" cy="25835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484"/>
            <a:r>
              <a:rPr lang="en-US" sz="1199" b="1" dirty="0">
                <a:solidFill>
                  <a:schemeClr val="bg1"/>
                </a:solidFill>
                <a:latin typeface="Montserrat" panose="020B0604020202020204" charset="0"/>
                <a:cs typeface="Segoe UI Semibold" panose="020B0502040204020203" pitchFamily="34" charset="0"/>
              </a:rPr>
              <a:t>Portable</a:t>
            </a:r>
          </a:p>
          <a:p>
            <a:pPr defTabSz="685484"/>
            <a:r>
              <a:rPr lang="en-US" sz="1199" dirty="0">
                <a:solidFill>
                  <a:srgbClr val="B6CBD8"/>
                </a:solidFill>
                <a:latin typeface="Montserrat" panose="020B0604020202020204" charset="0"/>
              </a:rPr>
              <a:t>Run anywhere Docker is supported</a:t>
            </a:r>
          </a:p>
          <a:p>
            <a:pPr defTabSz="685484"/>
            <a:endParaRPr lang="en-US" sz="1199" dirty="0">
              <a:solidFill>
                <a:srgbClr val="0078D4"/>
              </a:solidFill>
              <a:latin typeface="Montserrat" panose="020B0604020202020204" charset="0"/>
            </a:endParaRPr>
          </a:p>
          <a:p>
            <a:pPr defTabSz="685484"/>
            <a:r>
              <a:rPr lang="en-US" sz="1199" b="1" dirty="0">
                <a:solidFill>
                  <a:schemeClr val="bg1"/>
                </a:solidFill>
                <a:latin typeface="Montserrat" panose="020B0604020202020204" charset="0"/>
                <a:cs typeface="Segoe UI Semibold" panose="020B0502040204020203" pitchFamily="34" charset="0"/>
              </a:rPr>
              <a:t>Lightweight</a:t>
            </a:r>
          </a:p>
          <a:p>
            <a:pPr defTabSz="685484"/>
            <a:r>
              <a:rPr lang="en-US" sz="1199" dirty="0">
                <a:solidFill>
                  <a:srgbClr val="B6CBD8"/>
                </a:solidFill>
                <a:latin typeface="Montserrat" panose="020B0604020202020204" charset="0"/>
              </a:rPr>
              <a:t>Reduced disk, CPU, and memory footprint</a:t>
            </a:r>
          </a:p>
          <a:p>
            <a:pPr defTabSz="685484"/>
            <a:endParaRPr lang="en-US" sz="1199" dirty="0">
              <a:solidFill>
                <a:srgbClr val="0078D4"/>
              </a:solidFill>
              <a:latin typeface="Montserrat" panose="020B0604020202020204" charset="0"/>
            </a:endParaRPr>
          </a:p>
          <a:p>
            <a:pPr defTabSz="685484"/>
            <a:r>
              <a:rPr lang="en-US" sz="1199" b="1" dirty="0">
                <a:solidFill>
                  <a:schemeClr val="bg1"/>
                </a:solidFill>
                <a:latin typeface="Montserrat" panose="020B0604020202020204" charset="0"/>
                <a:cs typeface="Segoe UI Semibold" panose="020B0502040204020203" pitchFamily="34" charset="0"/>
              </a:rPr>
              <a:t>Consistent</a:t>
            </a:r>
          </a:p>
          <a:p>
            <a:pPr defTabSz="685484"/>
            <a:r>
              <a:rPr lang="en-US" sz="1199" dirty="0">
                <a:solidFill>
                  <a:srgbClr val="B6CBD8"/>
                </a:solidFill>
                <a:latin typeface="Montserrat" panose="020B0604020202020204" charset="0"/>
              </a:rPr>
              <a:t>Consistent image of SQL Server, scripts, and tools</a:t>
            </a:r>
          </a:p>
          <a:p>
            <a:pPr defTabSz="685484"/>
            <a:endParaRPr lang="en-US" sz="1199" dirty="0">
              <a:solidFill>
                <a:srgbClr val="0078D4"/>
              </a:solidFill>
              <a:latin typeface="Montserrat" panose="020B0604020202020204" charset="0"/>
            </a:endParaRPr>
          </a:p>
          <a:p>
            <a:pPr defTabSz="685484"/>
            <a:r>
              <a:rPr lang="en-US" sz="1199" b="1" dirty="0">
                <a:solidFill>
                  <a:schemeClr val="bg1"/>
                </a:solidFill>
                <a:latin typeface="Montserrat" panose="020B0604020202020204" charset="0"/>
                <a:cs typeface="Segoe UI Semibold" panose="020B0502040204020203" pitchFamily="34" charset="0"/>
              </a:rPr>
              <a:t>Efficient</a:t>
            </a:r>
          </a:p>
          <a:p>
            <a:pPr defTabSz="685484"/>
            <a:r>
              <a:rPr lang="en-US" sz="1199" dirty="0">
                <a:solidFill>
                  <a:srgbClr val="B6CBD8"/>
                </a:solidFill>
                <a:latin typeface="Montserrat" panose="020B0604020202020204" charset="0"/>
              </a:rPr>
              <a:t>Faster deployment, reduced patching, and </a:t>
            </a:r>
            <a:br>
              <a:rPr lang="en-US" sz="1199" dirty="0">
                <a:solidFill>
                  <a:srgbClr val="B6CBD8"/>
                </a:solidFill>
                <a:latin typeface="Montserrat" panose="020B0604020202020204" charset="0"/>
              </a:rPr>
            </a:br>
            <a:r>
              <a:rPr lang="en-US" sz="1199" dirty="0">
                <a:solidFill>
                  <a:srgbClr val="B6CBD8"/>
                </a:solidFill>
                <a:latin typeface="Montserrat" panose="020B0604020202020204" charset="0"/>
              </a:rPr>
              <a:t>less downtime</a:t>
            </a:r>
          </a:p>
          <a:p>
            <a:pPr defTabSz="685484"/>
            <a:endParaRPr lang="en-US" sz="1199" dirty="0">
              <a:solidFill>
                <a:srgbClr val="0078D4"/>
              </a:solidFill>
              <a:latin typeface="Montserrat" panose="020B060402020202020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B73CA59-AD0B-471A-B50B-BB6166E8D0DF}"/>
              </a:ext>
            </a:extLst>
          </p:cNvPr>
          <p:cNvSpPr txBox="1"/>
          <p:nvPr/>
        </p:nvSpPr>
        <p:spPr>
          <a:xfrm>
            <a:off x="5551519" y="1218784"/>
            <a:ext cx="2260319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85484"/>
            <a:r>
              <a:rPr lang="en-US" sz="1050" b="1" dirty="0">
                <a:solidFill>
                  <a:schemeClr val="bg1"/>
                </a:solidFill>
                <a:latin typeface="Montserrat" panose="020B0604020202020204" charset="0"/>
              </a:rPr>
              <a:t>Container configuration</a:t>
            </a:r>
          </a:p>
        </p:txBody>
      </p:sp>
      <p:sp>
        <p:nvSpPr>
          <p:cNvPr id="25" name="Cylinder 812">
            <a:extLst>
              <a:ext uri="{FF2B5EF4-FFF2-40B4-BE49-F238E27FC236}">
                <a16:creationId xmlns:a16="http://schemas.microsoft.com/office/drawing/2014/main" id="{3D424405-E94E-44C6-A676-5B5E90393BEB}"/>
              </a:ext>
            </a:extLst>
          </p:cNvPr>
          <p:cNvSpPr/>
          <p:nvPr/>
        </p:nvSpPr>
        <p:spPr bwMode="auto">
          <a:xfrm>
            <a:off x="6471646" y="1822103"/>
            <a:ext cx="456469" cy="599693"/>
          </a:xfrm>
          <a:prstGeom prst="can">
            <a:avLst>
              <a:gd name="adj" fmla="val 39530"/>
            </a:avLst>
          </a:prstGeom>
          <a:solidFill>
            <a:schemeClr val="accent1"/>
          </a:solidFill>
          <a:ln w="12700">
            <a:solidFill>
              <a:schemeClr val="tx2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09670" rIns="0" bIns="10967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98923">
              <a:lnSpc>
                <a:spcPct val="90000"/>
              </a:lnSpc>
            </a:pPr>
            <a:r>
              <a:rPr lang="en-US" sz="700" dirty="0">
                <a:solidFill>
                  <a:schemeClr val="bg1"/>
                </a:solidFill>
                <a:latin typeface="Montserrat" panose="020B0604020202020204" charset="0"/>
                <a:ea typeface="Segoe UI" pitchFamily="34" charset="0"/>
                <a:cs typeface="Segoe UI Semilight" panose="020B0402040204020203" pitchFamily="34" charset="0"/>
              </a:rPr>
              <a:t>Database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B229649-EFED-4FC1-9C6E-F0552A6C81CC}"/>
              </a:ext>
            </a:extLst>
          </p:cNvPr>
          <p:cNvSpPr/>
          <p:nvPr/>
        </p:nvSpPr>
        <p:spPr bwMode="auto">
          <a:xfrm>
            <a:off x="5140318" y="1455512"/>
            <a:ext cx="3082726" cy="1147529"/>
          </a:xfrm>
          <a:prstGeom prst="rect">
            <a:avLst/>
          </a:prstGeom>
          <a:noFill/>
          <a:ln w="12700">
            <a:solidFill>
              <a:schemeClr val="tx2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087" tIns="109670" rIns="137087" bIns="10967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698923">
              <a:lnSpc>
                <a:spcPct val="90000"/>
              </a:lnSpc>
            </a:pPr>
            <a:endParaRPr lang="en-US" sz="1799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D200F81-F71E-4CE6-8686-A44D5FD5F79D}"/>
              </a:ext>
            </a:extLst>
          </p:cNvPr>
          <p:cNvSpPr txBox="1"/>
          <p:nvPr/>
        </p:nvSpPr>
        <p:spPr>
          <a:xfrm>
            <a:off x="6171494" y="1517207"/>
            <a:ext cx="1178208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685484"/>
            <a:r>
              <a:rPr lang="en-US" sz="1050" dirty="0">
                <a:solidFill>
                  <a:schemeClr val="bg1"/>
                </a:solidFill>
                <a:latin typeface="Montserrat" panose="020B0604020202020204" charset="0"/>
              </a:rPr>
              <a:t>Persisted storage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1814971-CF4F-4C21-871F-762FF8F34E14}"/>
              </a:ext>
            </a:extLst>
          </p:cNvPr>
          <p:cNvSpPr txBox="1"/>
          <p:nvPr/>
        </p:nvSpPr>
        <p:spPr>
          <a:xfrm>
            <a:off x="5730336" y="2144960"/>
            <a:ext cx="66036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484"/>
            <a:r>
              <a:rPr lang="en-US" sz="800" dirty="0">
                <a:solidFill>
                  <a:schemeClr val="bg1"/>
                </a:solidFill>
                <a:latin typeface="Montserrat" panose="020B0604020202020204" charset="0"/>
              </a:rPr>
              <a:t>Switch for </a:t>
            </a:r>
          </a:p>
          <a:p>
            <a:pPr defTabSz="685484"/>
            <a:r>
              <a:rPr lang="en-US" sz="800" dirty="0">
                <a:solidFill>
                  <a:schemeClr val="bg1"/>
                </a:solidFill>
                <a:latin typeface="Montserrat" panose="020B0604020202020204" charset="0"/>
              </a:rPr>
              <a:t>simple upgrades</a:t>
            </a:r>
          </a:p>
        </p:txBody>
      </p:sp>
      <p:cxnSp>
        <p:nvCxnSpPr>
          <p:cNvPr id="29" name="Elbow Connector 5">
            <a:extLst>
              <a:ext uri="{FF2B5EF4-FFF2-40B4-BE49-F238E27FC236}">
                <a16:creationId xmlns:a16="http://schemas.microsoft.com/office/drawing/2014/main" id="{EDCE725E-98A6-45E2-8059-2ACFC7299794}"/>
              </a:ext>
            </a:extLst>
          </p:cNvPr>
          <p:cNvCxnSpPr>
            <a:stCxn id="25" idx="2"/>
            <a:endCxn id="7" idx="0"/>
          </p:cNvCxnSpPr>
          <p:nvPr/>
        </p:nvCxnSpPr>
        <p:spPr>
          <a:xfrm rot="10800000" flipV="1">
            <a:off x="5690201" y="2121949"/>
            <a:ext cx="781446" cy="955096"/>
          </a:xfrm>
          <a:prstGeom prst="bentConnector2">
            <a:avLst/>
          </a:prstGeom>
          <a:ln w="12700">
            <a:solidFill>
              <a:schemeClr val="accent1"/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3B9112B-860F-453F-A920-B7FB9C48F444}"/>
              </a:ext>
            </a:extLst>
          </p:cNvPr>
          <p:cNvGrpSpPr/>
          <p:nvPr/>
        </p:nvGrpSpPr>
        <p:grpSpPr>
          <a:xfrm>
            <a:off x="809363" y="2329626"/>
            <a:ext cx="262304" cy="328890"/>
            <a:chOff x="13906501" y="3886200"/>
            <a:chExt cx="619125" cy="776287"/>
          </a:xfrm>
        </p:grpSpPr>
        <p:sp>
          <p:nvSpPr>
            <p:cNvPr id="31" name="Freeform 17">
              <a:extLst>
                <a:ext uri="{FF2B5EF4-FFF2-40B4-BE49-F238E27FC236}">
                  <a16:creationId xmlns:a16="http://schemas.microsoft.com/office/drawing/2014/main" id="{66DC7ABB-1F68-4016-8EB8-CDEA81139D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16063" y="3986213"/>
              <a:ext cx="309563" cy="595312"/>
            </a:xfrm>
            <a:custGeom>
              <a:avLst/>
              <a:gdLst>
                <a:gd name="T0" fmla="*/ 29 w 81"/>
                <a:gd name="T1" fmla="*/ 0 h 157"/>
                <a:gd name="T2" fmla="*/ 81 w 81"/>
                <a:gd name="T3" fmla="*/ 76 h 157"/>
                <a:gd name="T4" fmla="*/ 0 w 81"/>
                <a:gd name="T5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157">
                  <a:moveTo>
                    <a:pt x="29" y="0"/>
                  </a:moveTo>
                  <a:cubicBezTo>
                    <a:pt x="59" y="12"/>
                    <a:pt x="81" y="41"/>
                    <a:pt x="81" y="76"/>
                  </a:cubicBezTo>
                  <a:cubicBezTo>
                    <a:pt x="81" y="121"/>
                    <a:pt x="45" y="157"/>
                    <a:pt x="0" y="157"/>
                  </a:cubicBezTo>
                </a:path>
              </a:pathLst>
            </a:custGeom>
            <a:noFill/>
            <a:ln w="12700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34" tIns="34267" rIns="68534" bIns="34267" numCol="1" anchor="t" anchorCtr="0" compatLnSpc="1">
              <a:prstTxWarp prst="textNoShape">
                <a:avLst/>
              </a:prstTxWarp>
            </a:bodyPr>
            <a:lstStyle/>
            <a:p>
              <a:pPr defTabSz="698333" eaLnBrk="0" hangingPunct="0">
                <a:defRPr/>
              </a:pPr>
              <a:endParaRPr lang="en-US" sz="788" dirty="0">
                <a:solidFill>
                  <a:srgbClr val="FFFFFF"/>
                </a:solidFill>
                <a:latin typeface="Segoe UI" panose="020B0502040204020203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32" name="Freeform 18">
              <a:extLst>
                <a:ext uri="{FF2B5EF4-FFF2-40B4-BE49-F238E27FC236}">
                  <a16:creationId xmlns:a16="http://schemas.microsoft.com/office/drawing/2014/main" id="{F0E4F453-76FF-47CD-8F0D-A1EFD8D2F5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06501" y="3967163"/>
              <a:ext cx="309563" cy="596900"/>
            </a:xfrm>
            <a:custGeom>
              <a:avLst/>
              <a:gdLst>
                <a:gd name="T0" fmla="*/ 52 w 81"/>
                <a:gd name="T1" fmla="*/ 157 h 157"/>
                <a:gd name="T2" fmla="*/ 0 w 81"/>
                <a:gd name="T3" fmla="*/ 81 h 157"/>
                <a:gd name="T4" fmla="*/ 81 w 81"/>
                <a:gd name="T5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157">
                  <a:moveTo>
                    <a:pt x="52" y="157"/>
                  </a:moveTo>
                  <a:cubicBezTo>
                    <a:pt x="21" y="145"/>
                    <a:pt x="0" y="116"/>
                    <a:pt x="0" y="81"/>
                  </a:cubicBezTo>
                  <a:cubicBezTo>
                    <a:pt x="0" y="36"/>
                    <a:pt x="36" y="0"/>
                    <a:pt x="81" y="0"/>
                  </a:cubicBezTo>
                </a:path>
              </a:pathLst>
            </a:custGeom>
            <a:noFill/>
            <a:ln w="12700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34" tIns="34267" rIns="68534" bIns="34267" numCol="1" anchor="t" anchorCtr="0" compatLnSpc="1">
              <a:prstTxWarp prst="textNoShape">
                <a:avLst/>
              </a:prstTxWarp>
            </a:bodyPr>
            <a:lstStyle/>
            <a:p>
              <a:pPr defTabSz="698333" eaLnBrk="0" hangingPunct="0">
                <a:defRPr/>
              </a:pPr>
              <a:endParaRPr lang="en-US" sz="788" dirty="0">
                <a:solidFill>
                  <a:srgbClr val="FFFFFF"/>
                </a:solidFill>
                <a:latin typeface="Segoe UI" panose="020B0502040204020203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33" name="Line 19">
              <a:extLst>
                <a:ext uri="{FF2B5EF4-FFF2-40B4-BE49-F238E27FC236}">
                  <a16:creationId xmlns:a16="http://schemas.microsoft.com/office/drawing/2014/main" id="{41DC8943-D192-4CAA-9E4C-D0E4B58C27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216063" y="4221163"/>
              <a:ext cx="0" cy="0"/>
            </a:xfrm>
            <a:prstGeom prst="line">
              <a:avLst/>
            </a:prstGeom>
            <a:noFill/>
            <a:ln w="12700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34" tIns="34267" rIns="68534" bIns="34267" numCol="1" anchor="t" anchorCtr="0" compatLnSpc="1">
              <a:prstTxWarp prst="textNoShape">
                <a:avLst/>
              </a:prstTxWarp>
            </a:bodyPr>
            <a:lstStyle/>
            <a:p>
              <a:pPr defTabSz="698333" eaLnBrk="0" hangingPunct="0">
                <a:defRPr/>
              </a:pPr>
              <a:endParaRPr lang="en-US" sz="788" dirty="0">
                <a:solidFill>
                  <a:srgbClr val="FFFFFF"/>
                </a:solidFill>
                <a:latin typeface="Segoe UI" panose="020B0502040204020203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34" name="Freeform 20">
              <a:extLst>
                <a:ext uri="{FF2B5EF4-FFF2-40B4-BE49-F238E27FC236}">
                  <a16:creationId xmlns:a16="http://schemas.microsoft.com/office/drawing/2014/main" id="{5EAE7BD0-6A8E-434E-A386-700A090E15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77963" y="3886200"/>
              <a:ext cx="76200" cy="160337"/>
            </a:xfrm>
            <a:custGeom>
              <a:avLst/>
              <a:gdLst>
                <a:gd name="T0" fmla="*/ 0 w 48"/>
                <a:gd name="T1" fmla="*/ 101 h 101"/>
                <a:gd name="T2" fmla="*/ 48 w 48"/>
                <a:gd name="T3" fmla="*/ 51 h 101"/>
                <a:gd name="T4" fmla="*/ 0 w 48"/>
                <a:gd name="T5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101">
                  <a:moveTo>
                    <a:pt x="0" y="101"/>
                  </a:moveTo>
                  <a:lnTo>
                    <a:pt x="48" y="51"/>
                  </a:lnTo>
                  <a:lnTo>
                    <a:pt x="0" y="0"/>
                  </a:lnTo>
                </a:path>
              </a:pathLst>
            </a:custGeom>
            <a:noFill/>
            <a:ln w="12700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34" tIns="34267" rIns="68534" bIns="34267" numCol="1" anchor="t" anchorCtr="0" compatLnSpc="1">
              <a:prstTxWarp prst="textNoShape">
                <a:avLst/>
              </a:prstTxWarp>
            </a:bodyPr>
            <a:lstStyle/>
            <a:p>
              <a:pPr defTabSz="698333" eaLnBrk="0" hangingPunct="0">
                <a:defRPr/>
              </a:pPr>
              <a:endParaRPr lang="en-US" sz="788" dirty="0">
                <a:solidFill>
                  <a:srgbClr val="FFFFFF"/>
                </a:solidFill>
                <a:latin typeface="Segoe UI" panose="020B0502040204020203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35" name="Line 21">
              <a:extLst>
                <a:ext uri="{FF2B5EF4-FFF2-40B4-BE49-F238E27FC236}">
                  <a16:creationId xmlns:a16="http://schemas.microsoft.com/office/drawing/2014/main" id="{657B730D-73EC-4C25-BEA9-75647F96CF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216063" y="3967163"/>
              <a:ext cx="38100" cy="0"/>
            </a:xfrm>
            <a:prstGeom prst="line">
              <a:avLst/>
            </a:prstGeom>
            <a:noFill/>
            <a:ln w="12700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34" tIns="34267" rIns="68534" bIns="34267" numCol="1" anchor="t" anchorCtr="0" compatLnSpc="1">
              <a:prstTxWarp prst="textNoShape">
                <a:avLst/>
              </a:prstTxWarp>
            </a:bodyPr>
            <a:lstStyle/>
            <a:p>
              <a:pPr defTabSz="698333" eaLnBrk="0" hangingPunct="0">
                <a:defRPr/>
              </a:pPr>
              <a:endParaRPr lang="en-US" sz="788" dirty="0">
                <a:solidFill>
                  <a:srgbClr val="FFFFFF"/>
                </a:solidFill>
                <a:latin typeface="Segoe UI" panose="020B0502040204020203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36" name="Freeform 22">
              <a:extLst>
                <a:ext uri="{FF2B5EF4-FFF2-40B4-BE49-F238E27FC236}">
                  <a16:creationId xmlns:a16="http://schemas.microsoft.com/office/drawing/2014/main" id="{1AE5E43F-FAC4-4828-A6E3-23F32CF52A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77963" y="4502150"/>
              <a:ext cx="76200" cy="160337"/>
            </a:xfrm>
            <a:custGeom>
              <a:avLst/>
              <a:gdLst>
                <a:gd name="T0" fmla="*/ 48 w 48"/>
                <a:gd name="T1" fmla="*/ 0 h 101"/>
                <a:gd name="T2" fmla="*/ 0 w 48"/>
                <a:gd name="T3" fmla="*/ 50 h 101"/>
                <a:gd name="T4" fmla="*/ 48 w 48"/>
                <a:gd name="T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101">
                  <a:moveTo>
                    <a:pt x="48" y="0"/>
                  </a:moveTo>
                  <a:lnTo>
                    <a:pt x="0" y="50"/>
                  </a:lnTo>
                  <a:lnTo>
                    <a:pt x="48" y="101"/>
                  </a:lnTo>
                </a:path>
              </a:pathLst>
            </a:custGeom>
            <a:noFill/>
            <a:ln w="12700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34" tIns="34267" rIns="68534" bIns="34267" numCol="1" anchor="t" anchorCtr="0" compatLnSpc="1">
              <a:prstTxWarp prst="textNoShape">
                <a:avLst/>
              </a:prstTxWarp>
            </a:bodyPr>
            <a:lstStyle/>
            <a:p>
              <a:pPr defTabSz="698333" eaLnBrk="0" hangingPunct="0">
                <a:defRPr/>
              </a:pPr>
              <a:endParaRPr lang="en-US" sz="788" dirty="0">
                <a:solidFill>
                  <a:srgbClr val="FFFFFF"/>
                </a:solidFill>
                <a:latin typeface="Segoe UI" panose="020B0502040204020203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37" name="Line 23">
              <a:extLst>
                <a:ext uri="{FF2B5EF4-FFF2-40B4-BE49-F238E27FC236}">
                  <a16:creationId xmlns:a16="http://schemas.microsoft.com/office/drawing/2014/main" id="{D4037741-C096-4964-981B-A5C3353618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177963" y="4581525"/>
              <a:ext cx="38100" cy="0"/>
            </a:xfrm>
            <a:prstGeom prst="line">
              <a:avLst/>
            </a:prstGeom>
            <a:noFill/>
            <a:ln w="12700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34" tIns="34267" rIns="68534" bIns="34267" numCol="1" anchor="t" anchorCtr="0" compatLnSpc="1">
              <a:prstTxWarp prst="textNoShape">
                <a:avLst/>
              </a:prstTxWarp>
            </a:bodyPr>
            <a:lstStyle/>
            <a:p>
              <a:pPr defTabSz="698333" eaLnBrk="0" hangingPunct="0">
                <a:defRPr/>
              </a:pPr>
              <a:endParaRPr lang="en-US" sz="788" dirty="0">
                <a:solidFill>
                  <a:srgbClr val="FFFFFF"/>
                </a:solidFill>
                <a:latin typeface="Segoe UI" panose="020B0502040204020203" pitchFamily="34" charset="0"/>
                <a:ea typeface="MS PGothic" panose="020B0600070205080204" pitchFamily="34" charset="-128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B8D1E95-73A0-40C0-A7C0-C82FB1116A22}"/>
              </a:ext>
            </a:extLst>
          </p:cNvPr>
          <p:cNvGrpSpPr/>
          <p:nvPr/>
        </p:nvGrpSpPr>
        <p:grpSpPr>
          <a:xfrm>
            <a:off x="799616" y="3077556"/>
            <a:ext cx="283283" cy="283281"/>
            <a:chOff x="2335756" y="3558618"/>
            <a:chExt cx="318744" cy="318742"/>
          </a:xfrm>
        </p:grpSpPr>
        <p:sp>
          <p:nvSpPr>
            <p:cNvPr id="39" name="Freeform 22">
              <a:extLst>
                <a:ext uri="{FF2B5EF4-FFF2-40B4-BE49-F238E27FC236}">
                  <a16:creationId xmlns:a16="http://schemas.microsoft.com/office/drawing/2014/main" id="{B9E605E0-EC13-464E-BE80-85F4D31578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4292" y="3632444"/>
              <a:ext cx="63671" cy="121673"/>
            </a:xfrm>
            <a:custGeom>
              <a:avLst/>
              <a:gdLst>
                <a:gd name="T0" fmla="*/ 0 w 146"/>
                <a:gd name="T1" fmla="*/ 0 h 279"/>
                <a:gd name="T2" fmla="*/ 0 w 146"/>
                <a:gd name="T3" fmla="*/ 196 h 279"/>
                <a:gd name="T4" fmla="*/ 146 w 146"/>
                <a:gd name="T5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6" h="279">
                  <a:moveTo>
                    <a:pt x="0" y="0"/>
                  </a:moveTo>
                  <a:lnTo>
                    <a:pt x="0" y="196"/>
                  </a:lnTo>
                  <a:lnTo>
                    <a:pt x="146" y="279"/>
                  </a:lnTo>
                </a:path>
              </a:pathLst>
            </a:custGeom>
            <a:noFill/>
            <a:ln w="12700" cap="rnd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43" tIns="34271" rIns="68543" bIns="34271" numCol="1" anchor="t" anchorCtr="0" compatLnSpc="1">
              <a:prstTxWarp prst="textNoShape">
                <a:avLst/>
              </a:prstTxWarp>
            </a:bodyPr>
            <a:lstStyle/>
            <a:p>
              <a:pPr defTabSz="685484"/>
              <a:endParaRPr lang="en-US" sz="1500" dirty="0">
                <a:gradFill>
                  <a:gsLst>
                    <a:gs pos="0">
                      <a:srgbClr val="1A1A1A"/>
                    </a:gs>
                    <a:gs pos="100000">
                      <a:srgbClr val="1A1A1A"/>
                    </a:gs>
                  </a:gsLst>
                  <a:lin ang="5400000" scaled="1"/>
                </a:gradFill>
                <a:latin typeface="Segoe UI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8FEF6C1A-AD27-40C3-B203-E8812479EF8D}"/>
                </a:ext>
              </a:extLst>
            </p:cNvPr>
            <p:cNvSpPr/>
            <p:nvPr/>
          </p:nvSpPr>
          <p:spPr bwMode="auto">
            <a:xfrm>
              <a:off x="2335756" y="3558618"/>
              <a:ext cx="318744" cy="318742"/>
            </a:xfrm>
            <a:prstGeom prst="ellipse">
              <a:avLst/>
            </a:prstGeom>
            <a:noFill/>
            <a:ln w="12700" cap="rnd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43" tIns="34271" rIns="68543" bIns="34271" numCol="1" anchor="t" anchorCtr="0" compatLnSpc="1">
              <a:prstTxWarp prst="textNoShape">
                <a:avLst/>
              </a:prstTxWarp>
            </a:bodyPr>
            <a:lstStyle/>
            <a:p>
              <a:pPr defTabSz="685484"/>
              <a:endParaRPr lang="en-US" sz="1500" dirty="0">
                <a:gradFill>
                  <a:gsLst>
                    <a:gs pos="0">
                      <a:srgbClr val="1A1A1A"/>
                    </a:gs>
                    <a:gs pos="100000">
                      <a:srgbClr val="1A1A1A"/>
                    </a:gs>
                  </a:gsLst>
                  <a:lin ang="5400000" scaled="1"/>
                </a:gradFill>
                <a:latin typeface="Segoe UI"/>
              </a:endParaRPr>
            </a:p>
          </p:txBody>
        </p:sp>
      </p:grpSp>
      <p:sp>
        <p:nvSpPr>
          <p:cNvPr id="41" name="arrow_24">
            <a:extLst>
              <a:ext uri="{FF2B5EF4-FFF2-40B4-BE49-F238E27FC236}">
                <a16:creationId xmlns:a16="http://schemas.microsoft.com/office/drawing/2014/main" id="{4DC6598F-C4DE-4358-B2AF-C5C002575A83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826510" y="1278927"/>
            <a:ext cx="299777" cy="228942"/>
          </a:xfrm>
          <a:custGeom>
            <a:avLst/>
            <a:gdLst>
              <a:gd name="T0" fmla="*/ 55 w 237"/>
              <a:gd name="T1" fmla="*/ 91 h 181"/>
              <a:gd name="T2" fmla="*/ 237 w 237"/>
              <a:gd name="T3" fmla="*/ 91 h 181"/>
              <a:gd name="T4" fmla="*/ 201 w 237"/>
              <a:gd name="T5" fmla="*/ 134 h 181"/>
              <a:gd name="T6" fmla="*/ 237 w 237"/>
              <a:gd name="T7" fmla="*/ 91 h 181"/>
              <a:gd name="T8" fmla="*/ 201 w 237"/>
              <a:gd name="T9" fmla="*/ 47 h 181"/>
              <a:gd name="T10" fmla="*/ 0 w 237"/>
              <a:gd name="T11" fmla="*/ 0 h 181"/>
              <a:gd name="T12" fmla="*/ 0 w 237"/>
              <a:gd name="T13" fmla="*/ 181 h 181"/>
              <a:gd name="T14" fmla="*/ 149 w 237"/>
              <a:gd name="T15" fmla="*/ 181 h 181"/>
              <a:gd name="T16" fmla="*/ 149 w 237"/>
              <a:gd name="T17" fmla="*/ 0 h 181"/>
              <a:gd name="T18" fmla="*/ 0 w 237"/>
              <a:gd name="T19" fmla="*/ 0 h 181"/>
              <a:gd name="T20" fmla="*/ 0 w 237"/>
              <a:gd name="T21" fmla="*/ 0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37" h="181">
                <a:moveTo>
                  <a:pt x="55" y="91"/>
                </a:moveTo>
                <a:lnTo>
                  <a:pt x="237" y="91"/>
                </a:lnTo>
                <a:moveTo>
                  <a:pt x="201" y="134"/>
                </a:moveTo>
                <a:lnTo>
                  <a:pt x="237" y="91"/>
                </a:lnTo>
                <a:lnTo>
                  <a:pt x="201" y="47"/>
                </a:lnTo>
                <a:moveTo>
                  <a:pt x="0" y="0"/>
                </a:moveTo>
                <a:lnTo>
                  <a:pt x="0" y="181"/>
                </a:lnTo>
                <a:lnTo>
                  <a:pt x="149" y="181"/>
                </a:lnTo>
                <a:lnTo>
                  <a:pt x="149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flat">
            <a:solidFill>
              <a:schemeClr val="tx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43" tIns="34271" rIns="68543" bIns="34271" numCol="1" anchor="t" anchorCtr="0" compatLnSpc="1">
            <a:prstTxWarp prst="textNoShape">
              <a:avLst/>
            </a:prstTxWarp>
          </a:bodyPr>
          <a:lstStyle/>
          <a:p>
            <a:pPr defTabSz="685484"/>
            <a:endParaRPr lang="en-US" sz="788" dirty="0">
              <a:solidFill>
                <a:srgbClr val="1A1A1A"/>
              </a:solidFill>
              <a:latin typeface="Segoe UI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D64FF969-E80C-4D3F-A7A1-06F05CF69A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96" y="1781141"/>
            <a:ext cx="295118" cy="314157"/>
          </a:xfrm>
          <a:prstGeom prst="rect">
            <a:avLst/>
          </a:prstGeom>
        </p:spPr>
      </p:pic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6857419-694A-4F19-93A6-F7E452E9FEFE}"/>
              </a:ext>
            </a:extLst>
          </p:cNvPr>
          <p:cNvCxnSpPr>
            <a:cxnSpLocks/>
          </p:cNvCxnSpPr>
          <p:nvPr/>
        </p:nvCxnSpPr>
        <p:spPr>
          <a:xfrm flipV="1">
            <a:off x="6681679" y="2436471"/>
            <a:ext cx="0" cy="627883"/>
          </a:xfrm>
          <a:prstGeom prst="straightConnector1">
            <a:avLst/>
          </a:prstGeom>
          <a:ln w="12700">
            <a:solidFill>
              <a:schemeClr val="accent1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Google Shape;348;p38">
            <a:extLst>
              <a:ext uri="{FF2B5EF4-FFF2-40B4-BE49-F238E27FC236}">
                <a16:creationId xmlns:a16="http://schemas.microsoft.com/office/drawing/2014/main" id="{15ED77EA-D0F9-4944-9D00-EADC98ABC20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11275" y="177585"/>
            <a:ext cx="767158" cy="42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Imagem 50" descr="Ícone&#10;&#10;Descrição gerada automaticamente">
            <a:extLst>
              <a:ext uri="{FF2B5EF4-FFF2-40B4-BE49-F238E27FC236}">
                <a16:creationId xmlns:a16="http://schemas.microsoft.com/office/drawing/2014/main" id="{E26D1C77-6715-4086-BCAD-580C02545E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9053" y="3724027"/>
            <a:ext cx="2663676" cy="135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4929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8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91AAFE7-035C-4837-A454-1360C38F26CB}"/>
              </a:ext>
            </a:extLst>
          </p:cNvPr>
          <p:cNvSpPr/>
          <p:nvPr/>
        </p:nvSpPr>
        <p:spPr>
          <a:xfrm>
            <a:off x="736713" y="4058462"/>
            <a:ext cx="6351566" cy="665130"/>
          </a:xfrm>
          <a:prstGeom prst="roundRect">
            <a:avLst>
              <a:gd name="adj" fmla="val 0"/>
            </a:avLst>
          </a:prstGeom>
          <a:noFill/>
          <a:ln w="12700" cap="rnd">
            <a:solidFill>
              <a:schemeClr val="tx2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43" tIns="34271" rIns="68543" bIns="34271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defTabSz="456927">
              <a:defRPr/>
            </a:pPr>
            <a:r>
              <a:rPr lang="en-US" sz="1000" dirty="0">
                <a:solidFill>
                  <a:schemeClr val="bg1"/>
                </a:solidFill>
                <a:latin typeface="Montserrat" panose="020B0604020202020204" charset="0"/>
              </a:rPr>
              <a:t>Persistent Volume Storage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0161082-25D0-4036-BD92-38123745CB89}"/>
              </a:ext>
            </a:extLst>
          </p:cNvPr>
          <p:cNvSpPr/>
          <p:nvPr/>
        </p:nvSpPr>
        <p:spPr>
          <a:xfrm>
            <a:off x="343433" y="1332140"/>
            <a:ext cx="7138130" cy="3733445"/>
          </a:xfrm>
          <a:prstGeom prst="rect">
            <a:avLst/>
          </a:prstGeom>
          <a:noFill/>
          <a:ln w="12700">
            <a:solidFill>
              <a:schemeClr val="accent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lIns="0" rIns="0" rtlCol="0" anchor="t" anchorCtr="1"/>
          <a:lstStyle/>
          <a:p>
            <a:pPr defTabSz="456927">
              <a:defRPr/>
            </a:pPr>
            <a:r>
              <a:rPr lang="en-US" sz="1000" dirty="0">
                <a:solidFill>
                  <a:srgbClr val="FFFFFF"/>
                </a:solidFill>
                <a:latin typeface="Montserrat" panose="020B0604020202020204" charset="0"/>
              </a:rPr>
              <a:t>Kubernetes</a:t>
            </a:r>
            <a:endParaRPr lang="en-US" sz="788" dirty="0">
              <a:solidFill>
                <a:srgbClr val="FFFFFF"/>
              </a:solidFill>
              <a:latin typeface="Montserrat" panose="020B060402020202020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9F2F0EA-F2A2-400F-AA08-DDA986FD6FF6}"/>
              </a:ext>
            </a:extLst>
          </p:cNvPr>
          <p:cNvSpPr txBox="1">
            <a:spLocks/>
          </p:cNvSpPr>
          <p:nvPr/>
        </p:nvSpPr>
        <p:spPr>
          <a:xfrm>
            <a:off x="154753" y="110679"/>
            <a:ext cx="0" cy="0"/>
          </a:xfrm>
        </p:spPr>
        <p:txBody>
          <a:bodyPr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3853">
              <a:defRPr/>
            </a:pPr>
            <a:endParaRPr lang="en-US" sz="3599" dirty="0">
              <a:solidFill>
                <a:srgbClr val="FFFFFF"/>
              </a:solidFill>
              <a:latin typeface="Montserrat" panose="020B060402020202020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CB7B8D8-3C52-4AFE-936A-936F7E75D564}"/>
              </a:ext>
            </a:extLst>
          </p:cNvPr>
          <p:cNvSpPr txBox="1"/>
          <p:nvPr/>
        </p:nvSpPr>
        <p:spPr>
          <a:xfrm>
            <a:off x="218433" y="1088589"/>
            <a:ext cx="5279785" cy="299954"/>
          </a:xfrm>
          <a:prstGeom prst="rect">
            <a:avLst/>
          </a:prstGeom>
          <a:noFill/>
        </p:spPr>
        <p:txBody>
          <a:bodyPr wrap="none" lIns="109670" rtlCol="0">
            <a:spAutoFit/>
          </a:bodyPr>
          <a:lstStyle/>
          <a:p>
            <a:pPr defTabSz="685383">
              <a:defRPr/>
            </a:pPr>
            <a:r>
              <a:rPr lang="en-US" sz="1300" b="1" dirty="0">
                <a:solidFill>
                  <a:schemeClr val="bg1"/>
                </a:solidFill>
                <a:latin typeface="Montserrat" panose="020B0604020202020204" charset="0"/>
                <a:cs typeface="Segoe UI Semibold" panose="020B0502040204020203" pitchFamily="34" charset="0"/>
              </a:rPr>
              <a:t>Built-in HADR orchestration with no clustering required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E734DD-EFB9-4EA2-BF56-EA5C439C6482}"/>
              </a:ext>
            </a:extLst>
          </p:cNvPr>
          <p:cNvSpPr txBox="1"/>
          <p:nvPr/>
        </p:nvSpPr>
        <p:spPr>
          <a:xfrm>
            <a:off x="7864294" y="2566266"/>
            <a:ext cx="679857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ctr" defTabSz="685383">
              <a:defRPr/>
            </a:pPr>
            <a:r>
              <a:rPr lang="en-US" sz="1000" dirty="0">
                <a:solidFill>
                  <a:schemeClr val="bg1"/>
                </a:solidFill>
                <a:latin typeface="Montserrat" panose="020B0604020202020204" charset="0"/>
              </a:rPr>
              <a:t>User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CFCC36-BE54-C64C-86C7-489C3786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257" y="69788"/>
            <a:ext cx="6834750" cy="720163"/>
          </a:xfrm>
        </p:spPr>
        <p:txBody>
          <a:bodyPr spcFirstLastPara="1" vert="horz" wrap="square" lIns="109670" tIns="67206" rIns="107529" bIns="67206" rtlCol="0" anchor="t" anchorCtr="0">
            <a:noAutofit/>
          </a:bodyPr>
          <a:lstStyle/>
          <a:p>
            <a:r>
              <a:rPr lang="en-US" sz="3000" b="1" dirty="0">
                <a:solidFill>
                  <a:srgbClr val="017CFF"/>
                </a:solidFill>
                <a:latin typeface="Montserrat" panose="020B0604020202020204" charset="0"/>
              </a:rPr>
              <a:t>SQL Server - Shared storage HA in Kubernetes</a:t>
            </a:r>
          </a:p>
        </p:txBody>
      </p:sp>
      <p:sp>
        <p:nvSpPr>
          <p:cNvPr id="71" name="Freeform 5">
            <a:extLst>
              <a:ext uri="{FF2B5EF4-FFF2-40B4-BE49-F238E27FC236}">
                <a16:creationId xmlns:a16="http://schemas.microsoft.com/office/drawing/2014/main" id="{015A8A88-9217-BE43-A55B-2A8F82BC6526}"/>
              </a:ext>
            </a:extLst>
          </p:cNvPr>
          <p:cNvSpPr>
            <a:spLocks noEditPoints="1"/>
          </p:cNvSpPr>
          <p:nvPr/>
        </p:nvSpPr>
        <p:spPr bwMode="auto">
          <a:xfrm>
            <a:off x="8014731" y="2114821"/>
            <a:ext cx="378985" cy="423446"/>
          </a:xfrm>
          <a:custGeom>
            <a:avLst/>
            <a:gdLst>
              <a:gd name="T0" fmla="*/ 48 w 246"/>
              <a:gd name="T1" fmla="*/ 76 h 275"/>
              <a:gd name="T2" fmla="*/ 124 w 246"/>
              <a:gd name="T3" fmla="*/ 0 h 275"/>
              <a:gd name="T4" fmla="*/ 201 w 246"/>
              <a:gd name="T5" fmla="*/ 76 h 275"/>
              <a:gd name="T6" fmla="*/ 124 w 246"/>
              <a:gd name="T7" fmla="*/ 152 h 275"/>
              <a:gd name="T8" fmla="*/ 48 w 246"/>
              <a:gd name="T9" fmla="*/ 76 h 275"/>
              <a:gd name="T10" fmla="*/ 246 w 246"/>
              <a:gd name="T11" fmla="*/ 275 h 275"/>
              <a:gd name="T12" fmla="*/ 123 w 246"/>
              <a:gd name="T13" fmla="*/ 152 h 275"/>
              <a:gd name="T14" fmla="*/ 0 w 246"/>
              <a:gd name="T15" fmla="*/ 275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6" h="275">
                <a:moveTo>
                  <a:pt x="48" y="76"/>
                </a:moveTo>
                <a:cubicBezTo>
                  <a:pt x="48" y="34"/>
                  <a:pt x="82" y="0"/>
                  <a:pt x="124" y="0"/>
                </a:cubicBezTo>
                <a:cubicBezTo>
                  <a:pt x="166" y="0"/>
                  <a:pt x="201" y="34"/>
                  <a:pt x="201" y="76"/>
                </a:cubicBezTo>
                <a:cubicBezTo>
                  <a:pt x="201" y="118"/>
                  <a:pt x="166" y="152"/>
                  <a:pt x="124" y="152"/>
                </a:cubicBezTo>
                <a:cubicBezTo>
                  <a:pt x="82" y="152"/>
                  <a:pt x="48" y="118"/>
                  <a:pt x="48" y="76"/>
                </a:cubicBezTo>
                <a:close/>
                <a:moveTo>
                  <a:pt x="246" y="275"/>
                </a:moveTo>
                <a:cubicBezTo>
                  <a:pt x="246" y="207"/>
                  <a:pt x="191" y="152"/>
                  <a:pt x="123" y="152"/>
                </a:cubicBezTo>
                <a:cubicBezTo>
                  <a:pt x="55" y="152"/>
                  <a:pt x="0" y="207"/>
                  <a:pt x="0" y="275"/>
                </a:cubicBezTo>
              </a:path>
            </a:pathLst>
          </a:custGeom>
          <a:noFill/>
          <a:ln w="12700" cap="flat">
            <a:solidFill>
              <a:srgbClr val="0078D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43" tIns="34271" rIns="68543" bIns="34271" numCol="1" anchor="t" anchorCtr="0" compatLnSpc="1">
            <a:prstTxWarp prst="textNoShape">
              <a:avLst/>
            </a:prstTxWarp>
          </a:bodyPr>
          <a:lstStyle/>
          <a:p>
            <a:pPr defTabSz="699155">
              <a:defRPr/>
            </a:pPr>
            <a:endParaRPr lang="en-US" sz="1349" dirty="0">
              <a:solidFill>
                <a:srgbClr val="505050"/>
              </a:solidFill>
              <a:latin typeface="Montserrat" panose="020B060402020202020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2C55D87-376F-4706-920D-06AAB722E882}"/>
              </a:ext>
            </a:extLst>
          </p:cNvPr>
          <p:cNvSpPr/>
          <p:nvPr/>
        </p:nvSpPr>
        <p:spPr>
          <a:xfrm>
            <a:off x="5229990" y="1701406"/>
            <a:ext cx="1858290" cy="2019910"/>
          </a:xfrm>
          <a:prstGeom prst="roundRect">
            <a:avLst>
              <a:gd name="adj" fmla="val 0"/>
            </a:avLst>
          </a:prstGeom>
          <a:solidFill>
            <a:schemeClr val="bg1">
              <a:alpha val="91000"/>
            </a:schemeClr>
          </a:solidFill>
          <a:ln w="12700" cap="rnd">
            <a:solidFill>
              <a:srgbClr val="0078D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43" tIns="34271" rIns="68543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456927">
              <a:defRPr/>
            </a:pPr>
            <a:r>
              <a:rPr lang="en-US" sz="899" dirty="0">
                <a:solidFill>
                  <a:srgbClr val="000000"/>
                </a:solidFill>
                <a:latin typeface="Montserrat" panose="020B0604020202020204" charset="0"/>
              </a:rPr>
              <a:t>Node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60D20A0-01F5-439C-A157-1E54A04AF354}"/>
              </a:ext>
            </a:extLst>
          </p:cNvPr>
          <p:cNvSpPr/>
          <p:nvPr/>
        </p:nvSpPr>
        <p:spPr>
          <a:xfrm>
            <a:off x="5388020" y="2018909"/>
            <a:ext cx="1542229" cy="658017"/>
          </a:xfrm>
          <a:prstGeom prst="roundRect">
            <a:avLst>
              <a:gd name="adj" fmla="val 0"/>
            </a:avLst>
          </a:prstGeom>
          <a:solidFill>
            <a:srgbClr val="0078D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43" tIns="34271" rIns="68543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456927">
              <a:defRPr/>
            </a:pPr>
            <a:r>
              <a:rPr lang="en-US" sz="899" dirty="0">
                <a:solidFill>
                  <a:srgbClr val="FFFFFF"/>
                </a:solidFill>
                <a:latin typeface="Montserrat" panose="020B0604020202020204" charset="0"/>
              </a:rPr>
              <a:t>Pod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2EC8A84-9B97-4867-96E3-E5AE0E0DC400}"/>
              </a:ext>
            </a:extLst>
          </p:cNvPr>
          <p:cNvSpPr/>
          <p:nvPr/>
        </p:nvSpPr>
        <p:spPr>
          <a:xfrm>
            <a:off x="5621069" y="2290203"/>
            <a:ext cx="1076132" cy="212485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43" tIns="34271" rIns="68543" bIns="3427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6927">
              <a:defRPr/>
            </a:pPr>
            <a:r>
              <a:rPr lang="en-US" sz="899" dirty="0">
                <a:solidFill>
                  <a:srgbClr val="FFFFFF"/>
                </a:solidFill>
                <a:latin typeface="Montserrat" panose="020B0604020202020204" charset="0"/>
              </a:rPr>
              <a:t>SQL Server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C59C28B-99F1-428F-BF30-99B63E57E5BA}"/>
              </a:ext>
            </a:extLst>
          </p:cNvPr>
          <p:cNvSpPr/>
          <p:nvPr/>
        </p:nvSpPr>
        <p:spPr>
          <a:xfrm>
            <a:off x="2983351" y="1701406"/>
            <a:ext cx="1858290" cy="2019910"/>
          </a:xfrm>
          <a:prstGeom prst="roundRect">
            <a:avLst>
              <a:gd name="adj" fmla="val 0"/>
            </a:avLst>
          </a:prstGeom>
          <a:solidFill>
            <a:schemeClr val="bg1">
              <a:alpha val="91000"/>
            </a:schemeClr>
          </a:solidFill>
          <a:ln w="12700" cap="rnd">
            <a:solidFill>
              <a:srgbClr val="0078D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43" tIns="34271" rIns="68543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456927">
              <a:defRPr/>
            </a:pPr>
            <a:r>
              <a:rPr lang="en-US" sz="899" dirty="0">
                <a:solidFill>
                  <a:srgbClr val="000000"/>
                </a:solidFill>
                <a:latin typeface="Montserrat" panose="020B0604020202020204" charset="0"/>
              </a:rPr>
              <a:t>Node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6320D24A-9917-44A1-8D1E-C536F3E44617}"/>
              </a:ext>
            </a:extLst>
          </p:cNvPr>
          <p:cNvSpPr/>
          <p:nvPr/>
        </p:nvSpPr>
        <p:spPr>
          <a:xfrm>
            <a:off x="3141381" y="2018909"/>
            <a:ext cx="1542229" cy="658017"/>
          </a:xfrm>
          <a:prstGeom prst="roundRect">
            <a:avLst>
              <a:gd name="adj" fmla="val 0"/>
            </a:avLst>
          </a:prstGeom>
          <a:solidFill>
            <a:srgbClr val="B6CBD8">
              <a:alpha val="65000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43" tIns="34271" rIns="68543" bIns="3427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6927">
              <a:defRPr/>
            </a:pPr>
            <a:r>
              <a:rPr lang="en-US" sz="1000" dirty="0">
                <a:solidFill>
                  <a:srgbClr val="000000"/>
                </a:solidFill>
                <a:latin typeface="Montserrat" panose="020B0604020202020204" charset="0"/>
              </a:rPr>
              <a:t>Load Balancer Service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7797FDF-0859-4AA4-A7FF-CE94805DBCBA}"/>
              </a:ext>
            </a:extLst>
          </p:cNvPr>
          <p:cNvSpPr/>
          <p:nvPr/>
        </p:nvSpPr>
        <p:spPr>
          <a:xfrm>
            <a:off x="736713" y="1679943"/>
            <a:ext cx="1858290" cy="2039553"/>
          </a:xfrm>
          <a:prstGeom prst="roundRect">
            <a:avLst>
              <a:gd name="adj" fmla="val 0"/>
            </a:avLst>
          </a:prstGeom>
          <a:solidFill>
            <a:schemeClr val="bg1">
              <a:alpha val="91000"/>
            </a:schemeClr>
          </a:solidFill>
          <a:ln w="12700" cap="rnd">
            <a:solidFill>
              <a:srgbClr val="0078D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43" tIns="34271" rIns="68543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456927">
              <a:defRPr/>
            </a:pPr>
            <a:r>
              <a:rPr lang="en-US" sz="899" dirty="0">
                <a:solidFill>
                  <a:srgbClr val="000000"/>
                </a:solidFill>
                <a:latin typeface="Montserrat" panose="020B0604020202020204" charset="0"/>
              </a:rPr>
              <a:t>Node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58985664-8899-40C6-8B61-DCA0B59470B7}"/>
              </a:ext>
            </a:extLst>
          </p:cNvPr>
          <p:cNvSpPr/>
          <p:nvPr/>
        </p:nvSpPr>
        <p:spPr>
          <a:xfrm>
            <a:off x="893601" y="2018909"/>
            <a:ext cx="1544516" cy="658017"/>
          </a:xfrm>
          <a:prstGeom prst="roundRect">
            <a:avLst>
              <a:gd name="adj" fmla="val 0"/>
            </a:avLst>
          </a:prstGeom>
          <a:solidFill>
            <a:srgbClr val="0078D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43" tIns="34271" rIns="68543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456927">
              <a:defRPr/>
            </a:pPr>
            <a:r>
              <a:rPr lang="en-US" sz="899" dirty="0">
                <a:solidFill>
                  <a:srgbClr val="FFFFFF"/>
                </a:solidFill>
                <a:latin typeface="Montserrat" panose="020B0604020202020204" charset="0"/>
              </a:rPr>
              <a:t>Pod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7E7E225D-4755-4B06-B60E-A13BC64E8B3E}"/>
              </a:ext>
            </a:extLst>
          </p:cNvPr>
          <p:cNvSpPr/>
          <p:nvPr/>
        </p:nvSpPr>
        <p:spPr>
          <a:xfrm>
            <a:off x="1128934" y="2291816"/>
            <a:ext cx="1073849" cy="209258"/>
          </a:xfrm>
          <a:prstGeom prst="roundRect">
            <a:avLst>
              <a:gd name="adj" fmla="val 0"/>
            </a:avLst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43" tIns="34271" rIns="68543" bIns="3427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6927">
              <a:defRPr/>
            </a:pPr>
            <a:r>
              <a:rPr lang="en-US" sz="899" dirty="0">
                <a:solidFill>
                  <a:srgbClr val="FFFFFF"/>
                </a:solidFill>
                <a:latin typeface="Montserrat" panose="020B0604020202020204" charset="0"/>
              </a:rPr>
              <a:t>SQL Server </a:t>
            </a:r>
          </a:p>
        </p:txBody>
      </p:sp>
      <p:sp>
        <p:nvSpPr>
          <p:cNvPr id="80" name="Rectangle: Rounded Corners 23">
            <a:extLst>
              <a:ext uri="{FF2B5EF4-FFF2-40B4-BE49-F238E27FC236}">
                <a16:creationId xmlns:a16="http://schemas.microsoft.com/office/drawing/2014/main" id="{FD469D95-08DF-4B49-9997-6BE45504353F}"/>
              </a:ext>
            </a:extLst>
          </p:cNvPr>
          <p:cNvSpPr/>
          <p:nvPr/>
        </p:nvSpPr>
        <p:spPr>
          <a:xfrm>
            <a:off x="893601" y="2823358"/>
            <a:ext cx="1544516" cy="658017"/>
          </a:xfrm>
          <a:prstGeom prst="roundRect">
            <a:avLst>
              <a:gd name="adj" fmla="val 0"/>
            </a:avLst>
          </a:prstGeom>
          <a:solidFill>
            <a:srgbClr val="0078D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43" tIns="34271" rIns="68543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456927">
              <a:defRPr/>
            </a:pPr>
            <a:r>
              <a:rPr lang="en-US" sz="899" dirty="0">
                <a:solidFill>
                  <a:srgbClr val="FFFFFF"/>
                </a:solidFill>
                <a:latin typeface="Montserrat" panose="020B0604020202020204" charset="0"/>
              </a:rPr>
              <a:t>Pod</a:t>
            </a:r>
          </a:p>
        </p:txBody>
      </p:sp>
      <p:sp>
        <p:nvSpPr>
          <p:cNvPr id="81" name="Rectangle: Rounded Corners 24">
            <a:extLst>
              <a:ext uri="{FF2B5EF4-FFF2-40B4-BE49-F238E27FC236}">
                <a16:creationId xmlns:a16="http://schemas.microsoft.com/office/drawing/2014/main" id="{3703B540-C3CD-5A44-9E45-AE73CC8474DB}"/>
              </a:ext>
            </a:extLst>
          </p:cNvPr>
          <p:cNvSpPr/>
          <p:nvPr/>
        </p:nvSpPr>
        <p:spPr>
          <a:xfrm>
            <a:off x="1128934" y="3096264"/>
            <a:ext cx="1073849" cy="209258"/>
          </a:xfrm>
          <a:prstGeom prst="roundRect">
            <a:avLst>
              <a:gd name="adj" fmla="val 0"/>
            </a:avLst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43" tIns="34271" rIns="68543" bIns="3427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6927">
              <a:defRPr/>
            </a:pPr>
            <a:r>
              <a:rPr lang="en-US" sz="899" dirty="0">
                <a:solidFill>
                  <a:srgbClr val="FFFFFF"/>
                </a:solidFill>
                <a:latin typeface="Montserrat" panose="020B0604020202020204" charset="0"/>
              </a:rPr>
              <a:t>SQL Server </a:t>
            </a:r>
          </a:p>
        </p:txBody>
      </p:sp>
      <p:cxnSp>
        <p:nvCxnSpPr>
          <p:cNvPr id="85" name="Elbow Connector 84">
            <a:extLst>
              <a:ext uri="{FF2B5EF4-FFF2-40B4-BE49-F238E27FC236}">
                <a16:creationId xmlns:a16="http://schemas.microsoft.com/office/drawing/2014/main" id="{869DB18D-8B6C-5A4C-8DDC-69DF3CE9DB2E}"/>
              </a:ext>
            </a:extLst>
          </p:cNvPr>
          <p:cNvCxnSpPr>
            <a:stCxn id="71" idx="1"/>
            <a:endCxn id="21" idx="0"/>
          </p:cNvCxnSpPr>
          <p:nvPr/>
        </p:nvCxnSpPr>
        <p:spPr>
          <a:xfrm flipH="1" flipV="1">
            <a:off x="3912495" y="2018910"/>
            <a:ext cx="4293268" cy="95911"/>
          </a:xfrm>
          <a:prstGeom prst="bentConnector4">
            <a:avLst>
              <a:gd name="adj1" fmla="val -33"/>
              <a:gd name="adj2" fmla="val 620181"/>
            </a:avLst>
          </a:prstGeom>
          <a:ln w="12700">
            <a:solidFill>
              <a:schemeClr val="accent1"/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D0384715-6567-AA43-A514-49237FE92748}"/>
              </a:ext>
            </a:extLst>
          </p:cNvPr>
          <p:cNvCxnSpPr>
            <a:stCxn id="21" idx="1"/>
          </p:cNvCxnSpPr>
          <p:nvPr/>
        </p:nvCxnSpPr>
        <p:spPr>
          <a:xfrm flipH="1" flipV="1">
            <a:off x="2438118" y="2347143"/>
            <a:ext cx="703265" cy="776"/>
          </a:xfrm>
          <a:prstGeom prst="straightConnector1">
            <a:avLst/>
          </a:prstGeom>
          <a:ln w="12700">
            <a:solidFill>
              <a:schemeClr val="accent1"/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D269D8C0-E75D-3A4E-BCDF-E7172A401646}"/>
              </a:ext>
            </a:extLst>
          </p:cNvPr>
          <p:cNvCxnSpPr>
            <a:cxnSpLocks/>
            <a:stCxn id="24" idx="2"/>
          </p:cNvCxnSpPr>
          <p:nvPr/>
        </p:nvCxnSpPr>
        <p:spPr>
          <a:xfrm>
            <a:off x="1665858" y="2676928"/>
            <a:ext cx="0" cy="1381535"/>
          </a:xfrm>
          <a:prstGeom prst="straightConnector1">
            <a:avLst/>
          </a:prstGeom>
          <a:ln w="12700">
            <a:solidFill>
              <a:schemeClr val="accent1"/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Elbow Connector 108">
            <a:extLst>
              <a:ext uri="{FF2B5EF4-FFF2-40B4-BE49-F238E27FC236}">
                <a16:creationId xmlns:a16="http://schemas.microsoft.com/office/drawing/2014/main" id="{995444D6-FE5F-CB45-B835-55938D1DA9DC}"/>
              </a:ext>
            </a:extLst>
          </p:cNvPr>
          <p:cNvCxnSpPr>
            <a:stCxn id="21" idx="2"/>
            <a:endCxn id="80" idx="3"/>
          </p:cNvCxnSpPr>
          <p:nvPr/>
        </p:nvCxnSpPr>
        <p:spPr>
          <a:xfrm rot="5400000">
            <a:off x="2937589" y="2177458"/>
            <a:ext cx="475439" cy="1474379"/>
          </a:xfrm>
          <a:prstGeom prst="bentConnector2">
            <a:avLst/>
          </a:prstGeom>
          <a:ln w="12700">
            <a:solidFill>
              <a:schemeClr val="accent1"/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>
            <a:extLst>
              <a:ext uri="{FF2B5EF4-FFF2-40B4-BE49-F238E27FC236}">
                <a16:creationId xmlns:a16="http://schemas.microsoft.com/office/drawing/2014/main" id="{3230F133-06E3-1748-904B-F7BDEC790F82}"/>
              </a:ext>
            </a:extLst>
          </p:cNvPr>
          <p:cNvCxnSpPr>
            <a:cxnSpLocks/>
          </p:cNvCxnSpPr>
          <p:nvPr/>
        </p:nvCxnSpPr>
        <p:spPr>
          <a:xfrm flipV="1">
            <a:off x="4676396" y="2347143"/>
            <a:ext cx="703265" cy="776"/>
          </a:xfrm>
          <a:prstGeom prst="straightConnector1">
            <a:avLst/>
          </a:prstGeom>
          <a:ln w="12700">
            <a:solidFill>
              <a:schemeClr val="accent1"/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D6F9FD2C-5633-444C-99F5-D23AFABB4D9B}"/>
              </a:ext>
            </a:extLst>
          </p:cNvPr>
          <p:cNvCxnSpPr>
            <a:cxnSpLocks/>
          </p:cNvCxnSpPr>
          <p:nvPr/>
        </p:nvCxnSpPr>
        <p:spPr>
          <a:xfrm>
            <a:off x="6160612" y="2676928"/>
            <a:ext cx="0" cy="1381535"/>
          </a:xfrm>
          <a:prstGeom prst="straightConnector1">
            <a:avLst/>
          </a:prstGeom>
          <a:ln w="12700">
            <a:solidFill>
              <a:schemeClr val="accent1"/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3FDB765-0480-44C1-BD04-1159FA943CD2}"/>
              </a:ext>
            </a:extLst>
          </p:cNvPr>
          <p:cNvCxnSpPr>
            <a:cxnSpLocks/>
            <a:stCxn id="80" idx="2"/>
          </p:cNvCxnSpPr>
          <p:nvPr/>
        </p:nvCxnSpPr>
        <p:spPr>
          <a:xfrm>
            <a:off x="1665858" y="3481376"/>
            <a:ext cx="0" cy="577087"/>
          </a:xfrm>
          <a:prstGeom prst="straightConnector1">
            <a:avLst/>
          </a:prstGeom>
          <a:ln w="12700">
            <a:solidFill>
              <a:schemeClr val="accent1"/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0E169EC-8CA5-474D-9DDA-7BDF5FDEF7FD}"/>
              </a:ext>
            </a:extLst>
          </p:cNvPr>
          <p:cNvGrpSpPr/>
          <p:nvPr/>
        </p:nvGrpSpPr>
        <p:grpSpPr>
          <a:xfrm>
            <a:off x="971066" y="2049332"/>
            <a:ext cx="173589" cy="173589"/>
            <a:chOff x="3368040" y="-1136469"/>
            <a:chExt cx="319159" cy="319159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B4FFCB8-50EA-4F02-9591-A51409BF32D8}"/>
                </a:ext>
              </a:extLst>
            </p:cNvPr>
            <p:cNvCxnSpPr>
              <a:cxnSpLocks/>
            </p:cNvCxnSpPr>
            <p:nvPr/>
          </p:nvCxnSpPr>
          <p:spPr>
            <a:xfrm>
              <a:off x="3368040" y="-1136469"/>
              <a:ext cx="319159" cy="319159"/>
            </a:xfrm>
            <a:prstGeom prst="line">
              <a:avLst/>
            </a:prstGeom>
            <a:ln w="1905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61AC98C-C269-48AE-9CA6-D3AF9BBD56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68040" y="-1136469"/>
              <a:ext cx="319159" cy="319159"/>
            </a:xfrm>
            <a:prstGeom prst="line">
              <a:avLst/>
            </a:prstGeom>
            <a:ln w="1905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8192AD3-436F-4784-AA19-7464DB03E4E7}"/>
              </a:ext>
            </a:extLst>
          </p:cNvPr>
          <p:cNvGrpSpPr/>
          <p:nvPr/>
        </p:nvGrpSpPr>
        <p:grpSpPr>
          <a:xfrm>
            <a:off x="858029" y="1701407"/>
            <a:ext cx="173589" cy="173589"/>
            <a:chOff x="3368040" y="-1136469"/>
            <a:chExt cx="319159" cy="319159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10D723D-1D62-4143-9224-D042D2DDF446}"/>
                </a:ext>
              </a:extLst>
            </p:cNvPr>
            <p:cNvCxnSpPr>
              <a:cxnSpLocks/>
            </p:cNvCxnSpPr>
            <p:nvPr/>
          </p:nvCxnSpPr>
          <p:spPr>
            <a:xfrm>
              <a:off x="3368040" y="-1136469"/>
              <a:ext cx="319159" cy="319159"/>
            </a:xfrm>
            <a:prstGeom prst="line">
              <a:avLst/>
            </a:prstGeom>
            <a:ln w="1905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9F46DE0-5BEB-473B-B1BC-A2472E2C37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68040" y="-1136469"/>
              <a:ext cx="319159" cy="319159"/>
            </a:xfrm>
            <a:prstGeom prst="line">
              <a:avLst/>
            </a:prstGeom>
            <a:ln w="1905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3" name="Google Shape;348;p38">
            <a:extLst>
              <a:ext uri="{FF2B5EF4-FFF2-40B4-BE49-F238E27FC236}">
                <a16:creationId xmlns:a16="http://schemas.microsoft.com/office/drawing/2014/main" id="{92B21CF6-86AD-49C4-8928-0D3E4E5B40D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48267" y="4662613"/>
            <a:ext cx="767158" cy="426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8387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mph" presetSubtype="0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3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mph" presetSubtype="0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6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indefinite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1" dur="indefinite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indefinite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4" dur="indefinite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2" grpId="0"/>
      <p:bldP spid="71" grpId="0" animBg="1"/>
      <p:bldP spid="7" grpId="0" animBg="1"/>
      <p:bldP spid="16" grpId="0" animBg="1"/>
      <p:bldP spid="17" grpId="0" animBg="1"/>
      <p:bldP spid="6" grpId="0" animBg="1"/>
      <p:bldP spid="21" grpId="0" animBg="1"/>
      <p:bldP spid="9" grpId="0" animBg="1"/>
      <p:bldP spid="24" grpId="0" animBg="1"/>
      <p:bldP spid="24" grpId="1" animBg="1"/>
      <p:bldP spid="25" grpId="0" animBg="1"/>
      <p:bldP spid="25" grpId="1" animBg="1"/>
      <p:bldP spid="80" grpId="0" animBg="1"/>
      <p:bldP spid="80" grpId="1" animBg="1"/>
      <p:bldP spid="81" grpId="0" animBg="1"/>
      <p:bldP spid="81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59E69FC-CA8E-40E2-A76D-441DBB6A7FB0}"/>
              </a:ext>
            </a:extLst>
          </p:cNvPr>
          <p:cNvSpPr txBox="1">
            <a:spLocks/>
          </p:cNvSpPr>
          <p:nvPr/>
        </p:nvSpPr>
        <p:spPr>
          <a:xfrm>
            <a:off x="851652" y="908698"/>
            <a:ext cx="6270787" cy="1201625"/>
          </a:xfrm>
          <a:prstGeom prst="rect">
            <a:avLst/>
          </a:prstGeom>
        </p:spPr>
        <p:txBody>
          <a:bodyPr/>
          <a:lstStyle>
            <a:lvl1pPr algn="l" defTabSz="121871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86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500" b="1" dirty="0">
                <a:solidFill>
                  <a:schemeClr val="accent1"/>
                </a:solidFill>
                <a:latin typeface="Montserrat" panose="00000500000000000000" pitchFamily="2" charset="0"/>
              </a:rPr>
              <a:t>Demo</a:t>
            </a:r>
            <a:br>
              <a:rPr lang="en-US" sz="4500" b="1" dirty="0">
                <a:solidFill>
                  <a:schemeClr val="bg1"/>
                </a:solidFill>
                <a:latin typeface="Montserrat" panose="00000500000000000000" pitchFamily="2" charset="0"/>
              </a:rPr>
            </a:br>
            <a:r>
              <a:rPr lang="en-US" sz="4500" b="1" dirty="0">
                <a:solidFill>
                  <a:schemeClr val="bg1"/>
                </a:solidFill>
                <a:latin typeface="Montserrat" panose="00000500000000000000" pitchFamily="2" charset="0"/>
              </a:rPr>
              <a:t>Can SQL Server Docker?</a:t>
            </a:r>
          </a:p>
        </p:txBody>
      </p:sp>
      <p:pic>
        <p:nvPicPr>
          <p:cNvPr id="16" name="Graphic 14">
            <a:extLst>
              <a:ext uri="{FF2B5EF4-FFF2-40B4-BE49-F238E27FC236}">
                <a16:creationId xmlns:a16="http://schemas.microsoft.com/office/drawing/2014/main" id="{2AB1AC7B-291B-49A1-BECA-0C9B08D427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73226" y="2373276"/>
            <a:ext cx="1448628" cy="1448629"/>
          </a:xfrm>
          <a:prstGeom prst="rect">
            <a:avLst/>
          </a:prstGeom>
        </p:spPr>
      </p:pic>
      <p:pic>
        <p:nvPicPr>
          <p:cNvPr id="19" name="Imagem 18" descr="Ícone&#10;&#10;Descrição gerada automaticamente">
            <a:extLst>
              <a:ext uri="{FF2B5EF4-FFF2-40B4-BE49-F238E27FC236}">
                <a16:creationId xmlns:a16="http://schemas.microsoft.com/office/drawing/2014/main" id="{1176B804-1FC8-4E21-A2A6-BF9AFF7BC0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1028" y="3475861"/>
            <a:ext cx="1461177" cy="1461177"/>
          </a:xfrm>
          <a:prstGeom prst="rect">
            <a:avLst/>
          </a:prstGeom>
        </p:spPr>
      </p:pic>
      <p:pic>
        <p:nvPicPr>
          <p:cNvPr id="22" name="Google Shape;115;p18">
            <a:extLst>
              <a:ext uri="{FF2B5EF4-FFF2-40B4-BE49-F238E27FC236}">
                <a16:creationId xmlns:a16="http://schemas.microsoft.com/office/drawing/2014/main" id="{E34779E1-8700-4530-98F0-ADE6D1028597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53013" y="4427735"/>
            <a:ext cx="767158" cy="426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98121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Espaço Reservado para Texto 2">
            <a:extLst>
              <a:ext uri="{FF2B5EF4-FFF2-40B4-BE49-F238E27FC236}">
                <a16:creationId xmlns:a16="http://schemas.microsoft.com/office/drawing/2014/main" id="{C7EBF842-08EC-4D08-9729-5D661B2629E5}"/>
              </a:ext>
            </a:extLst>
          </p:cNvPr>
          <p:cNvSpPr txBox="1">
            <a:spLocks/>
          </p:cNvSpPr>
          <p:nvPr/>
        </p:nvSpPr>
        <p:spPr>
          <a:xfrm>
            <a:off x="358751" y="34467"/>
            <a:ext cx="2453886" cy="688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pt-BR" sz="2400" b="1" dirty="0">
                <a:solidFill>
                  <a:schemeClr val="accent1"/>
                </a:solidFill>
                <a:latin typeface="Montserrat" panose="020B0604020202020204" charset="0"/>
              </a:rPr>
              <a:t>Learn More</a:t>
            </a:r>
          </a:p>
        </p:txBody>
      </p:sp>
      <p:sp>
        <p:nvSpPr>
          <p:cNvPr id="34" name="Espaço Reservado para Texto 4">
            <a:extLst>
              <a:ext uri="{FF2B5EF4-FFF2-40B4-BE49-F238E27FC236}">
                <a16:creationId xmlns:a16="http://schemas.microsoft.com/office/drawing/2014/main" id="{17E940AE-124B-4CD8-9AD1-F193E1A3ADAA}"/>
              </a:ext>
            </a:extLst>
          </p:cNvPr>
          <p:cNvSpPr txBox="1">
            <a:spLocks/>
          </p:cNvSpPr>
          <p:nvPr/>
        </p:nvSpPr>
        <p:spPr>
          <a:xfrm>
            <a:off x="358751" y="660726"/>
            <a:ext cx="9412174" cy="46514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200" b="1" dirty="0">
                <a:solidFill>
                  <a:schemeClr val="bg1"/>
                </a:solidFill>
                <a:latin typeface="Montserrat" panose="020B0604020202020204" charset="0"/>
              </a:rPr>
              <a:t>Workshop SQL 2019: </a:t>
            </a:r>
            <a:r>
              <a:rPr lang="en-US" sz="1100" dirty="0">
                <a:solidFill>
                  <a:schemeClr val="bg1"/>
                </a:solidFill>
                <a:latin typeface="Montserrat" panose="020B060402020202020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https://aka.ms/sqlworkshops</a:t>
            </a:r>
            <a:endParaRPr lang="en-US" sz="1100" dirty="0">
              <a:solidFill>
                <a:schemeClr val="bg1"/>
              </a:solidFill>
              <a:latin typeface="Montserrat" panose="020B0604020202020204" charset="0"/>
            </a:endParaRPr>
          </a:p>
        </p:txBody>
      </p:sp>
      <p:sp>
        <p:nvSpPr>
          <p:cNvPr id="35" name="Espaço Reservado para Texto 4">
            <a:extLst>
              <a:ext uri="{FF2B5EF4-FFF2-40B4-BE49-F238E27FC236}">
                <a16:creationId xmlns:a16="http://schemas.microsoft.com/office/drawing/2014/main" id="{86C97C03-1025-4C0A-9E04-E0EB78B0EC20}"/>
              </a:ext>
            </a:extLst>
          </p:cNvPr>
          <p:cNvSpPr txBox="1">
            <a:spLocks/>
          </p:cNvSpPr>
          <p:nvPr/>
        </p:nvSpPr>
        <p:spPr>
          <a:xfrm>
            <a:off x="358751" y="969156"/>
            <a:ext cx="8192940" cy="4651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1218712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b="0" i="0" kern="120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  <a:lvl2pPr marL="914034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31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390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2747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2103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1459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0815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171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9527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bg1"/>
                </a:solidFill>
                <a:latin typeface="Montserrat" panose="020B0604020202020204" charset="0"/>
              </a:rPr>
              <a:t>Download and try it at: </a:t>
            </a:r>
            <a:r>
              <a:rPr lang="en-US" sz="1100" dirty="0">
                <a:solidFill>
                  <a:schemeClr val="bg1"/>
                </a:solidFill>
                <a:latin typeface="Montserrat" panose="020B060402020202020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http://aka.ms/ss19</a:t>
            </a:r>
            <a:endParaRPr lang="en-US" sz="1100" dirty="0">
              <a:solidFill>
                <a:schemeClr val="bg1"/>
              </a:solidFill>
              <a:latin typeface="Montserrat" panose="020B0604020202020204" charset="0"/>
            </a:endParaRPr>
          </a:p>
        </p:txBody>
      </p:sp>
      <p:sp>
        <p:nvSpPr>
          <p:cNvPr id="36" name="Espaço Reservado para Texto 4">
            <a:extLst>
              <a:ext uri="{FF2B5EF4-FFF2-40B4-BE49-F238E27FC236}">
                <a16:creationId xmlns:a16="http://schemas.microsoft.com/office/drawing/2014/main" id="{405DDB3B-8506-4CEB-BB3B-BEAA2E533AB8}"/>
              </a:ext>
            </a:extLst>
          </p:cNvPr>
          <p:cNvSpPr txBox="1">
            <a:spLocks/>
          </p:cNvSpPr>
          <p:nvPr/>
        </p:nvSpPr>
        <p:spPr>
          <a:xfrm>
            <a:off x="361525" y="1278976"/>
            <a:ext cx="5517781" cy="4651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1218712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b="0" i="0" kern="120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  <a:lvl2pPr marL="914034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31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390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2747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2103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1459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0815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171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9527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1200" b="1" dirty="0">
                <a:solidFill>
                  <a:schemeClr val="bg1"/>
                </a:solidFill>
                <a:latin typeface="Montserrat" panose="020B0604020202020204" charset="0"/>
              </a:rPr>
              <a:t>What’s new for SQL 2019: </a:t>
            </a:r>
            <a:r>
              <a:rPr lang="pt-BR" sz="1100" dirty="0">
                <a:solidFill>
                  <a:schemeClr val="bg1"/>
                </a:solidFill>
                <a:latin typeface="Montserrat" panose="020B060402020202020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https://docs.microsoft.com/en-us/sql/sql-server/what-s-new-in-sql-server-ver15?</a:t>
            </a:r>
            <a:endParaRPr lang="en-US" sz="1100" dirty="0">
              <a:solidFill>
                <a:schemeClr val="bg1"/>
              </a:solidFill>
              <a:latin typeface="Montserrat" panose="020B0604020202020204" charset="0"/>
            </a:endParaRPr>
          </a:p>
        </p:txBody>
      </p:sp>
      <p:sp>
        <p:nvSpPr>
          <p:cNvPr id="37" name="Espaço Reservado para Texto 4">
            <a:extLst>
              <a:ext uri="{FF2B5EF4-FFF2-40B4-BE49-F238E27FC236}">
                <a16:creationId xmlns:a16="http://schemas.microsoft.com/office/drawing/2014/main" id="{71C9AC78-7983-4722-9340-474B8DF9B7CA}"/>
              </a:ext>
            </a:extLst>
          </p:cNvPr>
          <p:cNvSpPr txBox="1">
            <a:spLocks/>
          </p:cNvSpPr>
          <p:nvPr/>
        </p:nvSpPr>
        <p:spPr>
          <a:xfrm>
            <a:off x="361526" y="1780292"/>
            <a:ext cx="5153450" cy="4651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1218712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b="0" i="0" kern="120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  <a:lvl2pPr marL="914034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31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390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2747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2103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1459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0815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171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9527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1200" b="1" dirty="0">
                <a:solidFill>
                  <a:schemeClr val="bg1"/>
                </a:solidFill>
                <a:latin typeface="Montserrat" panose="020B0604020202020204" charset="0"/>
              </a:rPr>
              <a:t>Site SQL Server 2019: </a:t>
            </a:r>
            <a:r>
              <a:rPr lang="pt-BR" sz="1100" dirty="0">
                <a:solidFill>
                  <a:schemeClr val="bg1"/>
                </a:solidFill>
                <a:latin typeface="Montserrat" panose="020B060402020202020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https://www.microsoft.com/en-us/sql-server/sql-server-2019</a:t>
            </a:r>
            <a:endParaRPr lang="pt-BR" sz="1100" dirty="0">
              <a:solidFill>
                <a:schemeClr val="bg1"/>
              </a:solidFill>
              <a:latin typeface="Montserrat" panose="020B0604020202020204" charset="0"/>
            </a:endParaRPr>
          </a:p>
        </p:txBody>
      </p:sp>
      <p:sp>
        <p:nvSpPr>
          <p:cNvPr id="38" name="Espaço Reservado para Texto 4">
            <a:extLst>
              <a:ext uri="{FF2B5EF4-FFF2-40B4-BE49-F238E27FC236}">
                <a16:creationId xmlns:a16="http://schemas.microsoft.com/office/drawing/2014/main" id="{1F6BCBEA-B42A-4E16-B422-CBEB3E3D1130}"/>
              </a:ext>
            </a:extLst>
          </p:cNvPr>
          <p:cNvSpPr txBox="1">
            <a:spLocks/>
          </p:cNvSpPr>
          <p:nvPr/>
        </p:nvSpPr>
        <p:spPr>
          <a:xfrm>
            <a:off x="361525" y="2247551"/>
            <a:ext cx="5271863" cy="4651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1218712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b="0" i="0" kern="120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  <a:lvl2pPr marL="914034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31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390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2747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2103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1459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0815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171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9527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pt-BR" sz="1200" b="1" dirty="0">
                <a:solidFill>
                  <a:schemeClr val="bg1"/>
                </a:solidFill>
                <a:latin typeface="Montserrat" panose="020B0604020202020204" charset="0"/>
              </a:rPr>
              <a:t>Learning Series: </a:t>
            </a:r>
            <a:r>
              <a:rPr lang="pt-BR" sz="1100" dirty="0">
                <a:solidFill>
                  <a:schemeClr val="bg1"/>
                </a:solidFill>
                <a:latin typeface="Montserrat" panose="020B060402020202020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https://www.youtube.com/playlist?list=PL-_k_UrAvrYugTB6GXpPSs_NMdTVX7XRD</a:t>
            </a:r>
            <a:endParaRPr lang="pt-BR" sz="1100" dirty="0">
              <a:solidFill>
                <a:schemeClr val="bg1"/>
              </a:solidFill>
              <a:latin typeface="Montserrat" panose="020B0604020202020204" charset="0"/>
            </a:endParaRPr>
          </a:p>
        </p:txBody>
      </p:sp>
      <p:sp>
        <p:nvSpPr>
          <p:cNvPr id="42" name="Rectangle: Rounded Corners 6">
            <a:extLst>
              <a:ext uri="{FF2B5EF4-FFF2-40B4-BE49-F238E27FC236}">
                <a16:creationId xmlns:a16="http://schemas.microsoft.com/office/drawing/2014/main" id="{7001CDBC-DEC6-4118-B757-9F5FEFCC2EFA}"/>
              </a:ext>
            </a:extLst>
          </p:cNvPr>
          <p:cNvSpPr/>
          <p:nvPr/>
        </p:nvSpPr>
        <p:spPr>
          <a:xfrm>
            <a:off x="6105151" y="1028158"/>
            <a:ext cx="2364159" cy="3330074"/>
          </a:xfrm>
          <a:prstGeom prst="roundRect">
            <a:avLst>
              <a:gd name="adj" fmla="val 0"/>
            </a:avLst>
          </a:prstGeom>
          <a:noFill/>
          <a:ln w="9525" cap="rnd">
            <a:solidFill>
              <a:schemeClr val="bg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43" tIns="34271" rIns="68543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456927">
              <a:defRPr/>
            </a:pPr>
            <a:endParaRPr lang="en-US" sz="899" dirty="0">
              <a:solidFill>
                <a:srgbClr val="000000"/>
              </a:solidFill>
              <a:latin typeface="Montserrat" panose="020B0604020202020204" charset="0"/>
            </a:endParaRPr>
          </a:p>
          <a:p>
            <a:pPr defTabSz="456927">
              <a:defRPr/>
            </a:pPr>
            <a:endParaRPr lang="en-US" sz="899" dirty="0">
              <a:solidFill>
                <a:srgbClr val="000000"/>
              </a:solidFill>
              <a:latin typeface="Montserrat" panose="020B0604020202020204" charset="0"/>
            </a:endParaRPr>
          </a:p>
        </p:txBody>
      </p:sp>
      <p:pic>
        <p:nvPicPr>
          <p:cNvPr id="41" name="Imagem 40">
            <a:extLst>
              <a:ext uri="{FF2B5EF4-FFF2-40B4-BE49-F238E27FC236}">
                <a16:creationId xmlns:a16="http://schemas.microsoft.com/office/drawing/2014/main" id="{D16892D3-25CE-4FD5-9E1D-601BE397071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2345" y="1140044"/>
            <a:ext cx="1074885" cy="1528112"/>
          </a:xfrm>
          <a:prstGeom prst="rect">
            <a:avLst/>
          </a:prstGeom>
        </p:spPr>
      </p:pic>
      <p:pic>
        <p:nvPicPr>
          <p:cNvPr id="40" name="Picture 4" descr="A picture containing text&#10;&#10;Description generated with high confidence">
            <a:extLst>
              <a:ext uri="{FF2B5EF4-FFF2-40B4-BE49-F238E27FC236}">
                <a16:creationId xmlns:a16="http://schemas.microsoft.com/office/drawing/2014/main" id="{7400755E-CD7C-4C16-83AC-99A88981E73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22575" y="2754497"/>
            <a:ext cx="1053552" cy="1503643"/>
          </a:xfrm>
          <a:prstGeom prst="rect">
            <a:avLst/>
          </a:prstGeom>
        </p:spPr>
      </p:pic>
      <p:sp>
        <p:nvSpPr>
          <p:cNvPr id="44" name="Espaço Reservado para Texto 2">
            <a:extLst>
              <a:ext uri="{FF2B5EF4-FFF2-40B4-BE49-F238E27FC236}">
                <a16:creationId xmlns:a16="http://schemas.microsoft.com/office/drawing/2014/main" id="{0C8D4184-BEED-4482-97C6-A47875F699C0}"/>
              </a:ext>
            </a:extLst>
          </p:cNvPr>
          <p:cNvSpPr txBox="1">
            <a:spLocks/>
          </p:cNvSpPr>
          <p:nvPr/>
        </p:nvSpPr>
        <p:spPr>
          <a:xfrm>
            <a:off x="358751" y="2679154"/>
            <a:ext cx="1718309" cy="592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pt-BR" sz="2400" b="1" dirty="0">
                <a:solidFill>
                  <a:schemeClr val="accent1"/>
                </a:solidFill>
                <a:latin typeface="Montserrat" panose="020B0604020202020204" charset="0"/>
              </a:rPr>
              <a:t>About us</a:t>
            </a:r>
          </a:p>
        </p:txBody>
      </p:sp>
      <p:pic>
        <p:nvPicPr>
          <p:cNvPr id="45" name="Imagem 44">
            <a:extLst>
              <a:ext uri="{FF2B5EF4-FFF2-40B4-BE49-F238E27FC236}">
                <a16:creationId xmlns:a16="http://schemas.microsoft.com/office/drawing/2014/main" id="{921C1037-F73F-431B-A910-966317FB9DB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889" y="3313808"/>
            <a:ext cx="1607930" cy="1607930"/>
          </a:xfrm>
          <a:prstGeom prst="rect">
            <a:avLst/>
          </a:prstGeom>
        </p:spPr>
      </p:pic>
      <p:pic>
        <p:nvPicPr>
          <p:cNvPr id="46" name="Imagem 45">
            <a:extLst>
              <a:ext uri="{FF2B5EF4-FFF2-40B4-BE49-F238E27FC236}">
                <a16:creationId xmlns:a16="http://schemas.microsoft.com/office/drawing/2014/main" id="{76E7F003-B137-4E34-823C-996D0E3ADD1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6361" y="3313807"/>
            <a:ext cx="1607930" cy="1607930"/>
          </a:xfrm>
          <a:prstGeom prst="rect">
            <a:avLst/>
          </a:prstGeom>
        </p:spPr>
      </p:pic>
      <p:pic>
        <p:nvPicPr>
          <p:cNvPr id="19" name="Google Shape;574;p56">
            <a:extLst>
              <a:ext uri="{FF2B5EF4-FFF2-40B4-BE49-F238E27FC236}">
                <a16:creationId xmlns:a16="http://schemas.microsoft.com/office/drawing/2014/main" id="{33EAD842-B7B0-4F1D-B6E7-A89CCAA06590}"/>
              </a:ext>
            </a:extLst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749787" y="4115342"/>
            <a:ext cx="2597250" cy="1358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5690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574;p56">
            <a:extLst>
              <a:ext uri="{FF2B5EF4-FFF2-40B4-BE49-F238E27FC236}">
                <a16:creationId xmlns:a16="http://schemas.microsoft.com/office/drawing/2014/main" id="{74CA2186-E3F1-41CD-AD99-71F477E90B2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46750" y="3978491"/>
            <a:ext cx="2597250" cy="135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61;p13">
            <a:extLst>
              <a:ext uri="{FF2B5EF4-FFF2-40B4-BE49-F238E27FC236}">
                <a16:creationId xmlns:a16="http://schemas.microsoft.com/office/drawing/2014/main" id="{A592E234-B757-4EFB-B107-E7D69E695A16}"/>
              </a:ext>
            </a:extLst>
          </p:cNvPr>
          <p:cNvSpPr txBox="1"/>
          <p:nvPr/>
        </p:nvSpPr>
        <p:spPr>
          <a:xfrm>
            <a:off x="1261098" y="2338283"/>
            <a:ext cx="6227100" cy="5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0" b="1" dirty="0">
                <a:solidFill>
                  <a:schemeClr val="bg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rPr>
              <a:t>Obrigado!</a:t>
            </a:r>
            <a:endParaRPr sz="5000" b="1" dirty="0">
              <a:solidFill>
                <a:schemeClr val="bg1"/>
              </a:solidFill>
              <a:latin typeface="Montserrat ExtraLight"/>
              <a:ea typeface="Montserrat ExtraLight"/>
              <a:cs typeface="Montserrat ExtraLight"/>
              <a:sym typeface="Montserrat ExtraLight"/>
            </a:endParaRPr>
          </a:p>
        </p:txBody>
      </p:sp>
    </p:spTree>
    <p:extLst>
      <p:ext uri="{BB962C8B-B14F-4D97-AF65-F5344CB8AC3E}">
        <p14:creationId xmlns:p14="http://schemas.microsoft.com/office/powerpoint/2010/main" val="3270502947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stom 10">
    <a:dk1>
      <a:srgbClr val="505050"/>
    </a:dk1>
    <a:lt1>
      <a:srgbClr val="FFFFFF"/>
    </a:lt1>
    <a:dk2>
      <a:srgbClr val="002050"/>
    </a:dk2>
    <a:lt2>
      <a:srgbClr val="70C7FF"/>
    </a:lt2>
    <a:accent1>
      <a:srgbClr val="0078D7"/>
    </a:accent1>
    <a:accent2>
      <a:srgbClr val="B4009E"/>
    </a:accent2>
    <a:accent3>
      <a:srgbClr val="107C10"/>
    </a:accent3>
    <a:accent4>
      <a:srgbClr val="5C2D91"/>
    </a:accent4>
    <a:accent5>
      <a:srgbClr val="008272"/>
    </a:accent5>
    <a:accent6>
      <a:srgbClr val="D83B01"/>
    </a:accent6>
    <a:hlink>
      <a:srgbClr val="0078D7"/>
    </a:hlink>
    <a:folHlink>
      <a:srgbClr val="0078D7"/>
    </a:folHlink>
  </a:clrScheme>
  <a:fontScheme name="Segoe UI">
    <a:majorFont>
      <a:latin typeface="Segoe UI Light"/>
      <a:ea typeface=""/>
      <a:cs typeface=""/>
    </a:majorFont>
    <a:minorFont>
      <a:latin typeface="Segoe U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783</TotalTime>
  <Words>1012</Words>
  <Application>Microsoft Office PowerPoint</Application>
  <PresentationFormat>Apresentação na tela (16:9)</PresentationFormat>
  <Paragraphs>237</Paragraphs>
  <Slides>17</Slides>
  <Notes>14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9" baseType="lpstr">
      <vt:lpstr>Montserrat Light</vt:lpstr>
      <vt:lpstr>Segoe UI Semilight</vt:lpstr>
      <vt:lpstr>Segoe UI Semibold</vt:lpstr>
      <vt:lpstr>Wingdings 3</vt:lpstr>
      <vt:lpstr>Segoe UI Light</vt:lpstr>
      <vt:lpstr>Montserrat ExtraLight</vt:lpstr>
      <vt:lpstr>Calibri</vt:lpstr>
      <vt:lpstr>Montserrat</vt:lpstr>
      <vt:lpstr>Segoe UI</vt:lpstr>
      <vt:lpstr>Arial</vt:lpstr>
      <vt:lpstr>Montserrat Medium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SQL Server is the platform of choice</vt:lpstr>
      <vt:lpstr>Apresentação do PowerPoint</vt:lpstr>
      <vt:lpstr>What’s in SQL Server 2019 on Linux</vt:lpstr>
      <vt:lpstr>Apresentação do PowerPoint</vt:lpstr>
      <vt:lpstr>Apresentação do PowerPoint</vt:lpstr>
      <vt:lpstr>Apresentação do PowerPoint</vt:lpstr>
      <vt:lpstr>Why Containers?</vt:lpstr>
      <vt:lpstr>SQL Server - Shared storage HA in Kubernetes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Leonardo Fonseca</dc:creator>
  <cp:lastModifiedBy>Leonardo Fonseca</cp:lastModifiedBy>
  <cp:revision>48</cp:revision>
  <dcterms:modified xsi:type="dcterms:W3CDTF">2021-05-27T20:05:43Z</dcterms:modified>
</cp:coreProperties>
</file>