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  <p:sldMasterId id="2147484126" r:id="rId2"/>
    <p:sldMasterId id="2147484104" r:id="rId3"/>
  </p:sldMasterIdLst>
  <p:notesMasterIdLst>
    <p:notesMasterId r:id="rId29"/>
  </p:notesMasterIdLst>
  <p:handoutMasterIdLst>
    <p:handoutMasterId r:id="rId30"/>
  </p:handoutMasterIdLst>
  <p:sldIdLst>
    <p:sldId id="298" r:id="rId4"/>
    <p:sldId id="299" r:id="rId5"/>
    <p:sldId id="2076138374" r:id="rId6"/>
    <p:sldId id="268" r:id="rId7"/>
    <p:sldId id="2076137047" r:id="rId8"/>
    <p:sldId id="2076137054" r:id="rId9"/>
    <p:sldId id="2076137048" r:id="rId10"/>
    <p:sldId id="2076137050" r:id="rId11"/>
    <p:sldId id="2076137055" r:id="rId12"/>
    <p:sldId id="4710" r:id="rId13"/>
    <p:sldId id="370" r:id="rId14"/>
    <p:sldId id="2076136635" r:id="rId15"/>
    <p:sldId id="2076138375" r:id="rId16"/>
    <p:sldId id="2076138377" r:id="rId17"/>
    <p:sldId id="2076138376" r:id="rId18"/>
    <p:sldId id="2076138380" r:id="rId19"/>
    <p:sldId id="2076138378" r:id="rId20"/>
    <p:sldId id="687" r:id="rId21"/>
    <p:sldId id="10257" r:id="rId22"/>
    <p:sldId id="10258" r:id="rId23"/>
    <p:sldId id="10254" r:id="rId24"/>
    <p:sldId id="266" r:id="rId25"/>
    <p:sldId id="2076138373" r:id="rId26"/>
    <p:sldId id="273" r:id="rId27"/>
    <p:sldId id="4717" r:id="rId28"/>
  </p:sldIdLst>
  <p:sldSz cx="16249650" cy="9144000"/>
  <p:notesSz cx="9144000" cy="6858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068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6136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4204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2272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4034104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4840925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5647746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6454567" algn="l" defTabSz="1613642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CECE"/>
    <a:srgbClr val="0B549B"/>
    <a:srgbClr val="E20334"/>
    <a:srgbClr val="EF822F"/>
    <a:srgbClr val="A6A6A6"/>
    <a:srgbClr val="595959"/>
    <a:srgbClr val="7F7F7F"/>
    <a:srgbClr val="D9D9D9"/>
    <a:srgbClr val="E6432D"/>
    <a:srgbClr val="479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43" autoAdjust="0"/>
    <p:restoredTop sz="78354" autoAdjust="0"/>
  </p:normalViewPr>
  <p:slideViewPr>
    <p:cSldViewPr snapToGrid="0" showGuides="1">
      <p:cViewPr varScale="1">
        <p:scale>
          <a:sx n="70" d="100"/>
          <a:sy n="70" d="100"/>
        </p:scale>
        <p:origin x="780" y="78"/>
      </p:cViewPr>
      <p:guideLst>
        <p:guide orient="horz" pos="2903"/>
        <p:guide pos="5118"/>
      </p:guideLst>
    </p:cSldViewPr>
  </p:slideViewPr>
  <p:outlineViewPr>
    <p:cViewPr>
      <p:scale>
        <a:sx n="33" d="100"/>
        <a:sy n="33" d="100"/>
      </p:scale>
      <p:origin x="0" y="-1195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7" d="100"/>
          <a:sy n="107" d="100"/>
        </p:scale>
        <p:origin x="1932" y="7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43B54C-CD99-41FD-8E20-D7C6D8F60A06}" type="doc">
      <dgm:prSet loTypeId="urn:microsoft.com/office/officeart/2005/8/layout/default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A08EAD3-C90F-412C-8C63-D3E3F64C06A6}">
      <dgm:prSet phldrT="[Text]"/>
      <dgm:spPr/>
      <dgm:t>
        <a:bodyPr/>
        <a:lstStyle/>
        <a:p>
          <a:r>
            <a:rPr lang="en-US"/>
            <a:t>Automatic backups</a:t>
          </a:r>
        </a:p>
      </dgm:t>
    </dgm:pt>
    <dgm:pt modelId="{1BC4FCCF-38A5-42BF-B4D7-EE02BDA784C4}" type="parTrans" cxnId="{CD0FF9CE-3B13-4DCA-B311-E353531CF38A}">
      <dgm:prSet/>
      <dgm:spPr/>
      <dgm:t>
        <a:bodyPr/>
        <a:lstStyle/>
        <a:p>
          <a:endParaRPr lang="en-US"/>
        </a:p>
      </dgm:t>
    </dgm:pt>
    <dgm:pt modelId="{965A5C37-57F7-404F-8F7C-219EF6678826}" type="sibTrans" cxnId="{CD0FF9CE-3B13-4DCA-B311-E353531CF38A}">
      <dgm:prSet/>
      <dgm:spPr/>
      <dgm:t>
        <a:bodyPr/>
        <a:lstStyle/>
        <a:p>
          <a:endParaRPr lang="en-US"/>
        </a:p>
      </dgm:t>
    </dgm:pt>
    <dgm:pt modelId="{E25934C3-977F-43FE-8AD9-3842BB3E4C2A}">
      <dgm:prSet phldrT="[Text]"/>
      <dgm:spPr/>
      <dgm:t>
        <a:bodyPr/>
        <a:lstStyle/>
        <a:p>
          <a:r>
            <a:rPr lang="en-US" dirty="0"/>
            <a:t>Advanced security, threat detection, TDE by default</a:t>
          </a:r>
        </a:p>
      </dgm:t>
    </dgm:pt>
    <dgm:pt modelId="{F87491BE-F50F-4F66-BFB3-7F2F5BFF4874}" type="parTrans" cxnId="{8B397F64-4F19-49BA-9AAA-5DDC8EB45210}">
      <dgm:prSet/>
      <dgm:spPr/>
      <dgm:t>
        <a:bodyPr/>
        <a:lstStyle/>
        <a:p>
          <a:endParaRPr lang="en-US"/>
        </a:p>
      </dgm:t>
    </dgm:pt>
    <dgm:pt modelId="{DB9FE3B9-11A9-4623-8B01-207344CE4E34}" type="sibTrans" cxnId="{8B397F64-4F19-49BA-9AAA-5DDC8EB45210}">
      <dgm:prSet/>
      <dgm:spPr/>
      <dgm:t>
        <a:bodyPr/>
        <a:lstStyle/>
        <a:p>
          <a:endParaRPr lang="en-US"/>
        </a:p>
      </dgm:t>
    </dgm:pt>
    <dgm:pt modelId="{A7896520-6A29-4229-8ABF-8B5BA80ECA06}">
      <dgm:prSet phldrT="[Text]"/>
      <dgm:spPr/>
      <dgm:t>
        <a:bodyPr/>
        <a:lstStyle/>
        <a:p>
          <a:r>
            <a:rPr lang="en-US"/>
            <a:t>Ease of HADR (readable secondaries, geo-replication)</a:t>
          </a:r>
        </a:p>
      </dgm:t>
    </dgm:pt>
    <dgm:pt modelId="{E34B2104-433C-4F91-9419-BB032038FCEE}" type="parTrans" cxnId="{5F2B0A4F-2A43-4BE4-B3EF-EB22D0976532}">
      <dgm:prSet/>
      <dgm:spPr/>
      <dgm:t>
        <a:bodyPr/>
        <a:lstStyle/>
        <a:p>
          <a:endParaRPr lang="en-US"/>
        </a:p>
      </dgm:t>
    </dgm:pt>
    <dgm:pt modelId="{D0A7BDE7-29EC-4D56-BDB7-695F8130161F}" type="sibTrans" cxnId="{5F2B0A4F-2A43-4BE4-B3EF-EB22D0976532}">
      <dgm:prSet/>
      <dgm:spPr/>
      <dgm:t>
        <a:bodyPr/>
        <a:lstStyle/>
        <a:p>
          <a:endParaRPr lang="en-US"/>
        </a:p>
      </dgm:t>
    </dgm:pt>
    <dgm:pt modelId="{A8127AF8-6B1A-4ABF-8410-71F3D3B8434B}">
      <dgm:prSet phldrT="[Text]"/>
      <dgm:spPr/>
      <dgm:t>
        <a:bodyPr/>
        <a:lstStyle/>
        <a:p>
          <a:r>
            <a:rPr lang="en-US"/>
            <a:t>Familiar SQL Server ecosystem and mindshare</a:t>
          </a:r>
        </a:p>
      </dgm:t>
    </dgm:pt>
    <dgm:pt modelId="{AF95780B-C1CC-4DEC-89B3-17A6CD9140D0}" type="parTrans" cxnId="{D45A8C0F-FED7-43C4-A224-E1FEC1EE77BF}">
      <dgm:prSet/>
      <dgm:spPr/>
      <dgm:t>
        <a:bodyPr/>
        <a:lstStyle/>
        <a:p>
          <a:endParaRPr lang="en-US"/>
        </a:p>
      </dgm:t>
    </dgm:pt>
    <dgm:pt modelId="{E2F96F57-81ED-49F5-8047-A28BFF96E615}" type="sibTrans" cxnId="{D45A8C0F-FED7-43C4-A224-E1FEC1EE77BF}">
      <dgm:prSet/>
      <dgm:spPr/>
      <dgm:t>
        <a:bodyPr/>
        <a:lstStyle/>
        <a:p>
          <a:endParaRPr lang="en-US"/>
        </a:p>
      </dgm:t>
    </dgm:pt>
    <dgm:pt modelId="{ED5D51FA-7496-42F5-8ADA-7E8FA38B2529}">
      <dgm:prSet phldrT="[Text]"/>
      <dgm:spPr/>
      <dgm:t>
        <a:bodyPr/>
        <a:lstStyle/>
        <a:p>
          <a:r>
            <a:rPr lang="en-US"/>
            <a:t>Latest code base and features</a:t>
          </a:r>
        </a:p>
      </dgm:t>
    </dgm:pt>
    <dgm:pt modelId="{A0853EF1-C772-4217-B320-BCBFC76A90C6}" type="parTrans" cxnId="{9E63BE37-DBFC-411D-AB48-84F42D947FD5}">
      <dgm:prSet/>
      <dgm:spPr/>
      <dgm:t>
        <a:bodyPr/>
        <a:lstStyle/>
        <a:p>
          <a:endParaRPr lang="en-US"/>
        </a:p>
      </dgm:t>
    </dgm:pt>
    <dgm:pt modelId="{E0269A3B-E9A7-4230-B88B-7B941AEB18F8}" type="sibTrans" cxnId="{9E63BE37-DBFC-411D-AB48-84F42D947FD5}">
      <dgm:prSet/>
      <dgm:spPr/>
      <dgm:t>
        <a:bodyPr/>
        <a:lstStyle/>
        <a:p>
          <a:endParaRPr lang="en-US"/>
        </a:p>
      </dgm:t>
    </dgm:pt>
    <dgm:pt modelId="{638D39BE-1520-4C09-838C-D9BA55C40774}">
      <dgm:prSet phldrT="[Text]"/>
      <dgm:spPr/>
      <dgm:t>
        <a:bodyPr/>
        <a:lstStyle/>
        <a:p>
          <a:r>
            <a:rPr lang="en-US" dirty="0"/>
            <a:t>Automatic patching, upgrades</a:t>
          </a:r>
        </a:p>
      </dgm:t>
    </dgm:pt>
    <dgm:pt modelId="{6CB4435D-E43A-4366-885A-59934CF15E0F}" type="parTrans" cxnId="{2444F711-550D-4D31-B36F-A9802D59B39B}">
      <dgm:prSet/>
      <dgm:spPr/>
      <dgm:t>
        <a:bodyPr/>
        <a:lstStyle/>
        <a:p>
          <a:endParaRPr lang="en-US"/>
        </a:p>
      </dgm:t>
    </dgm:pt>
    <dgm:pt modelId="{4E6C0C85-B4DE-4B43-AA12-5BE5581EA95F}" type="sibTrans" cxnId="{2444F711-550D-4D31-B36F-A9802D59B39B}">
      <dgm:prSet/>
      <dgm:spPr/>
      <dgm:t>
        <a:bodyPr/>
        <a:lstStyle/>
        <a:p>
          <a:endParaRPr lang="en-US"/>
        </a:p>
      </dgm:t>
    </dgm:pt>
    <dgm:pt modelId="{C540C304-B56A-46F0-A1B1-466654C73BE3}">
      <dgm:prSet phldrT="[Text]"/>
      <dgm:spPr/>
      <dgm:t>
        <a:bodyPr/>
        <a:lstStyle/>
        <a:p>
          <a:r>
            <a:rPr lang="en-US"/>
            <a:t>Quickly provision up or down</a:t>
          </a:r>
        </a:p>
      </dgm:t>
    </dgm:pt>
    <dgm:pt modelId="{AA437FF4-41CE-4970-82B2-65005D4FE724}" type="parTrans" cxnId="{D6260E3A-D540-4F01-8B01-913658F0EAD6}">
      <dgm:prSet/>
      <dgm:spPr/>
      <dgm:t>
        <a:bodyPr/>
        <a:lstStyle/>
        <a:p>
          <a:endParaRPr lang="en-US"/>
        </a:p>
      </dgm:t>
    </dgm:pt>
    <dgm:pt modelId="{B144C32B-C0DD-4CCB-829B-613DBCBB3F35}" type="sibTrans" cxnId="{D6260E3A-D540-4F01-8B01-913658F0EAD6}">
      <dgm:prSet/>
      <dgm:spPr/>
      <dgm:t>
        <a:bodyPr/>
        <a:lstStyle/>
        <a:p>
          <a:endParaRPr lang="en-US"/>
        </a:p>
      </dgm:t>
    </dgm:pt>
    <dgm:pt modelId="{2BB107F3-FD5F-449D-9BAC-E383CE76FE33}">
      <dgm:prSet phldrT="[Text]"/>
      <dgm:spPr/>
      <dgm:t>
        <a:bodyPr/>
        <a:lstStyle/>
        <a:p>
          <a:r>
            <a:rPr lang="en-US" dirty="0"/>
            <a:t>Query store on by default</a:t>
          </a:r>
        </a:p>
      </dgm:t>
    </dgm:pt>
    <dgm:pt modelId="{49C997FC-D5AA-4216-945C-FFCD9D2ED2A8}" type="parTrans" cxnId="{2DD18FCE-5E2E-498F-B4B7-2DCF2127AC38}">
      <dgm:prSet/>
      <dgm:spPr/>
      <dgm:t>
        <a:bodyPr/>
        <a:lstStyle/>
        <a:p>
          <a:endParaRPr lang="en-US"/>
        </a:p>
      </dgm:t>
    </dgm:pt>
    <dgm:pt modelId="{2D35AFA8-F730-4C0B-8D9D-2D308BBCC717}" type="sibTrans" cxnId="{2DD18FCE-5E2E-498F-B4B7-2DCF2127AC38}">
      <dgm:prSet/>
      <dgm:spPr/>
      <dgm:t>
        <a:bodyPr/>
        <a:lstStyle/>
        <a:p>
          <a:endParaRPr lang="en-US"/>
        </a:p>
      </dgm:t>
    </dgm:pt>
    <dgm:pt modelId="{F30DB9DB-4E36-4AAD-95EF-67997F203F2C}" type="pres">
      <dgm:prSet presAssocID="{4F43B54C-CD99-41FD-8E20-D7C6D8F60A06}" presName="diagram" presStyleCnt="0">
        <dgm:presLayoutVars>
          <dgm:dir/>
          <dgm:resizeHandles val="exact"/>
        </dgm:presLayoutVars>
      </dgm:prSet>
      <dgm:spPr/>
    </dgm:pt>
    <dgm:pt modelId="{406103F8-80A7-4988-A427-12085EC945DD}" type="pres">
      <dgm:prSet presAssocID="{A8127AF8-6B1A-4ABF-8410-71F3D3B8434B}" presName="node" presStyleLbl="node1" presStyleIdx="0" presStyleCnt="8">
        <dgm:presLayoutVars>
          <dgm:bulletEnabled val="1"/>
        </dgm:presLayoutVars>
      </dgm:prSet>
      <dgm:spPr/>
    </dgm:pt>
    <dgm:pt modelId="{277E15BD-3B84-47FE-9BCD-5C670DB9307C}" type="pres">
      <dgm:prSet presAssocID="{E2F96F57-81ED-49F5-8047-A28BFF96E615}" presName="sibTrans" presStyleCnt="0"/>
      <dgm:spPr/>
    </dgm:pt>
    <dgm:pt modelId="{164C9F39-0D42-4E88-A2C0-2AB3CA16DC1C}" type="pres">
      <dgm:prSet presAssocID="{C540C304-B56A-46F0-A1B1-466654C73BE3}" presName="node" presStyleLbl="node1" presStyleIdx="1" presStyleCnt="8">
        <dgm:presLayoutVars>
          <dgm:bulletEnabled val="1"/>
        </dgm:presLayoutVars>
      </dgm:prSet>
      <dgm:spPr/>
    </dgm:pt>
    <dgm:pt modelId="{34F0D640-4A03-4067-B111-C24F83ADE9D1}" type="pres">
      <dgm:prSet presAssocID="{B144C32B-C0DD-4CCB-829B-613DBCBB3F35}" presName="sibTrans" presStyleCnt="0"/>
      <dgm:spPr/>
    </dgm:pt>
    <dgm:pt modelId="{F8A10741-2D9E-414C-9D72-3AFF03E62675}" type="pres">
      <dgm:prSet presAssocID="{5A08EAD3-C90F-412C-8C63-D3E3F64C06A6}" presName="node" presStyleLbl="node1" presStyleIdx="2" presStyleCnt="8">
        <dgm:presLayoutVars>
          <dgm:bulletEnabled val="1"/>
        </dgm:presLayoutVars>
      </dgm:prSet>
      <dgm:spPr/>
    </dgm:pt>
    <dgm:pt modelId="{9780C7A5-455B-47AD-94CA-55C87E5B7C0C}" type="pres">
      <dgm:prSet presAssocID="{965A5C37-57F7-404F-8F7C-219EF6678826}" presName="sibTrans" presStyleCnt="0"/>
      <dgm:spPr/>
    </dgm:pt>
    <dgm:pt modelId="{F3333FBA-4F0A-4D9E-8DA3-13F6A1CF3DC2}" type="pres">
      <dgm:prSet presAssocID="{A7896520-6A29-4229-8ABF-8B5BA80ECA06}" presName="node" presStyleLbl="node1" presStyleIdx="3" presStyleCnt="8">
        <dgm:presLayoutVars>
          <dgm:bulletEnabled val="1"/>
        </dgm:presLayoutVars>
      </dgm:prSet>
      <dgm:spPr/>
    </dgm:pt>
    <dgm:pt modelId="{91F9C89D-9FB6-42DA-9520-DAFDAA67D1DD}" type="pres">
      <dgm:prSet presAssocID="{D0A7BDE7-29EC-4D56-BDB7-695F8130161F}" presName="sibTrans" presStyleCnt="0"/>
      <dgm:spPr/>
    </dgm:pt>
    <dgm:pt modelId="{2C8E206E-189E-4BE8-B336-DEDAF05E7949}" type="pres">
      <dgm:prSet presAssocID="{E25934C3-977F-43FE-8AD9-3842BB3E4C2A}" presName="node" presStyleLbl="node1" presStyleIdx="4" presStyleCnt="8">
        <dgm:presLayoutVars>
          <dgm:bulletEnabled val="1"/>
        </dgm:presLayoutVars>
      </dgm:prSet>
      <dgm:spPr/>
    </dgm:pt>
    <dgm:pt modelId="{436DB098-4C89-4972-AA95-C6AB18B471F8}" type="pres">
      <dgm:prSet presAssocID="{DB9FE3B9-11A9-4623-8B01-207344CE4E34}" presName="sibTrans" presStyleCnt="0"/>
      <dgm:spPr/>
    </dgm:pt>
    <dgm:pt modelId="{85AC8ADB-725B-403A-ADC1-1398C9295B49}" type="pres">
      <dgm:prSet presAssocID="{ED5D51FA-7496-42F5-8ADA-7E8FA38B2529}" presName="node" presStyleLbl="node1" presStyleIdx="5" presStyleCnt="8">
        <dgm:presLayoutVars>
          <dgm:bulletEnabled val="1"/>
        </dgm:presLayoutVars>
      </dgm:prSet>
      <dgm:spPr/>
    </dgm:pt>
    <dgm:pt modelId="{FF7F96D5-639C-461C-99A5-BF8BD876CA96}" type="pres">
      <dgm:prSet presAssocID="{E0269A3B-E9A7-4230-B88B-7B941AEB18F8}" presName="sibTrans" presStyleCnt="0"/>
      <dgm:spPr/>
    </dgm:pt>
    <dgm:pt modelId="{FC638C5D-D671-469B-8710-FB38463BEE3A}" type="pres">
      <dgm:prSet presAssocID="{638D39BE-1520-4C09-838C-D9BA55C40774}" presName="node" presStyleLbl="node1" presStyleIdx="6" presStyleCnt="8">
        <dgm:presLayoutVars>
          <dgm:bulletEnabled val="1"/>
        </dgm:presLayoutVars>
      </dgm:prSet>
      <dgm:spPr/>
    </dgm:pt>
    <dgm:pt modelId="{4C68623A-02A5-4269-8358-C3A85E0F9C68}" type="pres">
      <dgm:prSet presAssocID="{4E6C0C85-B4DE-4B43-AA12-5BE5581EA95F}" presName="sibTrans" presStyleCnt="0"/>
      <dgm:spPr/>
    </dgm:pt>
    <dgm:pt modelId="{73F7D4F4-8DDC-4ACD-95CF-1E4573147BA2}" type="pres">
      <dgm:prSet presAssocID="{2BB107F3-FD5F-449D-9BAC-E383CE76FE33}" presName="node" presStyleLbl="node1" presStyleIdx="7" presStyleCnt="8">
        <dgm:presLayoutVars>
          <dgm:bulletEnabled val="1"/>
        </dgm:presLayoutVars>
      </dgm:prSet>
      <dgm:spPr/>
    </dgm:pt>
  </dgm:ptLst>
  <dgm:cxnLst>
    <dgm:cxn modelId="{D45A8C0F-FED7-43C4-A224-E1FEC1EE77BF}" srcId="{4F43B54C-CD99-41FD-8E20-D7C6D8F60A06}" destId="{A8127AF8-6B1A-4ABF-8410-71F3D3B8434B}" srcOrd="0" destOrd="0" parTransId="{AF95780B-C1CC-4DEC-89B3-17A6CD9140D0}" sibTransId="{E2F96F57-81ED-49F5-8047-A28BFF96E615}"/>
    <dgm:cxn modelId="{2444F711-550D-4D31-B36F-A9802D59B39B}" srcId="{4F43B54C-CD99-41FD-8E20-D7C6D8F60A06}" destId="{638D39BE-1520-4C09-838C-D9BA55C40774}" srcOrd="6" destOrd="0" parTransId="{6CB4435D-E43A-4366-885A-59934CF15E0F}" sibTransId="{4E6C0C85-B4DE-4B43-AA12-5BE5581EA95F}"/>
    <dgm:cxn modelId="{A37B3113-EEED-424A-9AC0-0A65366592AC}" type="presOf" srcId="{A7896520-6A29-4229-8ABF-8B5BA80ECA06}" destId="{F3333FBA-4F0A-4D9E-8DA3-13F6A1CF3DC2}" srcOrd="0" destOrd="0" presId="urn:microsoft.com/office/officeart/2005/8/layout/default"/>
    <dgm:cxn modelId="{8149F034-44BE-43AE-BCC4-97D787ABC70C}" type="presOf" srcId="{638D39BE-1520-4C09-838C-D9BA55C40774}" destId="{FC638C5D-D671-469B-8710-FB38463BEE3A}" srcOrd="0" destOrd="0" presId="urn:microsoft.com/office/officeart/2005/8/layout/default"/>
    <dgm:cxn modelId="{9E63BE37-DBFC-411D-AB48-84F42D947FD5}" srcId="{4F43B54C-CD99-41FD-8E20-D7C6D8F60A06}" destId="{ED5D51FA-7496-42F5-8ADA-7E8FA38B2529}" srcOrd="5" destOrd="0" parTransId="{A0853EF1-C772-4217-B320-BCBFC76A90C6}" sibTransId="{E0269A3B-E9A7-4230-B88B-7B941AEB18F8}"/>
    <dgm:cxn modelId="{D6260E3A-D540-4F01-8B01-913658F0EAD6}" srcId="{4F43B54C-CD99-41FD-8E20-D7C6D8F60A06}" destId="{C540C304-B56A-46F0-A1B1-466654C73BE3}" srcOrd="1" destOrd="0" parTransId="{AA437FF4-41CE-4970-82B2-65005D4FE724}" sibTransId="{B144C32B-C0DD-4CCB-829B-613DBCBB3F35}"/>
    <dgm:cxn modelId="{8B397F64-4F19-49BA-9AAA-5DDC8EB45210}" srcId="{4F43B54C-CD99-41FD-8E20-D7C6D8F60A06}" destId="{E25934C3-977F-43FE-8AD9-3842BB3E4C2A}" srcOrd="4" destOrd="0" parTransId="{F87491BE-F50F-4F66-BFB3-7F2F5BFF4874}" sibTransId="{DB9FE3B9-11A9-4623-8B01-207344CE4E34}"/>
    <dgm:cxn modelId="{5F2B0A4F-2A43-4BE4-B3EF-EB22D0976532}" srcId="{4F43B54C-CD99-41FD-8E20-D7C6D8F60A06}" destId="{A7896520-6A29-4229-8ABF-8B5BA80ECA06}" srcOrd="3" destOrd="0" parTransId="{E34B2104-433C-4F91-9419-BB032038FCEE}" sibTransId="{D0A7BDE7-29EC-4D56-BDB7-695F8130161F}"/>
    <dgm:cxn modelId="{17002B51-1B7A-4292-B3F8-5CF74AC11054}" type="presOf" srcId="{ED5D51FA-7496-42F5-8ADA-7E8FA38B2529}" destId="{85AC8ADB-725B-403A-ADC1-1398C9295B49}" srcOrd="0" destOrd="0" presId="urn:microsoft.com/office/officeart/2005/8/layout/default"/>
    <dgm:cxn modelId="{2D66E674-0E88-4376-9059-27C806643EA4}" type="presOf" srcId="{C540C304-B56A-46F0-A1B1-466654C73BE3}" destId="{164C9F39-0D42-4E88-A2C0-2AB3CA16DC1C}" srcOrd="0" destOrd="0" presId="urn:microsoft.com/office/officeart/2005/8/layout/default"/>
    <dgm:cxn modelId="{3E912A94-3643-4797-BEB8-B5FC9CCEA619}" type="presOf" srcId="{2BB107F3-FD5F-449D-9BAC-E383CE76FE33}" destId="{73F7D4F4-8DDC-4ACD-95CF-1E4573147BA2}" srcOrd="0" destOrd="0" presId="urn:microsoft.com/office/officeart/2005/8/layout/default"/>
    <dgm:cxn modelId="{E397619E-135D-492F-B277-6D333F3FFC20}" type="presOf" srcId="{4F43B54C-CD99-41FD-8E20-D7C6D8F60A06}" destId="{F30DB9DB-4E36-4AAD-95EF-67997F203F2C}" srcOrd="0" destOrd="0" presId="urn:microsoft.com/office/officeart/2005/8/layout/default"/>
    <dgm:cxn modelId="{1CB84BBC-3647-4DAE-B6F1-BD12DD5D3B25}" type="presOf" srcId="{A8127AF8-6B1A-4ABF-8410-71F3D3B8434B}" destId="{406103F8-80A7-4988-A427-12085EC945DD}" srcOrd="0" destOrd="0" presId="urn:microsoft.com/office/officeart/2005/8/layout/default"/>
    <dgm:cxn modelId="{2DD18FCE-5E2E-498F-B4B7-2DCF2127AC38}" srcId="{4F43B54C-CD99-41FD-8E20-D7C6D8F60A06}" destId="{2BB107F3-FD5F-449D-9BAC-E383CE76FE33}" srcOrd="7" destOrd="0" parTransId="{49C997FC-D5AA-4216-945C-FFCD9D2ED2A8}" sibTransId="{2D35AFA8-F730-4C0B-8D9D-2D308BBCC717}"/>
    <dgm:cxn modelId="{CD0FF9CE-3B13-4DCA-B311-E353531CF38A}" srcId="{4F43B54C-CD99-41FD-8E20-D7C6D8F60A06}" destId="{5A08EAD3-C90F-412C-8C63-D3E3F64C06A6}" srcOrd="2" destOrd="0" parTransId="{1BC4FCCF-38A5-42BF-B4D7-EE02BDA784C4}" sibTransId="{965A5C37-57F7-404F-8F7C-219EF6678826}"/>
    <dgm:cxn modelId="{23A1F4DA-AD5E-41B7-92BD-7FBA512E7281}" type="presOf" srcId="{E25934C3-977F-43FE-8AD9-3842BB3E4C2A}" destId="{2C8E206E-189E-4BE8-B336-DEDAF05E7949}" srcOrd="0" destOrd="0" presId="urn:microsoft.com/office/officeart/2005/8/layout/default"/>
    <dgm:cxn modelId="{48DD4EF9-D100-4188-9E37-18CE8B12D547}" type="presOf" srcId="{5A08EAD3-C90F-412C-8C63-D3E3F64C06A6}" destId="{F8A10741-2D9E-414C-9D72-3AFF03E62675}" srcOrd="0" destOrd="0" presId="urn:microsoft.com/office/officeart/2005/8/layout/default"/>
    <dgm:cxn modelId="{3870A47D-2F1B-47D5-837E-5E22C6156A99}" type="presParOf" srcId="{F30DB9DB-4E36-4AAD-95EF-67997F203F2C}" destId="{406103F8-80A7-4988-A427-12085EC945DD}" srcOrd="0" destOrd="0" presId="urn:microsoft.com/office/officeart/2005/8/layout/default"/>
    <dgm:cxn modelId="{8FBAD9BF-DB41-418D-8F44-18CC54091BE0}" type="presParOf" srcId="{F30DB9DB-4E36-4AAD-95EF-67997F203F2C}" destId="{277E15BD-3B84-47FE-9BCD-5C670DB9307C}" srcOrd="1" destOrd="0" presId="urn:microsoft.com/office/officeart/2005/8/layout/default"/>
    <dgm:cxn modelId="{28883F5B-0A2E-4762-8CAC-A44F767BD449}" type="presParOf" srcId="{F30DB9DB-4E36-4AAD-95EF-67997F203F2C}" destId="{164C9F39-0D42-4E88-A2C0-2AB3CA16DC1C}" srcOrd="2" destOrd="0" presId="urn:microsoft.com/office/officeart/2005/8/layout/default"/>
    <dgm:cxn modelId="{9CF0A622-8BA9-4523-A80C-83F28AE8F876}" type="presParOf" srcId="{F30DB9DB-4E36-4AAD-95EF-67997F203F2C}" destId="{34F0D640-4A03-4067-B111-C24F83ADE9D1}" srcOrd="3" destOrd="0" presId="urn:microsoft.com/office/officeart/2005/8/layout/default"/>
    <dgm:cxn modelId="{FB164E55-6CE8-4A5A-8428-B2455D817F40}" type="presParOf" srcId="{F30DB9DB-4E36-4AAD-95EF-67997F203F2C}" destId="{F8A10741-2D9E-414C-9D72-3AFF03E62675}" srcOrd="4" destOrd="0" presId="urn:microsoft.com/office/officeart/2005/8/layout/default"/>
    <dgm:cxn modelId="{2C5A66E1-FB9F-4255-BBB5-4D47C8A928EE}" type="presParOf" srcId="{F30DB9DB-4E36-4AAD-95EF-67997F203F2C}" destId="{9780C7A5-455B-47AD-94CA-55C87E5B7C0C}" srcOrd="5" destOrd="0" presId="urn:microsoft.com/office/officeart/2005/8/layout/default"/>
    <dgm:cxn modelId="{E4257974-2B21-4574-8323-68A5643005B4}" type="presParOf" srcId="{F30DB9DB-4E36-4AAD-95EF-67997F203F2C}" destId="{F3333FBA-4F0A-4D9E-8DA3-13F6A1CF3DC2}" srcOrd="6" destOrd="0" presId="urn:microsoft.com/office/officeart/2005/8/layout/default"/>
    <dgm:cxn modelId="{743D1D90-664A-4A20-BD46-C9F8DCCB889E}" type="presParOf" srcId="{F30DB9DB-4E36-4AAD-95EF-67997F203F2C}" destId="{91F9C89D-9FB6-42DA-9520-DAFDAA67D1DD}" srcOrd="7" destOrd="0" presId="urn:microsoft.com/office/officeart/2005/8/layout/default"/>
    <dgm:cxn modelId="{8460C2F6-3D8B-4757-ADD1-8A7314AE7C95}" type="presParOf" srcId="{F30DB9DB-4E36-4AAD-95EF-67997F203F2C}" destId="{2C8E206E-189E-4BE8-B336-DEDAF05E7949}" srcOrd="8" destOrd="0" presId="urn:microsoft.com/office/officeart/2005/8/layout/default"/>
    <dgm:cxn modelId="{5A2598D1-1E24-4D9C-9019-5322A9E20AEC}" type="presParOf" srcId="{F30DB9DB-4E36-4AAD-95EF-67997F203F2C}" destId="{436DB098-4C89-4972-AA95-C6AB18B471F8}" srcOrd="9" destOrd="0" presId="urn:microsoft.com/office/officeart/2005/8/layout/default"/>
    <dgm:cxn modelId="{BC5C999C-F8C5-4AA6-82B6-8DFDC58AA0C1}" type="presParOf" srcId="{F30DB9DB-4E36-4AAD-95EF-67997F203F2C}" destId="{85AC8ADB-725B-403A-ADC1-1398C9295B49}" srcOrd="10" destOrd="0" presId="urn:microsoft.com/office/officeart/2005/8/layout/default"/>
    <dgm:cxn modelId="{C89B2A62-9A87-40E2-A4AC-8FA12F2136AE}" type="presParOf" srcId="{F30DB9DB-4E36-4AAD-95EF-67997F203F2C}" destId="{FF7F96D5-639C-461C-99A5-BF8BD876CA96}" srcOrd="11" destOrd="0" presId="urn:microsoft.com/office/officeart/2005/8/layout/default"/>
    <dgm:cxn modelId="{E5722FDF-B65E-41F2-A3BF-464D7A760B9F}" type="presParOf" srcId="{F30DB9DB-4E36-4AAD-95EF-67997F203F2C}" destId="{FC638C5D-D671-469B-8710-FB38463BEE3A}" srcOrd="12" destOrd="0" presId="urn:microsoft.com/office/officeart/2005/8/layout/default"/>
    <dgm:cxn modelId="{0330E025-CF23-48EF-BACD-30D5F0A95377}" type="presParOf" srcId="{F30DB9DB-4E36-4AAD-95EF-67997F203F2C}" destId="{4C68623A-02A5-4269-8358-C3A85E0F9C68}" srcOrd="13" destOrd="0" presId="urn:microsoft.com/office/officeart/2005/8/layout/default"/>
    <dgm:cxn modelId="{ADA405F2-4A2A-4850-A9C6-18372BDD6440}" type="presParOf" srcId="{F30DB9DB-4E36-4AAD-95EF-67997F203F2C}" destId="{73F7D4F4-8DDC-4ACD-95CF-1E4573147BA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B9646C-8B37-4CE3-AC42-DC64EF216458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B56C32-0C3A-4E00-AB1F-4D647BA13EDC}">
      <dgm:prSet/>
      <dgm:spPr/>
      <dgm:t>
        <a:bodyPr/>
        <a:lstStyle/>
        <a:p>
          <a:r>
            <a:rPr lang="en-US" b="0" i="0"/>
            <a:t>Choose a blend of compute, memory, and I/O resources to support light to heavy database workloads</a:t>
          </a:r>
          <a:endParaRPr lang="en-US"/>
        </a:p>
      </dgm:t>
    </dgm:pt>
    <dgm:pt modelId="{105A76BB-97EE-4879-B764-3D347EDEB13C}" type="parTrans" cxnId="{A9590F1E-A951-4BB1-8961-49773D1F48F0}">
      <dgm:prSet/>
      <dgm:spPr/>
      <dgm:t>
        <a:bodyPr/>
        <a:lstStyle/>
        <a:p>
          <a:endParaRPr lang="en-US"/>
        </a:p>
      </dgm:t>
    </dgm:pt>
    <dgm:pt modelId="{87A50E68-8C26-43EE-9F3D-393EA5D2339D}" type="sibTrans" cxnId="{A9590F1E-A951-4BB1-8961-49773D1F48F0}">
      <dgm:prSet/>
      <dgm:spPr/>
      <dgm:t>
        <a:bodyPr/>
        <a:lstStyle/>
        <a:p>
          <a:endParaRPr lang="en-US"/>
        </a:p>
      </dgm:t>
    </dgm:pt>
    <dgm:pt modelId="{656C46A2-6DE7-4D50-954E-5061C862B087}">
      <dgm:prSet custT="1"/>
      <dgm:spPr/>
      <dgm:t>
        <a:bodyPr/>
        <a:lstStyle/>
        <a:p>
          <a:r>
            <a:rPr lang="en-US" sz="2400" b="1" i="0" dirty="0"/>
            <a:t>Basic</a:t>
          </a:r>
          <a:r>
            <a:rPr lang="en-US" sz="2400" b="0" i="0" dirty="0"/>
            <a:t> for less demanding workloads</a:t>
          </a:r>
          <a:endParaRPr lang="en-US" sz="2400" dirty="0"/>
        </a:p>
      </dgm:t>
    </dgm:pt>
    <dgm:pt modelId="{05B0D112-9392-4EF7-8DCA-D8236E7133C9}" type="parTrans" cxnId="{08AD9FDF-AA26-4768-9B3C-80DEE9B421A9}">
      <dgm:prSet/>
      <dgm:spPr/>
      <dgm:t>
        <a:bodyPr/>
        <a:lstStyle/>
        <a:p>
          <a:endParaRPr lang="en-US"/>
        </a:p>
      </dgm:t>
    </dgm:pt>
    <dgm:pt modelId="{14C30BD3-EBC0-4E3D-AB1D-FD4F746935FC}" type="sibTrans" cxnId="{08AD9FDF-AA26-4768-9B3C-80DEE9B421A9}">
      <dgm:prSet/>
      <dgm:spPr/>
      <dgm:t>
        <a:bodyPr/>
        <a:lstStyle/>
        <a:p>
          <a:endParaRPr lang="en-US"/>
        </a:p>
      </dgm:t>
    </dgm:pt>
    <dgm:pt modelId="{955F70BF-A2EE-4126-8DCA-3FAD7C4E80A7}">
      <dgm:prSet custT="1"/>
      <dgm:spPr/>
      <dgm:t>
        <a:bodyPr/>
        <a:lstStyle/>
        <a:p>
          <a:r>
            <a:rPr lang="en-US" sz="2400" b="1" i="0"/>
            <a:t>Standard</a:t>
          </a:r>
          <a:r>
            <a:rPr lang="en-US" sz="2400" b="0" i="0"/>
            <a:t> for workloads with a range of performance requirements</a:t>
          </a:r>
          <a:endParaRPr lang="en-US" sz="2400"/>
        </a:p>
      </dgm:t>
    </dgm:pt>
    <dgm:pt modelId="{618D6B20-7868-43D0-9B1D-7DB9661E30B7}" type="parTrans" cxnId="{0651FE26-69CC-464A-B1F9-2339DAD93B00}">
      <dgm:prSet/>
      <dgm:spPr/>
      <dgm:t>
        <a:bodyPr/>
        <a:lstStyle/>
        <a:p>
          <a:endParaRPr lang="en-US"/>
        </a:p>
      </dgm:t>
    </dgm:pt>
    <dgm:pt modelId="{89316FF3-E4A0-44FC-B01B-9B05CB025C36}" type="sibTrans" cxnId="{0651FE26-69CC-464A-B1F9-2339DAD93B00}">
      <dgm:prSet/>
      <dgm:spPr/>
      <dgm:t>
        <a:bodyPr/>
        <a:lstStyle/>
        <a:p>
          <a:endParaRPr lang="en-US"/>
        </a:p>
      </dgm:t>
    </dgm:pt>
    <dgm:pt modelId="{29527297-08D9-4EB4-9A79-5914969C0D0F}">
      <dgm:prSet custT="1"/>
      <dgm:spPr/>
      <dgm:t>
        <a:bodyPr/>
        <a:lstStyle/>
        <a:p>
          <a:r>
            <a:rPr lang="en-US" sz="2400" b="1" i="0" dirty="0"/>
            <a:t>Premium</a:t>
          </a:r>
          <a:r>
            <a:rPr lang="en-US" sz="2400" b="0" i="0" dirty="0"/>
            <a:t> for IO-intensive workloads</a:t>
          </a:r>
          <a:endParaRPr lang="en-US" sz="2400" dirty="0"/>
        </a:p>
      </dgm:t>
    </dgm:pt>
    <dgm:pt modelId="{621F1413-2E94-4723-A52E-E814EC0B553E}" type="parTrans" cxnId="{00507FFE-2A4D-4708-8B0D-8CD155A86E92}">
      <dgm:prSet/>
      <dgm:spPr/>
      <dgm:t>
        <a:bodyPr/>
        <a:lstStyle/>
        <a:p>
          <a:endParaRPr lang="en-US"/>
        </a:p>
      </dgm:t>
    </dgm:pt>
    <dgm:pt modelId="{9D7690B6-07E3-475D-AFA1-089F09387E9A}" type="sibTrans" cxnId="{00507FFE-2A4D-4708-8B0D-8CD155A86E92}">
      <dgm:prSet/>
      <dgm:spPr/>
      <dgm:t>
        <a:bodyPr/>
        <a:lstStyle/>
        <a:p>
          <a:endParaRPr lang="en-US"/>
        </a:p>
      </dgm:t>
    </dgm:pt>
    <dgm:pt modelId="{78D73F4F-EF7C-4125-8DAE-245BA4057586}" type="pres">
      <dgm:prSet presAssocID="{57B9646C-8B37-4CE3-AC42-DC64EF216458}" presName="vert0" presStyleCnt="0">
        <dgm:presLayoutVars>
          <dgm:dir/>
          <dgm:animOne val="branch"/>
          <dgm:animLvl val="lvl"/>
        </dgm:presLayoutVars>
      </dgm:prSet>
      <dgm:spPr/>
    </dgm:pt>
    <dgm:pt modelId="{2549E13B-4C5C-40DC-A475-0B3258E96E14}" type="pres">
      <dgm:prSet presAssocID="{9FB56C32-0C3A-4E00-AB1F-4D647BA13EDC}" presName="thickLine" presStyleLbl="alignNode1" presStyleIdx="0" presStyleCnt="1"/>
      <dgm:spPr/>
    </dgm:pt>
    <dgm:pt modelId="{C2111F3D-F863-47D4-A334-2CC456D62894}" type="pres">
      <dgm:prSet presAssocID="{9FB56C32-0C3A-4E00-AB1F-4D647BA13EDC}" presName="horz1" presStyleCnt="0"/>
      <dgm:spPr/>
    </dgm:pt>
    <dgm:pt modelId="{1F7933E2-B156-4A89-AAA0-0839ECFB2858}" type="pres">
      <dgm:prSet presAssocID="{9FB56C32-0C3A-4E00-AB1F-4D647BA13EDC}" presName="tx1" presStyleLbl="revTx" presStyleIdx="0" presStyleCnt="4" custScaleX="113475"/>
      <dgm:spPr/>
    </dgm:pt>
    <dgm:pt modelId="{B2986594-8B2E-4470-91CF-948B0F06896E}" type="pres">
      <dgm:prSet presAssocID="{9FB56C32-0C3A-4E00-AB1F-4D647BA13EDC}" presName="vert1" presStyleCnt="0"/>
      <dgm:spPr/>
    </dgm:pt>
    <dgm:pt modelId="{803B3843-D7C3-4195-9BE7-0E213115FA4C}" type="pres">
      <dgm:prSet presAssocID="{656C46A2-6DE7-4D50-954E-5061C862B087}" presName="vertSpace2a" presStyleCnt="0"/>
      <dgm:spPr/>
    </dgm:pt>
    <dgm:pt modelId="{07DCA56E-BEA8-49BC-8704-40EEC961DB68}" type="pres">
      <dgm:prSet presAssocID="{656C46A2-6DE7-4D50-954E-5061C862B087}" presName="horz2" presStyleCnt="0"/>
      <dgm:spPr/>
    </dgm:pt>
    <dgm:pt modelId="{FDB61025-ECAC-4297-9EB7-3240B7E95D7E}" type="pres">
      <dgm:prSet presAssocID="{656C46A2-6DE7-4D50-954E-5061C862B087}" presName="horzSpace2" presStyleCnt="0"/>
      <dgm:spPr/>
    </dgm:pt>
    <dgm:pt modelId="{FCC7778B-613F-4FBD-86C7-889B6BAD022C}" type="pres">
      <dgm:prSet presAssocID="{656C46A2-6DE7-4D50-954E-5061C862B087}" presName="tx2" presStyleLbl="revTx" presStyleIdx="1" presStyleCnt="4"/>
      <dgm:spPr/>
    </dgm:pt>
    <dgm:pt modelId="{4184A85E-A757-4E75-A7B2-8EB2D463F8B6}" type="pres">
      <dgm:prSet presAssocID="{656C46A2-6DE7-4D50-954E-5061C862B087}" presName="vert2" presStyleCnt="0"/>
      <dgm:spPr/>
    </dgm:pt>
    <dgm:pt modelId="{1776AA81-2098-450A-A12C-E58118A87468}" type="pres">
      <dgm:prSet presAssocID="{656C46A2-6DE7-4D50-954E-5061C862B087}" presName="thinLine2b" presStyleLbl="callout" presStyleIdx="0" presStyleCnt="3"/>
      <dgm:spPr/>
    </dgm:pt>
    <dgm:pt modelId="{9AA8F95A-AD1F-4850-88C3-8CD25F82A52F}" type="pres">
      <dgm:prSet presAssocID="{656C46A2-6DE7-4D50-954E-5061C862B087}" presName="vertSpace2b" presStyleCnt="0"/>
      <dgm:spPr/>
    </dgm:pt>
    <dgm:pt modelId="{37CC8638-7219-4A40-BD15-398F5E6A9249}" type="pres">
      <dgm:prSet presAssocID="{955F70BF-A2EE-4126-8DCA-3FAD7C4E80A7}" presName="horz2" presStyleCnt="0"/>
      <dgm:spPr/>
    </dgm:pt>
    <dgm:pt modelId="{BD267C72-0E58-408E-AC81-1C3B09732B2A}" type="pres">
      <dgm:prSet presAssocID="{955F70BF-A2EE-4126-8DCA-3FAD7C4E80A7}" presName="horzSpace2" presStyleCnt="0"/>
      <dgm:spPr/>
    </dgm:pt>
    <dgm:pt modelId="{3E8852D8-9D7F-4880-AB75-6FDE2B023E1E}" type="pres">
      <dgm:prSet presAssocID="{955F70BF-A2EE-4126-8DCA-3FAD7C4E80A7}" presName="tx2" presStyleLbl="revTx" presStyleIdx="2" presStyleCnt="4"/>
      <dgm:spPr/>
    </dgm:pt>
    <dgm:pt modelId="{09C4953D-8C84-4F3D-A3D1-A7F121D98817}" type="pres">
      <dgm:prSet presAssocID="{955F70BF-A2EE-4126-8DCA-3FAD7C4E80A7}" presName="vert2" presStyleCnt="0"/>
      <dgm:spPr/>
    </dgm:pt>
    <dgm:pt modelId="{1F17F01E-6338-4605-8557-B8EA36F38464}" type="pres">
      <dgm:prSet presAssocID="{955F70BF-A2EE-4126-8DCA-3FAD7C4E80A7}" presName="thinLine2b" presStyleLbl="callout" presStyleIdx="1" presStyleCnt="3"/>
      <dgm:spPr/>
    </dgm:pt>
    <dgm:pt modelId="{B333B295-5022-46C2-8445-E90CFCF07265}" type="pres">
      <dgm:prSet presAssocID="{955F70BF-A2EE-4126-8DCA-3FAD7C4E80A7}" presName="vertSpace2b" presStyleCnt="0"/>
      <dgm:spPr/>
    </dgm:pt>
    <dgm:pt modelId="{9B2226D2-03B2-4BF4-9972-67A94335C4CD}" type="pres">
      <dgm:prSet presAssocID="{29527297-08D9-4EB4-9A79-5914969C0D0F}" presName="horz2" presStyleCnt="0"/>
      <dgm:spPr/>
    </dgm:pt>
    <dgm:pt modelId="{7BB82E56-D31B-4F89-87F3-198DAA596B66}" type="pres">
      <dgm:prSet presAssocID="{29527297-08D9-4EB4-9A79-5914969C0D0F}" presName="horzSpace2" presStyleCnt="0"/>
      <dgm:spPr/>
    </dgm:pt>
    <dgm:pt modelId="{33CFE368-560C-45B3-8CA9-6D680212AA12}" type="pres">
      <dgm:prSet presAssocID="{29527297-08D9-4EB4-9A79-5914969C0D0F}" presName="tx2" presStyleLbl="revTx" presStyleIdx="3" presStyleCnt="4"/>
      <dgm:spPr/>
    </dgm:pt>
    <dgm:pt modelId="{0C27A4A8-3305-4762-8450-3383D35447B7}" type="pres">
      <dgm:prSet presAssocID="{29527297-08D9-4EB4-9A79-5914969C0D0F}" presName="vert2" presStyleCnt="0"/>
      <dgm:spPr/>
    </dgm:pt>
    <dgm:pt modelId="{57E52932-FC23-4253-A846-57E10ECA1C80}" type="pres">
      <dgm:prSet presAssocID="{29527297-08D9-4EB4-9A79-5914969C0D0F}" presName="thinLine2b" presStyleLbl="callout" presStyleIdx="2" presStyleCnt="3"/>
      <dgm:spPr/>
    </dgm:pt>
    <dgm:pt modelId="{86C1D665-8D75-4DF7-97DD-2A6F72074B77}" type="pres">
      <dgm:prSet presAssocID="{29527297-08D9-4EB4-9A79-5914969C0D0F}" presName="vertSpace2b" presStyleCnt="0"/>
      <dgm:spPr/>
    </dgm:pt>
  </dgm:ptLst>
  <dgm:cxnLst>
    <dgm:cxn modelId="{39892215-25B7-4627-97B8-18E7F3B2BB08}" type="presOf" srcId="{656C46A2-6DE7-4D50-954E-5061C862B087}" destId="{FCC7778B-613F-4FBD-86C7-889B6BAD022C}" srcOrd="0" destOrd="0" presId="urn:microsoft.com/office/officeart/2008/layout/LinedList"/>
    <dgm:cxn modelId="{B62C791C-4E80-4F0E-9CE2-AD01DF061106}" type="presOf" srcId="{57B9646C-8B37-4CE3-AC42-DC64EF216458}" destId="{78D73F4F-EF7C-4125-8DAE-245BA4057586}" srcOrd="0" destOrd="0" presId="urn:microsoft.com/office/officeart/2008/layout/LinedList"/>
    <dgm:cxn modelId="{A9590F1E-A951-4BB1-8961-49773D1F48F0}" srcId="{57B9646C-8B37-4CE3-AC42-DC64EF216458}" destId="{9FB56C32-0C3A-4E00-AB1F-4D647BA13EDC}" srcOrd="0" destOrd="0" parTransId="{105A76BB-97EE-4879-B764-3D347EDEB13C}" sibTransId="{87A50E68-8C26-43EE-9F3D-393EA5D2339D}"/>
    <dgm:cxn modelId="{0651FE26-69CC-464A-B1F9-2339DAD93B00}" srcId="{9FB56C32-0C3A-4E00-AB1F-4D647BA13EDC}" destId="{955F70BF-A2EE-4126-8DCA-3FAD7C4E80A7}" srcOrd="1" destOrd="0" parTransId="{618D6B20-7868-43D0-9B1D-7DB9661E30B7}" sibTransId="{89316FF3-E4A0-44FC-B01B-9B05CB025C36}"/>
    <dgm:cxn modelId="{250FD45B-6B77-4F36-A812-0EF4A710BC3E}" type="presOf" srcId="{9FB56C32-0C3A-4E00-AB1F-4D647BA13EDC}" destId="{1F7933E2-B156-4A89-AAA0-0839ECFB2858}" srcOrd="0" destOrd="0" presId="urn:microsoft.com/office/officeart/2008/layout/LinedList"/>
    <dgm:cxn modelId="{A36FA5DC-DEBC-43A7-B7FA-3CCC42D273E9}" type="presOf" srcId="{29527297-08D9-4EB4-9A79-5914969C0D0F}" destId="{33CFE368-560C-45B3-8CA9-6D680212AA12}" srcOrd="0" destOrd="0" presId="urn:microsoft.com/office/officeart/2008/layout/LinedList"/>
    <dgm:cxn modelId="{08AD9FDF-AA26-4768-9B3C-80DEE9B421A9}" srcId="{9FB56C32-0C3A-4E00-AB1F-4D647BA13EDC}" destId="{656C46A2-6DE7-4D50-954E-5061C862B087}" srcOrd="0" destOrd="0" parTransId="{05B0D112-9392-4EF7-8DCA-D8236E7133C9}" sibTransId="{14C30BD3-EBC0-4E3D-AB1D-FD4F746935FC}"/>
    <dgm:cxn modelId="{C4032DF6-4AAA-4D8E-A14B-DEBC7EB3443B}" type="presOf" srcId="{955F70BF-A2EE-4126-8DCA-3FAD7C4E80A7}" destId="{3E8852D8-9D7F-4880-AB75-6FDE2B023E1E}" srcOrd="0" destOrd="0" presId="urn:microsoft.com/office/officeart/2008/layout/LinedList"/>
    <dgm:cxn modelId="{00507FFE-2A4D-4708-8B0D-8CD155A86E92}" srcId="{9FB56C32-0C3A-4E00-AB1F-4D647BA13EDC}" destId="{29527297-08D9-4EB4-9A79-5914969C0D0F}" srcOrd="2" destOrd="0" parTransId="{621F1413-2E94-4723-A52E-E814EC0B553E}" sibTransId="{9D7690B6-07E3-475D-AFA1-089F09387E9A}"/>
    <dgm:cxn modelId="{DCC34F08-0258-4926-8EB7-A2E3A3E20554}" type="presParOf" srcId="{78D73F4F-EF7C-4125-8DAE-245BA4057586}" destId="{2549E13B-4C5C-40DC-A475-0B3258E96E14}" srcOrd="0" destOrd="0" presId="urn:microsoft.com/office/officeart/2008/layout/LinedList"/>
    <dgm:cxn modelId="{321441AF-3035-43BA-BCF8-07A478A7A11E}" type="presParOf" srcId="{78D73F4F-EF7C-4125-8DAE-245BA4057586}" destId="{C2111F3D-F863-47D4-A334-2CC456D62894}" srcOrd="1" destOrd="0" presId="urn:microsoft.com/office/officeart/2008/layout/LinedList"/>
    <dgm:cxn modelId="{EFECAF9F-586C-4024-A3C0-4033C6C03A28}" type="presParOf" srcId="{C2111F3D-F863-47D4-A334-2CC456D62894}" destId="{1F7933E2-B156-4A89-AAA0-0839ECFB2858}" srcOrd="0" destOrd="0" presId="urn:microsoft.com/office/officeart/2008/layout/LinedList"/>
    <dgm:cxn modelId="{31AC8588-427E-487E-ADA3-43F70FE4EFD7}" type="presParOf" srcId="{C2111F3D-F863-47D4-A334-2CC456D62894}" destId="{B2986594-8B2E-4470-91CF-948B0F06896E}" srcOrd="1" destOrd="0" presId="urn:microsoft.com/office/officeart/2008/layout/LinedList"/>
    <dgm:cxn modelId="{8203411D-88A3-4033-8098-867139E6609E}" type="presParOf" srcId="{B2986594-8B2E-4470-91CF-948B0F06896E}" destId="{803B3843-D7C3-4195-9BE7-0E213115FA4C}" srcOrd="0" destOrd="0" presId="urn:microsoft.com/office/officeart/2008/layout/LinedList"/>
    <dgm:cxn modelId="{307DFA52-EF75-4DC2-97C4-569D4FE99B63}" type="presParOf" srcId="{B2986594-8B2E-4470-91CF-948B0F06896E}" destId="{07DCA56E-BEA8-49BC-8704-40EEC961DB68}" srcOrd="1" destOrd="0" presId="urn:microsoft.com/office/officeart/2008/layout/LinedList"/>
    <dgm:cxn modelId="{4DAAA2A2-83D2-4C40-9ED0-855D329C8820}" type="presParOf" srcId="{07DCA56E-BEA8-49BC-8704-40EEC961DB68}" destId="{FDB61025-ECAC-4297-9EB7-3240B7E95D7E}" srcOrd="0" destOrd="0" presId="urn:microsoft.com/office/officeart/2008/layout/LinedList"/>
    <dgm:cxn modelId="{5904EEF3-B7B6-4758-BA8F-7211F1637CDE}" type="presParOf" srcId="{07DCA56E-BEA8-49BC-8704-40EEC961DB68}" destId="{FCC7778B-613F-4FBD-86C7-889B6BAD022C}" srcOrd="1" destOrd="0" presId="urn:microsoft.com/office/officeart/2008/layout/LinedList"/>
    <dgm:cxn modelId="{250B75BE-F783-46FD-8ABE-3C5B71E81999}" type="presParOf" srcId="{07DCA56E-BEA8-49BC-8704-40EEC961DB68}" destId="{4184A85E-A757-4E75-A7B2-8EB2D463F8B6}" srcOrd="2" destOrd="0" presId="urn:microsoft.com/office/officeart/2008/layout/LinedList"/>
    <dgm:cxn modelId="{971A8CCE-E8E8-4911-A78E-23232754FE3E}" type="presParOf" srcId="{B2986594-8B2E-4470-91CF-948B0F06896E}" destId="{1776AA81-2098-450A-A12C-E58118A87468}" srcOrd="2" destOrd="0" presId="urn:microsoft.com/office/officeart/2008/layout/LinedList"/>
    <dgm:cxn modelId="{85ED9A37-6E6B-4044-920D-E0EDE51FAFD7}" type="presParOf" srcId="{B2986594-8B2E-4470-91CF-948B0F06896E}" destId="{9AA8F95A-AD1F-4850-88C3-8CD25F82A52F}" srcOrd="3" destOrd="0" presId="urn:microsoft.com/office/officeart/2008/layout/LinedList"/>
    <dgm:cxn modelId="{CD611698-3D80-43F6-90E7-2B3B8997E2D5}" type="presParOf" srcId="{B2986594-8B2E-4470-91CF-948B0F06896E}" destId="{37CC8638-7219-4A40-BD15-398F5E6A9249}" srcOrd="4" destOrd="0" presId="urn:microsoft.com/office/officeart/2008/layout/LinedList"/>
    <dgm:cxn modelId="{D4245F17-9AED-416C-841A-C92DE438C86A}" type="presParOf" srcId="{37CC8638-7219-4A40-BD15-398F5E6A9249}" destId="{BD267C72-0E58-408E-AC81-1C3B09732B2A}" srcOrd="0" destOrd="0" presId="urn:microsoft.com/office/officeart/2008/layout/LinedList"/>
    <dgm:cxn modelId="{AFACA69B-D065-4EC3-B618-137C6C020507}" type="presParOf" srcId="{37CC8638-7219-4A40-BD15-398F5E6A9249}" destId="{3E8852D8-9D7F-4880-AB75-6FDE2B023E1E}" srcOrd="1" destOrd="0" presId="urn:microsoft.com/office/officeart/2008/layout/LinedList"/>
    <dgm:cxn modelId="{BFDC75FD-A84A-423B-9E4F-6608A4AAA070}" type="presParOf" srcId="{37CC8638-7219-4A40-BD15-398F5E6A9249}" destId="{09C4953D-8C84-4F3D-A3D1-A7F121D98817}" srcOrd="2" destOrd="0" presId="urn:microsoft.com/office/officeart/2008/layout/LinedList"/>
    <dgm:cxn modelId="{0CD03860-F822-439F-96E3-1A2977A02E80}" type="presParOf" srcId="{B2986594-8B2E-4470-91CF-948B0F06896E}" destId="{1F17F01E-6338-4605-8557-B8EA36F38464}" srcOrd="5" destOrd="0" presId="urn:microsoft.com/office/officeart/2008/layout/LinedList"/>
    <dgm:cxn modelId="{C877CF65-9106-4B49-9388-9A4510CE2FFD}" type="presParOf" srcId="{B2986594-8B2E-4470-91CF-948B0F06896E}" destId="{B333B295-5022-46C2-8445-E90CFCF07265}" srcOrd="6" destOrd="0" presId="urn:microsoft.com/office/officeart/2008/layout/LinedList"/>
    <dgm:cxn modelId="{DE5F7696-A509-46C4-BEE2-F638A7974080}" type="presParOf" srcId="{B2986594-8B2E-4470-91CF-948B0F06896E}" destId="{9B2226D2-03B2-4BF4-9972-67A94335C4CD}" srcOrd="7" destOrd="0" presId="urn:microsoft.com/office/officeart/2008/layout/LinedList"/>
    <dgm:cxn modelId="{8C7C845B-C785-48D7-A080-15608AF1CDAC}" type="presParOf" srcId="{9B2226D2-03B2-4BF4-9972-67A94335C4CD}" destId="{7BB82E56-D31B-4F89-87F3-198DAA596B66}" srcOrd="0" destOrd="0" presId="urn:microsoft.com/office/officeart/2008/layout/LinedList"/>
    <dgm:cxn modelId="{12E2461A-81A9-45A1-AE9D-784360723B33}" type="presParOf" srcId="{9B2226D2-03B2-4BF4-9972-67A94335C4CD}" destId="{33CFE368-560C-45B3-8CA9-6D680212AA12}" srcOrd="1" destOrd="0" presId="urn:microsoft.com/office/officeart/2008/layout/LinedList"/>
    <dgm:cxn modelId="{38C10FDC-181A-4201-A934-9557E2D08ACC}" type="presParOf" srcId="{9B2226D2-03B2-4BF4-9972-67A94335C4CD}" destId="{0C27A4A8-3305-4762-8450-3383D35447B7}" srcOrd="2" destOrd="0" presId="urn:microsoft.com/office/officeart/2008/layout/LinedList"/>
    <dgm:cxn modelId="{B02D8775-24B3-4341-B61B-8352B7E0C2C0}" type="presParOf" srcId="{B2986594-8B2E-4470-91CF-948B0F06896E}" destId="{57E52932-FC23-4253-A846-57E10ECA1C80}" srcOrd="8" destOrd="0" presId="urn:microsoft.com/office/officeart/2008/layout/LinedList"/>
    <dgm:cxn modelId="{2DE2FD46-CFDB-4D9D-B1C1-3648BFF5A1DB}" type="presParOf" srcId="{B2986594-8B2E-4470-91CF-948B0F06896E}" destId="{86C1D665-8D75-4DF7-97DD-2A6F72074B7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B9646C-8B37-4CE3-AC42-DC64EF216458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B56C32-0C3A-4E00-AB1F-4D647BA13EDC}">
      <dgm:prSet/>
      <dgm:spPr/>
      <dgm:t>
        <a:bodyPr/>
        <a:lstStyle/>
        <a:p>
          <a:r>
            <a:rPr lang="en-US" b="0" i="0"/>
            <a:t>Choose the number of </a:t>
          </a:r>
          <a:r>
            <a:rPr lang="en-US" b="0" i="0" err="1"/>
            <a:t>vCores</a:t>
          </a:r>
          <a:r>
            <a:rPr lang="en-US" b="0" i="0"/>
            <a:t>, compute generation, storage size</a:t>
          </a:r>
          <a:endParaRPr lang="en-US"/>
        </a:p>
      </dgm:t>
    </dgm:pt>
    <dgm:pt modelId="{105A76BB-97EE-4879-B764-3D347EDEB13C}" type="parTrans" cxnId="{A9590F1E-A951-4BB1-8961-49773D1F48F0}">
      <dgm:prSet/>
      <dgm:spPr/>
      <dgm:t>
        <a:bodyPr/>
        <a:lstStyle/>
        <a:p>
          <a:endParaRPr lang="en-US"/>
        </a:p>
      </dgm:t>
    </dgm:pt>
    <dgm:pt modelId="{87A50E68-8C26-43EE-9F3D-393EA5D2339D}" type="sibTrans" cxnId="{A9590F1E-A951-4BB1-8961-49773D1F48F0}">
      <dgm:prSet/>
      <dgm:spPr/>
      <dgm:t>
        <a:bodyPr/>
        <a:lstStyle/>
        <a:p>
          <a:endParaRPr lang="en-US"/>
        </a:p>
      </dgm:t>
    </dgm:pt>
    <dgm:pt modelId="{1E8093CA-825F-4250-9DC2-A84EC16266A8}">
      <dgm:prSet/>
      <dgm:spPr/>
      <dgm:t>
        <a:bodyPr/>
        <a:lstStyle/>
        <a:p>
          <a:r>
            <a:rPr lang="en-US" b="1" dirty="0"/>
            <a:t>General Purpose </a:t>
          </a:r>
          <a:r>
            <a:rPr lang="en-US" b="0" dirty="0"/>
            <a:t>for budget oriented balanced compute and storage</a:t>
          </a:r>
        </a:p>
      </dgm:t>
    </dgm:pt>
    <dgm:pt modelId="{911B3BC8-24C2-4555-BDD3-A51D91AED9DC}" type="parTrans" cxnId="{8164F987-E88E-4CBF-8A35-F92D33B5FA23}">
      <dgm:prSet/>
      <dgm:spPr/>
      <dgm:t>
        <a:bodyPr/>
        <a:lstStyle/>
        <a:p>
          <a:endParaRPr lang="en-US"/>
        </a:p>
      </dgm:t>
    </dgm:pt>
    <dgm:pt modelId="{09DDB05C-CA9D-49A7-9AB4-EFF2A74D27EA}" type="sibTrans" cxnId="{8164F987-E88E-4CBF-8A35-F92D33B5FA23}">
      <dgm:prSet/>
      <dgm:spPr/>
      <dgm:t>
        <a:bodyPr/>
        <a:lstStyle/>
        <a:p>
          <a:endParaRPr lang="en-US"/>
        </a:p>
      </dgm:t>
    </dgm:pt>
    <dgm:pt modelId="{1B8DFAD5-7743-4597-B3E5-21D4DE91A728}">
      <dgm:prSet/>
      <dgm:spPr/>
      <dgm:t>
        <a:bodyPr/>
        <a:lstStyle/>
        <a:p>
          <a:r>
            <a:rPr lang="en-US" b="1"/>
            <a:t>Business Critical </a:t>
          </a:r>
          <a:r>
            <a:rPr lang="en-US" b="0"/>
            <a:t>for high transaction rate and low IO latency. Fast failovers using multiple replicas.  Free-of-charge read-only replica. RPO 5 sec, RTO 30 sec.</a:t>
          </a:r>
        </a:p>
      </dgm:t>
    </dgm:pt>
    <dgm:pt modelId="{530CB2D9-F34C-4D49-8D62-A9C6657938A9}" type="parTrans" cxnId="{B156F27D-2393-4F01-A0BA-F8B5116338F7}">
      <dgm:prSet/>
      <dgm:spPr/>
      <dgm:t>
        <a:bodyPr/>
        <a:lstStyle/>
        <a:p>
          <a:endParaRPr lang="en-US"/>
        </a:p>
      </dgm:t>
    </dgm:pt>
    <dgm:pt modelId="{F7017180-948A-4E49-85DD-A03640F995DA}" type="sibTrans" cxnId="{B156F27D-2393-4F01-A0BA-F8B5116338F7}">
      <dgm:prSet/>
      <dgm:spPr/>
      <dgm:t>
        <a:bodyPr/>
        <a:lstStyle/>
        <a:p>
          <a:endParaRPr lang="en-US"/>
        </a:p>
      </dgm:t>
    </dgm:pt>
    <dgm:pt modelId="{2286C554-9C38-405F-B99D-00E2513A3091}">
      <dgm:prSet/>
      <dgm:spPr/>
      <dgm:t>
        <a:bodyPr/>
        <a:lstStyle/>
        <a:p>
          <a:r>
            <a:rPr lang="en-US" b="1"/>
            <a:t>Hyperscale </a:t>
          </a:r>
          <a:r>
            <a:rPr lang="en-US" b="0"/>
            <a:t>for auto-scaling storage size up to 100 TB, compute scaling and fast database restore.</a:t>
          </a:r>
        </a:p>
      </dgm:t>
    </dgm:pt>
    <dgm:pt modelId="{EB08E156-3F73-40A7-A4D9-26CE263040D3}" type="parTrans" cxnId="{58752AAA-7863-4F56-B608-81D4AF1229AD}">
      <dgm:prSet/>
      <dgm:spPr/>
      <dgm:t>
        <a:bodyPr/>
        <a:lstStyle/>
        <a:p>
          <a:endParaRPr lang="en-US"/>
        </a:p>
      </dgm:t>
    </dgm:pt>
    <dgm:pt modelId="{61F3AA11-47D9-4926-82AF-043B21D72629}" type="sibTrans" cxnId="{58752AAA-7863-4F56-B608-81D4AF1229AD}">
      <dgm:prSet/>
      <dgm:spPr/>
      <dgm:t>
        <a:bodyPr/>
        <a:lstStyle/>
        <a:p>
          <a:endParaRPr lang="en-US"/>
        </a:p>
      </dgm:t>
    </dgm:pt>
    <dgm:pt modelId="{78D73F4F-EF7C-4125-8DAE-245BA4057586}" type="pres">
      <dgm:prSet presAssocID="{57B9646C-8B37-4CE3-AC42-DC64EF216458}" presName="vert0" presStyleCnt="0">
        <dgm:presLayoutVars>
          <dgm:dir/>
          <dgm:animOne val="branch"/>
          <dgm:animLvl val="lvl"/>
        </dgm:presLayoutVars>
      </dgm:prSet>
      <dgm:spPr/>
    </dgm:pt>
    <dgm:pt modelId="{2549E13B-4C5C-40DC-A475-0B3258E96E14}" type="pres">
      <dgm:prSet presAssocID="{9FB56C32-0C3A-4E00-AB1F-4D647BA13EDC}" presName="thickLine" presStyleLbl="alignNode1" presStyleIdx="0" presStyleCnt="1"/>
      <dgm:spPr/>
    </dgm:pt>
    <dgm:pt modelId="{C2111F3D-F863-47D4-A334-2CC456D62894}" type="pres">
      <dgm:prSet presAssocID="{9FB56C32-0C3A-4E00-AB1F-4D647BA13EDC}" presName="horz1" presStyleCnt="0"/>
      <dgm:spPr/>
    </dgm:pt>
    <dgm:pt modelId="{1F7933E2-B156-4A89-AAA0-0839ECFB2858}" type="pres">
      <dgm:prSet presAssocID="{9FB56C32-0C3A-4E00-AB1F-4D647BA13EDC}" presName="tx1" presStyleLbl="revTx" presStyleIdx="0" presStyleCnt="4"/>
      <dgm:spPr/>
    </dgm:pt>
    <dgm:pt modelId="{B2986594-8B2E-4470-91CF-948B0F06896E}" type="pres">
      <dgm:prSet presAssocID="{9FB56C32-0C3A-4E00-AB1F-4D647BA13EDC}" presName="vert1" presStyleCnt="0"/>
      <dgm:spPr/>
    </dgm:pt>
    <dgm:pt modelId="{9B49A8FE-B15C-40D5-ABC1-A4C5E343D61B}" type="pres">
      <dgm:prSet presAssocID="{1E8093CA-825F-4250-9DC2-A84EC16266A8}" presName="vertSpace2a" presStyleCnt="0"/>
      <dgm:spPr/>
    </dgm:pt>
    <dgm:pt modelId="{6AF083F1-5CF6-4D3A-9E06-8957ADB5FB10}" type="pres">
      <dgm:prSet presAssocID="{1E8093CA-825F-4250-9DC2-A84EC16266A8}" presName="horz2" presStyleCnt="0"/>
      <dgm:spPr/>
    </dgm:pt>
    <dgm:pt modelId="{30D2D445-C494-4E79-A8C0-9322F8DE789A}" type="pres">
      <dgm:prSet presAssocID="{1E8093CA-825F-4250-9DC2-A84EC16266A8}" presName="horzSpace2" presStyleCnt="0"/>
      <dgm:spPr/>
    </dgm:pt>
    <dgm:pt modelId="{E3A38BF8-2629-4FE8-BED4-92333F048BEC}" type="pres">
      <dgm:prSet presAssocID="{1E8093CA-825F-4250-9DC2-A84EC16266A8}" presName="tx2" presStyleLbl="revTx" presStyleIdx="1" presStyleCnt="4"/>
      <dgm:spPr/>
    </dgm:pt>
    <dgm:pt modelId="{0FFAB213-739A-4A3C-903F-09B6B85F9006}" type="pres">
      <dgm:prSet presAssocID="{1E8093CA-825F-4250-9DC2-A84EC16266A8}" presName="vert2" presStyleCnt="0"/>
      <dgm:spPr/>
    </dgm:pt>
    <dgm:pt modelId="{B4FBE279-5278-478E-BEED-3423EE8CBAAC}" type="pres">
      <dgm:prSet presAssocID="{1E8093CA-825F-4250-9DC2-A84EC16266A8}" presName="thinLine2b" presStyleLbl="callout" presStyleIdx="0" presStyleCnt="3"/>
      <dgm:spPr/>
    </dgm:pt>
    <dgm:pt modelId="{C19E831A-C3B2-42CD-86A7-F67D2AED6ECA}" type="pres">
      <dgm:prSet presAssocID="{1E8093CA-825F-4250-9DC2-A84EC16266A8}" presName="vertSpace2b" presStyleCnt="0"/>
      <dgm:spPr/>
    </dgm:pt>
    <dgm:pt modelId="{C3EDA7F7-9E12-41FB-A03E-FECBC2A68F3B}" type="pres">
      <dgm:prSet presAssocID="{1B8DFAD5-7743-4597-B3E5-21D4DE91A728}" presName="horz2" presStyleCnt="0"/>
      <dgm:spPr/>
    </dgm:pt>
    <dgm:pt modelId="{80AE74C8-3D03-4E99-B746-56B47E05D5D8}" type="pres">
      <dgm:prSet presAssocID="{1B8DFAD5-7743-4597-B3E5-21D4DE91A728}" presName="horzSpace2" presStyleCnt="0"/>
      <dgm:spPr/>
    </dgm:pt>
    <dgm:pt modelId="{A805D7DD-5C12-43BF-A978-1A0EBFB15048}" type="pres">
      <dgm:prSet presAssocID="{1B8DFAD5-7743-4597-B3E5-21D4DE91A728}" presName="tx2" presStyleLbl="revTx" presStyleIdx="2" presStyleCnt="4"/>
      <dgm:spPr/>
    </dgm:pt>
    <dgm:pt modelId="{4CDC5555-349A-46A6-BAB8-3E77402B535A}" type="pres">
      <dgm:prSet presAssocID="{1B8DFAD5-7743-4597-B3E5-21D4DE91A728}" presName="vert2" presStyleCnt="0"/>
      <dgm:spPr/>
    </dgm:pt>
    <dgm:pt modelId="{D87F322A-43A9-400E-B220-851FC6EC861B}" type="pres">
      <dgm:prSet presAssocID="{1B8DFAD5-7743-4597-B3E5-21D4DE91A728}" presName="thinLine2b" presStyleLbl="callout" presStyleIdx="1" presStyleCnt="3"/>
      <dgm:spPr/>
    </dgm:pt>
    <dgm:pt modelId="{A0496EA8-DCA5-4C47-851E-8BD83BF91BE6}" type="pres">
      <dgm:prSet presAssocID="{1B8DFAD5-7743-4597-B3E5-21D4DE91A728}" presName="vertSpace2b" presStyleCnt="0"/>
      <dgm:spPr/>
    </dgm:pt>
    <dgm:pt modelId="{7984613A-0129-4122-860E-4B10264BB9EE}" type="pres">
      <dgm:prSet presAssocID="{2286C554-9C38-405F-B99D-00E2513A3091}" presName="horz2" presStyleCnt="0"/>
      <dgm:spPr/>
    </dgm:pt>
    <dgm:pt modelId="{811F84B0-9B36-470E-AE2E-636F3DD43F60}" type="pres">
      <dgm:prSet presAssocID="{2286C554-9C38-405F-B99D-00E2513A3091}" presName="horzSpace2" presStyleCnt="0"/>
      <dgm:spPr/>
    </dgm:pt>
    <dgm:pt modelId="{CD679F0A-14DA-4BFC-9718-86A3980F5403}" type="pres">
      <dgm:prSet presAssocID="{2286C554-9C38-405F-B99D-00E2513A3091}" presName="tx2" presStyleLbl="revTx" presStyleIdx="3" presStyleCnt="4"/>
      <dgm:spPr/>
    </dgm:pt>
    <dgm:pt modelId="{ECD4DCAA-643F-46EF-8CBC-D25DDAB8F2EB}" type="pres">
      <dgm:prSet presAssocID="{2286C554-9C38-405F-B99D-00E2513A3091}" presName="vert2" presStyleCnt="0"/>
      <dgm:spPr/>
    </dgm:pt>
    <dgm:pt modelId="{9D178CB8-5A6A-48E4-88AC-85FCEF6BFE4F}" type="pres">
      <dgm:prSet presAssocID="{2286C554-9C38-405F-B99D-00E2513A3091}" presName="thinLine2b" presStyleLbl="callout" presStyleIdx="2" presStyleCnt="3"/>
      <dgm:spPr/>
    </dgm:pt>
    <dgm:pt modelId="{5D1DAAB0-2992-4525-B065-9FF4F685AA8F}" type="pres">
      <dgm:prSet presAssocID="{2286C554-9C38-405F-B99D-00E2513A3091}" presName="vertSpace2b" presStyleCnt="0"/>
      <dgm:spPr/>
    </dgm:pt>
  </dgm:ptLst>
  <dgm:cxnLst>
    <dgm:cxn modelId="{A13E8C19-07FC-46D4-8A41-E4E94A4DE7A7}" type="presOf" srcId="{1B8DFAD5-7743-4597-B3E5-21D4DE91A728}" destId="{A805D7DD-5C12-43BF-A978-1A0EBFB15048}" srcOrd="0" destOrd="0" presId="urn:microsoft.com/office/officeart/2008/layout/LinedList"/>
    <dgm:cxn modelId="{B62C791C-4E80-4F0E-9CE2-AD01DF061106}" type="presOf" srcId="{57B9646C-8B37-4CE3-AC42-DC64EF216458}" destId="{78D73F4F-EF7C-4125-8DAE-245BA4057586}" srcOrd="0" destOrd="0" presId="urn:microsoft.com/office/officeart/2008/layout/LinedList"/>
    <dgm:cxn modelId="{A9590F1E-A951-4BB1-8961-49773D1F48F0}" srcId="{57B9646C-8B37-4CE3-AC42-DC64EF216458}" destId="{9FB56C32-0C3A-4E00-AB1F-4D647BA13EDC}" srcOrd="0" destOrd="0" parTransId="{105A76BB-97EE-4879-B764-3D347EDEB13C}" sibTransId="{87A50E68-8C26-43EE-9F3D-393EA5D2339D}"/>
    <dgm:cxn modelId="{250FD45B-6B77-4F36-A812-0EF4A710BC3E}" type="presOf" srcId="{9FB56C32-0C3A-4E00-AB1F-4D647BA13EDC}" destId="{1F7933E2-B156-4A89-AAA0-0839ECFB2858}" srcOrd="0" destOrd="0" presId="urn:microsoft.com/office/officeart/2008/layout/LinedList"/>
    <dgm:cxn modelId="{4FF82D62-82EC-4B13-8139-FFE87451DD33}" type="presOf" srcId="{2286C554-9C38-405F-B99D-00E2513A3091}" destId="{CD679F0A-14DA-4BFC-9718-86A3980F5403}" srcOrd="0" destOrd="0" presId="urn:microsoft.com/office/officeart/2008/layout/LinedList"/>
    <dgm:cxn modelId="{B156F27D-2393-4F01-A0BA-F8B5116338F7}" srcId="{9FB56C32-0C3A-4E00-AB1F-4D647BA13EDC}" destId="{1B8DFAD5-7743-4597-B3E5-21D4DE91A728}" srcOrd="1" destOrd="0" parTransId="{530CB2D9-F34C-4D49-8D62-A9C6657938A9}" sibTransId="{F7017180-948A-4E49-85DD-A03640F995DA}"/>
    <dgm:cxn modelId="{8164F987-E88E-4CBF-8A35-F92D33B5FA23}" srcId="{9FB56C32-0C3A-4E00-AB1F-4D647BA13EDC}" destId="{1E8093CA-825F-4250-9DC2-A84EC16266A8}" srcOrd="0" destOrd="0" parTransId="{911B3BC8-24C2-4555-BDD3-A51D91AED9DC}" sibTransId="{09DDB05C-CA9D-49A7-9AB4-EFF2A74D27EA}"/>
    <dgm:cxn modelId="{641E549D-9810-46C8-8016-7001F53E4102}" type="presOf" srcId="{1E8093CA-825F-4250-9DC2-A84EC16266A8}" destId="{E3A38BF8-2629-4FE8-BED4-92333F048BEC}" srcOrd="0" destOrd="0" presId="urn:microsoft.com/office/officeart/2008/layout/LinedList"/>
    <dgm:cxn modelId="{58752AAA-7863-4F56-B608-81D4AF1229AD}" srcId="{9FB56C32-0C3A-4E00-AB1F-4D647BA13EDC}" destId="{2286C554-9C38-405F-B99D-00E2513A3091}" srcOrd="2" destOrd="0" parTransId="{EB08E156-3F73-40A7-A4D9-26CE263040D3}" sibTransId="{61F3AA11-47D9-4926-82AF-043B21D72629}"/>
    <dgm:cxn modelId="{DCC34F08-0258-4926-8EB7-A2E3A3E20554}" type="presParOf" srcId="{78D73F4F-EF7C-4125-8DAE-245BA4057586}" destId="{2549E13B-4C5C-40DC-A475-0B3258E96E14}" srcOrd="0" destOrd="0" presId="urn:microsoft.com/office/officeart/2008/layout/LinedList"/>
    <dgm:cxn modelId="{321441AF-3035-43BA-BCF8-07A478A7A11E}" type="presParOf" srcId="{78D73F4F-EF7C-4125-8DAE-245BA4057586}" destId="{C2111F3D-F863-47D4-A334-2CC456D62894}" srcOrd="1" destOrd="0" presId="urn:microsoft.com/office/officeart/2008/layout/LinedList"/>
    <dgm:cxn modelId="{EFECAF9F-586C-4024-A3C0-4033C6C03A28}" type="presParOf" srcId="{C2111F3D-F863-47D4-A334-2CC456D62894}" destId="{1F7933E2-B156-4A89-AAA0-0839ECFB2858}" srcOrd="0" destOrd="0" presId="urn:microsoft.com/office/officeart/2008/layout/LinedList"/>
    <dgm:cxn modelId="{31AC8588-427E-487E-ADA3-43F70FE4EFD7}" type="presParOf" srcId="{C2111F3D-F863-47D4-A334-2CC456D62894}" destId="{B2986594-8B2E-4470-91CF-948B0F06896E}" srcOrd="1" destOrd="0" presId="urn:microsoft.com/office/officeart/2008/layout/LinedList"/>
    <dgm:cxn modelId="{FBD3D730-4B4C-4689-A15B-8D87F8B62A5B}" type="presParOf" srcId="{B2986594-8B2E-4470-91CF-948B0F06896E}" destId="{9B49A8FE-B15C-40D5-ABC1-A4C5E343D61B}" srcOrd="0" destOrd="0" presId="urn:microsoft.com/office/officeart/2008/layout/LinedList"/>
    <dgm:cxn modelId="{B10F33F8-DC8D-415D-A3CA-E7E46D3E4C9D}" type="presParOf" srcId="{B2986594-8B2E-4470-91CF-948B0F06896E}" destId="{6AF083F1-5CF6-4D3A-9E06-8957ADB5FB10}" srcOrd="1" destOrd="0" presId="urn:microsoft.com/office/officeart/2008/layout/LinedList"/>
    <dgm:cxn modelId="{F7F6238B-A422-42B0-A187-3CD253264382}" type="presParOf" srcId="{6AF083F1-5CF6-4D3A-9E06-8957ADB5FB10}" destId="{30D2D445-C494-4E79-A8C0-9322F8DE789A}" srcOrd="0" destOrd="0" presId="urn:microsoft.com/office/officeart/2008/layout/LinedList"/>
    <dgm:cxn modelId="{AA333998-1FF2-4A4F-AE10-0EC11FBF034C}" type="presParOf" srcId="{6AF083F1-5CF6-4D3A-9E06-8957ADB5FB10}" destId="{E3A38BF8-2629-4FE8-BED4-92333F048BEC}" srcOrd="1" destOrd="0" presId="urn:microsoft.com/office/officeart/2008/layout/LinedList"/>
    <dgm:cxn modelId="{7552A9A6-A6E7-4F9B-BE8A-62A9A837A0F8}" type="presParOf" srcId="{6AF083F1-5CF6-4D3A-9E06-8957ADB5FB10}" destId="{0FFAB213-739A-4A3C-903F-09B6B85F9006}" srcOrd="2" destOrd="0" presId="urn:microsoft.com/office/officeart/2008/layout/LinedList"/>
    <dgm:cxn modelId="{D5480593-1042-4131-9430-F3AA1288E8F1}" type="presParOf" srcId="{B2986594-8B2E-4470-91CF-948B0F06896E}" destId="{B4FBE279-5278-478E-BEED-3423EE8CBAAC}" srcOrd="2" destOrd="0" presId="urn:microsoft.com/office/officeart/2008/layout/LinedList"/>
    <dgm:cxn modelId="{DDAF947F-E9AA-47AF-8FBE-890969D4A963}" type="presParOf" srcId="{B2986594-8B2E-4470-91CF-948B0F06896E}" destId="{C19E831A-C3B2-42CD-86A7-F67D2AED6ECA}" srcOrd="3" destOrd="0" presId="urn:microsoft.com/office/officeart/2008/layout/LinedList"/>
    <dgm:cxn modelId="{29AF3531-3051-42C5-B1F1-739DD9C64BFB}" type="presParOf" srcId="{B2986594-8B2E-4470-91CF-948B0F06896E}" destId="{C3EDA7F7-9E12-41FB-A03E-FECBC2A68F3B}" srcOrd="4" destOrd="0" presId="urn:microsoft.com/office/officeart/2008/layout/LinedList"/>
    <dgm:cxn modelId="{BDD8392A-480A-4F3E-8487-E0E0118AF775}" type="presParOf" srcId="{C3EDA7F7-9E12-41FB-A03E-FECBC2A68F3B}" destId="{80AE74C8-3D03-4E99-B746-56B47E05D5D8}" srcOrd="0" destOrd="0" presId="urn:microsoft.com/office/officeart/2008/layout/LinedList"/>
    <dgm:cxn modelId="{FA995CC3-B696-4F3A-A031-EEA8D15F848C}" type="presParOf" srcId="{C3EDA7F7-9E12-41FB-A03E-FECBC2A68F3B}" destId="{A805D7DD-5C12-43BF-A978-1A0EBFB15048}" srcOrd="1" destOrd="0" presId="urn:microsoft.com/office/officeart/2008/layout/LinedList"/>
    <dgm:cxn modelId="{7AFC5649-E478-4DBB-82FA-FF1F603C7B1E}" type="presParOf" srcId="{C3EDA7F7-9E12-41FB-A03E-FECBC2A68F3B}" destId="{4CDC5555-349A-46A6-BAB8-3E77402B535A}" srcOrd="2" destOrd="0" presId="urn:microsoft.com/office/officeart/2008/layout/LinedList"/>
    <dgm:cxn modelId="{3813C112-B3DA-4FC5-B05F-1ABFEB3B4141}" type="presParOf" srcId="{B2986594-8B2E-4470-91CF-948B0F06896E}" destId="{D87F322A-43A9-400E-B220-851FC6EC861B}" srcOrd="5" destOrd="0" presId="urn:microsoft.com/office/officeart/2008/layout/LinedList"/>
    <dgm:cxn modelId="{831D2274-3C42-458B-AA49-ABC5CC29CC8E}" type="presParOf" srcId="{B2986594-8B2E-4470-91CF-948B0F06896E}" destId="{A0496EA8-DCA5-4C47-851E-8BD83BF91BE6}" srcOrd="6" destOrd="0" presId="urn:microsoft.com/office/officeart/2008/layout/LinedList"/>
    <dgm:cxn modelId="{88FEEFAB-45FB-4982-A823-4B1EDDBD3B7F}" type="presParOf" srcId="{B2986594-8B2E-4470-91CF-948B0F06896E}" destId="{7984613A-0129-4122-860E-4B10264BB9EE}" srcOrd="7" destOrd="0" presId="urn:microsoft.com/office/officeart/2008/layout/LinedList"/>
    <dgm:cxn modelId="{A72697E3-529B-41B6-B9F7-50F1C7D2272D}" type="presParOf" srcId="{7984613A-0129-4122-860E-4B10264BB9EE}" destId="{811F84B0-9B36-470E-AE2E-636F3DD43F60}" srcOrd="0" destOrd="0" presId="urn:microsoft.com/office/officeart/2008/layout/LinedList"/>
    <dgm:cxn modelId="{550F52BA-A07B-4151-8FAC-11CDA099E39E}" type="presParOf" srcId="{7984613A-0129-4122-860E-4B10264BB9EE}" destId="{CD679F0A-14DA-4BFC-9718-86A3980F5403}" srcOrd="1" destOrd="0" presId="urn:microsoft.com/office/officeart/2008/layout/LinedList"/>
    <dgm:cxn modelId="{2CB1B260-C4D7-474C-BE00-0C7A96E1259B}" type="presParOf" srcId="{7984613A-0129-4122-860E-4B10264BB9EE}" destId="{ECD4DCAA-643F-46EF-8CBC-D25DDAB8F2EB}" srcOrd="2" destOrd="0" presId="urn:microsoft.com/office/officeart/2008/layout/LinedList"/>
    <dgm:cxn modelId="{4B3E4929-1D9C-4526-856D-B38D4392F330}" type="presParOf" srcId="{B2986594-8B2E-4470-91CF-948B0F06896E}" destId="{9D178CB8-5A6A-48E4-88AC-85FCEF6BFE4F}" srcOrd="8" destOrd="0" presId="urn:microsoft.com/office/officeart/2008/layout/LinedList"/>
    <dgm:cxn modelId="{8BAAD677-8D59-4490-A16C-C78222A432E4}" type="presParOf" srcId="{B2986594-8B2E-4470-91CF-948B0F06896E}" destId="{5D1DAAB0-2992-4525-B065-9FF4F685AA8F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103F8-80A7-4988-A427-12085EC945DD}">
      <dsp:nvSpPr>
        <dsp:cNvPr id="0" name=""/>
        <dsp:cNvSpPr/>
      </dsp:nvSpPr>
      <dsp:spPr>
        <a:xfrm>
          <a:off x="4341" y="917270"/>
          <a:ext cx="3444058" cy="20664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Familiar SQL Server ecosystem and mindshare</a:t>
          </a:r>
        </a:p>
      </dsp:txBody>
      <dsp:txXfrm>
        <a:off x="4341" y="917270"/>
        <a:ext cx="3444058" cy="2066434"/>
      </dsp:txXfrm>
    </dsp:sp>
    <dsp:sp modelId="{164C9F39-0D42-4E88-A2C0-2AB3CA16DC1C}">
      <dsp:nvSpPr>
        <dsp:cNvPr id="0" name=""/>
        <dsp:cNvSpPr/>
      </dsp:nvSpPr>
      <dsp:spPr>
        <a:xfrm>
          <a:off x="3792805" y="917270"/>
          <a:ext cx="3444058" cy="20664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Quickly provision up or down</a:t>
          </a:r>
        </a:p>
      </dsp:txBody>
      <dsp:txXfrm>
        <a:off x="3792805" y="917270"/>
        <a:ext cx="3444058" cy="2066434"/>
      </dsp:txXfrm>
    </dsp:sp>
    <dsp:sp modelId="{F8A10741-2D9E-414C-9D72-3AFF03E62675}">
      <dsp:nvSpPr>
        <dsp:cNvPr id="0" name=""/>
        <dsp:cNvSpPr/>
      </dsp:nvSpPr>
      <dsp:spPr>
        <a:xfrm>
          <a:off x="7581269" y="917270"/>
          <a:ext cx="3444058" cy="20664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Automatic backups</a:t>
          </a:r>
        </a:p>
      </dsp:txBody>
      <dsp:txXfrm>
        <a:off x="7581269" y="917270"/>
        <a:ext cx="3444058" cy="2066434"/>
      </dsp:txXfrm>
    </dsp:sp>
    <dsp:sp modelId="{F3333FBA-4F0A-4D9E-8DA3-13F6A1CF3DC2}">
      <dsp:nvSpPr>
        <dsp:cNvPr id="0" name=""/>
        <dsp:cNvSpPr/>
      </dsp:nvSpPr>
      <dsp:spPr>
        <a:xfrm>
          <a:off x="11369733" y="917270"/>
          <a:ext cx="3444058" cy="20664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Ease of HADR (readable secondaries, geo-replication)</a:t>
          </a:r>
        </a:p>
      </dsp:txBody>
      <dsp:txXfrm>
        <a:off x="11369733" y="917270"/>
        <a:ext cx="3444058" cy="2066434"/>
      </dsp:txXfrm>
    </dsp:sp>
    <dsp:sp modelId="{2C8E206E-189E-4BE8-B336-DEDAF05E7949}">
      <dsp:nvSpPr>
        <dsp:cNvPr id="0" name=""/>
        <dsp:cNvSpPr/>
      </dsp:nvSpPr>
      <dsp:spPr>
        <a:xfrm>
          <a:off x="4341" y="3328110"/>
          <a:ext cx="3444058" cy="20664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Advanced security, threat detection, TDE by default</a:t>
          </a:r>
        </a:p>
      </dsp:txBody>
      <dsp:txXfrm>
        <a:off x="4341" y="3328110"/>
        <a:ext cx="3444058" cy="2066434"/>
      </dsp:txXfrm>
    </dsp:sp>
    <dsp:sp modelId="{85AC8ADB-725B-403A-ADC1-1398C9295B49}">
      <dsp:nvSpPr>
        <dsp:cNvPr id="0" name=""/>
        <dsp:cNvSpPr/>
      </dsp:nvSpPr>
      <dsp:spPr>
        <a:xfrm>
          <a:off x="3792805" y="3328110"/>
          <a:ext cx="3444058" cy="20664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Latest code base and features</a:t>
          </a:r>
        </a:p>
      </dsp:txBody>
      <dsp:txXfrm>
        <a:off x="3792805" y="3328110"/>
        <a:ext cx="3444058" cy="2066434"/>
      </dsp:txXfrm>
    </dsp:sp>
    <dsp:sp modelId="{FC638C5D-D671-469B-8710-FB38463BEE3A}">
      <dsp:nvSpPr>
        <dsp:cNvPr id="0" name=""/>
        <dsp:cNvSpPr/>
      </dsp:nvSpPr>
      <dsp:spPr>
        <a:xfrm>
          <a:off x="7581269" y="3328110"/>
          <a:ext cx="3444058" cy="20664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Automatic patching, upgrades</a:t>
          </a:r>
        </a:p>
      </dsp:txBody>
      <dsp:txXfrm>
        <a:off x="7581269" y="3328110"/>
        <a:ext cx="3444058" cy="2066434"/>
      </dsp:txXfrm>
    </dsp:sp>
    <dsp:sp modelId="{73F7D4F4-8DDC-4ACD-95CF-1E4573147BA2}">
      <dsp:nvSpPr>
        <dsp:cNvPr id="0" name=""/>
        <dsp:cNvSpPr/>
      </dsp:nvSpPr>
      <dsp:spPr>
        <a:xfrm>
          <a:off x="11369733" y="3328110"/>
          <a:ext cx="3444058" cy="20664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Query store on by default</a:t>
          </a:r>
        </a:p>
      </dsp:txBody>
      <dsp:txXfrm>
        <a:off x="11369733" y="3328110"/>
        <a:ext cx="3444058" cy="20664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9E13B-4C5C-40DC-A475-0B3258E96E14}">
      <dsp:nvSpPr>
        <dsp:cNvPr id="0" name=""/>
        <dsp:cNvSpPr/>
      </dsp:nvSpPr>
      <dsp:spPr>
        <a:xfrm>
          <a:off x="0" y="0"/>
          <a:ext cx="15071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933E2-B156-4A89-AAA0-0839ECFB2858}">
      <dsp:nvSpPr>
        <dsp:cNvPr id="0" name=""/>
        <dsp:cNvSpPr/>
      </dsp:nvSpPr>
      <dsp:spPr>
        <a:xfrm>
          <a:off x="0" y="0"/>
          <a:ext cx="3330359" cy="5947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0" i="0" kern="1200"/>
            <a:t>Choose a blend of compute, memory, and I/O resources to support light to heavy database workloads</a:t>
          </a:r>
          <a:endParaRPr lang="en-US" sz="4300" kern="1200"/>
        </a:p>
      </dsp:txBody>
      <dsp:txXfrm>
        <a:off x="0" y="0"/>
        <a:ext cx="3330359" cy="5947482"/>
      </dsp:txXfrm>
    </dsp:sp>
    <dsp:sp modelId="{FCC7778B-613F-4FBD-86C7-889B6BAD022C}">
      <dsp:nvSpPr>
        <dsp:cNvPr id="0" name=""/>
        <dsp:cNvSpPr/>
      </dsp:nvSpPr>
      <dsp:spPr>
        <a:xfrm>
          <a:off x="3550475" y="92929"/>
          <a:ext cx="11519418" cy="185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/>
            <a:t>Basic</a:t>
          </a:r>
          <a:r>
            <a:rPr lang="en-US" sz="2400" b="0" i="0" kern="1200" dirty="0"/>
            <a:t> for less demanding workloads</a:t>
          </a:r>
          <a:endParaRPr lang="en-US" sz="2400" kern="1200" dirty="0"/>
        </a:p>
      </dsp:txBody>
      <dsp:txXfrm>
        <a:off x="3550475" y="92929"/>
        <a:ext cx="11519418" cy="1858588"/>
      </dsp:txXfrm>
    </dsp:sp>
    <dsp:sp modelId="{1776AA81-2098-450A-A12C-E58118A87468}">
      <dsp:nvSpPr>
        <dsp:cNvPr id="0" name=""/>
        <dsp:cNvSpPr/>
      </dsp:nvSpPr>
      <dsp:spPr>
        <a:xfrm>
          <a:off x="3330359" y="1951517"/>
          <a:ext cx="117395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8852D8-9D7F-4880-AB75-6FDE2B023E1E}">
      <dsp:nvSpPr>
        <dsp:cNvPr id="0" name=""/>
        <dsp:cNvSpPr/>
      </dsp:nvSpPr>
      <dsp:spPr>
        <a:xfrm>
          <a:off x="3550475" y="2044446"/>
          <a:ext cx="11519418" cy="185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/>
            <a:t>Standard</a:t>
          </a:r>
          <a:r>
            <a:rPr lang="en-US" sz="2400" b="0" i="0" kern="1200"/>
            <a:t> for workloads with a range of performance requirements</a:t>
          </a:r>
          <a:endParaRPr lang="en-US" sz="2400" kern="1200"/>
        </a:p>
      </dsp:txBody>
      <dsp:txXfrm>
        <a:off x="3550475" y="2044446"/>
        <a:ext cx="11519418" cy="1858588"/>
      </dsp:txXfrm>
    </dsp:sp>
    <dsp:sp modelId="{1F17F01E-6338-4605-8557-B8EA36F38464}">
      <dsp:nvSpPr>
        <dsp:cNvPr id="0" name=""/>
        <dsp:cNvSpPr/>
      </dsp:nvSpPr>
      <dsp:spPr>
        <a:xfrm>
          <a:off x="3330359" y="3903035"/>
          <a:ext cx="117395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CFE368-560C-45B3-8CA9-6D680212AA12}">
      <dsp:nvSpPr>
        <dsp:cNvPr id="0" name=""/>
        <dsp:cNvSpPr/>
      </dsp:nvSpPr>
      <dsp:spPr>
        <a:xfrm>
          <a:off x="3550475" y="3995964"/>
          <a:ext cx="11519418" cy="185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/>
            <a:t>Premium</a:t>
          </a:r>
          <a:r>
            <a:rPr lang="en-US" sz="2400" b="0" i="0" kern="1200" dirty="0"/>
            <a:t> for IO-intensive workloads</a:t>
          </a:r>
          <a:endParaRPr lang="en-US" sz="2400" kern="1200" dirty="0"/>
        </a:p>
      </dsp:txBody>
      <dsp:txXfrm>
        <a:off x="3550475" y="3995964"/>
        <a:ext cx="11519418" cy="1858588"/>
      </dsp:txXfrm>
    </dsp:sp>
    <dsp:sp modelId="{57E52932-FC23-4253-A846-57E10ECA1C80}">
      <dsp:nvSpPr>
        <dsp:cNvPr id="0" name=""/>
        <dsp:cNvSpPr/>
      </dsp:nvSpPr>
      <dsp:spPr>
        <a:xfrm>
          <a:off x="3330359" y="5854552"/>
          <a:ext cx="117395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9E13B-4C5C-40DC-A475-0B3258E96E14}">
      <dsp:nvSpPr>
        <dsp:cNvPr id="0" name=""/>
        <dsp:cNvSpPr/>
      </dsp:nvSpPr>
      <dsp:spPr>
        <a:xfrm>
          <a:off x="0" y="0"/>
          <a:ext cx="15071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933E2-B156-4A89-AAA0-0839ECFB2858}">
      <dsp:nvSpPr>
        <dsp:cNvPr id="0" name=""/>
        <dsp:cNvSpPr/>
      </dsp:nvSpPr>
      <dsp:spPr>
        <a:xfrm>
          <a:off x="0" y="0"/>
          <a:ext cx="3014364" cy="5947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0" i="0" kern="1200"/>
            <a:t>Choose the number of </a:t>
          </a:r>
          <a:r>
            <a:rPr lang="en-US" sz="4500" b="0" i="0" kern="1200" err="1"/>
            <a:t>vCores</a:t>
          </a:r>
          <a:r>
            <a:rPr lang="en-US" sz="4500" b="0" i="0" kern="1200"/>
            <a:t>, compute generation, storage size</a:t>
          </a:r>
          <a:endParaRPr lang="en-US" sz="4500" kern="1200"/>
        </a:p>
      </dsp:txBody>
      <dsp:txXfrm>
        <a:off x="0" y="0"/>
        <a:ext cx="3014364" cy="5947482"/>
      </dsp:txXfrm>
    </dsp:sp>
    <dsp:sp modelId="{E3A38BF8-2629-4FE8-BED4-92333F048BEC}">
      <dsp:nvSpPr>
        <dsp:cNvPr id="0" name=""/>
        <dsp:cNvSpPr/>
      </dsp:nvSpPr>
      <dsp:spPr>
        <a:xfrm>
          <a:off x="3240441" y="92929"/>
          <a:ext cx="11831378" cy="185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/>
            <a:t>General Purpose </a:t>
          </a:r>
          <a:r>
            <a:rPr lang="en-US" sz="3700" b="0" kern="1200" dirty="0"/>
            <a:t>for budget oriented balanced compute and storage</a:t>
          </a:r>
        </a:p>
      </dsp:txBody>
      <dsp:txXfrm>
        <a:off x="3240441" y="92929"/>
        <a:ext cx="11831378" cy="1858588"/>
      </dsp:txXfrm>
    </dsp:sp>
    <dsp:sp modelId="{B4FBE279-5278-478E-BEED-3423EE8CBAAC}">
      <dsp:nvSpPr>
        <dsp:cNvPr id="0" name=""/>
        <dsp:cNvSpPr/>
      </dsp:nvSpPr>
      <dsp:spPr>
        <a:xfrm>
          <a:off x="3014364" y="1951517"/>
          <a:ext cx="120574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5D7DD-5C12-43BF-A978-1A0EBFB15048}">
      <dsp:nvSpPr>
        <dsp:cNvPr id="0" name=""/>
        <dsp:cNvSpPr/>
      </dsp:nvSpPr>
      <dsp:spPr>
        <a:xfrm>
          <a:off x="3240441" y="2044446"/>
          <a:ext cx="11831378" cy="185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/>
            <a:t>Business Critical </a:t>
          </a:r>
          <a:r>
            <a:rPr lang="en-US" sz="3700" b="0" kern="1200"/>
            <a:t>for high transaction rate and low IO latency. Fast failovers using multiple replicas.  Free-of-charge read-only replica. RPO 5 sec, RTO 30 sec.</a:t>
          </a:r>
        </a:p>
      </dsp:txBody>
      <dsp:txXfrm>
        <a:off x="3240441" y="2044446"/>
        <a:ext cx="11831378" cy="1858588"/>
      </dsp:txXfrm>
    </dsp:sp>
    <dsp:sp modelId="{D87F322A-43A9-400E-B220-851FC6EC861B}">
      <dsp:nvSpPr>
        <dsp:cNvPr id="0" name=""/>
        <dsp:cNvSpPr/>
      </dsp:nvSpPr>
      <dsp:spPr>
        <a:xfrm>
          <a:off x="3014364" y="3903035"/>
          <a:ext cx="120574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679F0A-14DA-4BFC-9718-86A3980F5403}">
      <dsp:nvSpPr>
        <dsp:cNvPr id="0" name=""/>
        <dsp:cNvSpPr/>
      </dsp:nvSpPr>
      <dsp:spPr>
        <a:xfrm>
          <a:off x="3240441" y="3995964"/>
          <a:ext cx="11831378" cy="1858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/>
            <a:t>Hyperscale </a:t>
          </a:r>
          <a:r>
            <a:rPr lang="en-US" sz="3700" b="0" kern="1200"/>
            <a:t>for auto-scaling storage size up to 100 TB, compute scaling and fast database restore.</a:t>
          </a:r>
        </a:p>
      </dsp:txBody>
      <dsp:txXfrm>
        <a:off x="3240441" y="3995964"/>
        <a:ext cx="11831378" cy="1858588"/>
      </dsp:txXfrm>
    </dsp:sp>
    <dsp:sp modelId="{9D178CB8-5A6A-48E4-88AC-85FCEF6BFE4F}">
      <dsp:nvSpPr>
        <dsp:cNvPr id="0" name=""/>
        <dsp:cNvSpPr/>
      </dsp:nvSpPr>
      <dsp:spPr>
        <a:xfrm>
          <a:off x="3014364" y="5854552"/>
          <a:ext cx="120574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C6FBDBB-9C43-0E42-96DA-BDBF1612F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CAB26D30-28A6-914E-8D2F-970C753227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8D2A4EDD-EA40-E64F-A9B4-E61EF923C8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224261" name="Rectangle 5">
            <a:extLst>
              <a:ext uri="{FF2B5EF4-FFF2-40B4-BE49-F238E27FC236}">
                <a16:creationId xmlns:a16="http://schemas.microsoft.com/office/drawing/2014/main" id="{8087E148-F22B-5F4E-8B62-30977800A9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F7604-7492-0A40-BF07-85B570231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8907BC-83B8-FD46-A711-318F606A0F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B823438-9776-8C4D-99CB-8F11DA2CD5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AF689B-0B6A-9649-AD98-762BBA6967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7588" y="514350"/>
            <a:ext cx="4568825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E326167-95DA-494C-93DA-8C54A1874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64AAD65-9308-8543-B201-DE380F2451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482230D-80AF-D845-89A5-4CA056490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F1650B-9711-5345-971A-DBF4817AF9E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806821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613642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242046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3227283" algn="l" rtl="0" eaLnBrk="0" fontAlgn="base" hangingPunct="0">
      <a:spcBef>
        <a:spcPct val="30000"/>
      </a:spcBef>
      <a:spcAft>
        <a:spcPct val="0"/>
      </a:spcAft>
      <a:defRPr sz="2118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4034104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0925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7746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567" algn="l" defTabSz="1613642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1650B-9711-5345-971A-DBF4817AF9EB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0458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5FFFB-074B-4FDB-ADF2-303D7616ECB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707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D65AC4-17B0-4E19-8496-B264E70A18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004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900" b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6/11/2021 7:13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5822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F4F054-AC24-4B58-999D-3410833E7B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3287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D65AC4-17B0-4E19-8496-B264E70A18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977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D65AC4-17B0-4E19-8496-B264E70A18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325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Calibri Light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D65AC4-17B0-4E19-8496-B264E70A18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72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D65AC4-17B0-4E19-8496-B264E70A18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713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85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61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 userDrawn="1">
          <p15:clr>
            <a:srgbClr val="FBAE40"/>
          </p15:clr>
        </p15:guide>
        <p15:guide id="2" orient="horz" pos="47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337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Schedule</a:t>
            </a:r>
          </a:p>
        </p:txBody>
      </p:sp>
    </p:spTree>
    <p:extLst>
      <p:ext uri="{BB962C8B-B14F-4D97-AF65-F5344CB8AC3E}">
        <p14:creationId xmlns:p14="http://schemas.microsoft.com/office/powerpoint/2010/main" val="23926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989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 userDrawn="1">
          <p15:clr>
            <a:srgbClr val="FBAE40"/>
          </p15:clr>
        </p15:guide>
        <p15:guide id="2" pos="70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42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93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20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2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3243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17514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743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49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456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8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02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3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17525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88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189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337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951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172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48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277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67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6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7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426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1217187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 dirty="0"/>
              <a:t>Clique no ícone para adicionar uma imagem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9E5EA315-A9CE-724F-BB69-7ECA6327FA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59139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 Ponto</a:t>
            </a:r>
          </a:p>
          <a:p>
            <a:pPr lvl="0"/>
            <a:endParaRPr lang="pt-BR" dirty="0"/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B9EE7A36-7E44-0F49-A0F3-C7B33C2AE2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19420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4" name="Espaço Reservado para Texto 20">
            <a:extLst>
              <a:ext uri="{FF2B5EF4-FFF2-40B4-BE49-F238E27FC236}">
                <a16:creationId xmlns:a16="http://schemas.microsoft.com/office/drawing/2014/main" id="{A5A1224A-851D-9243-AF30-E3D9B5D6B5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2792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 Ponto</a:t>
            </a:r>
          </a:p>
          <a:p>
            <a:pPr lvl="0"/>
            <a:endParaRPr lang="pt-BR" dirty="0"/>
          </a:p>
        </p:txBody>
      </p:sp>
      <p:sp>
        <p:nvSpPr>
          <p:cNvPr id="25" name="Espaço Reservado para Texto 22">
            <a:extLst>
              <a:ext uri="{FF2B5EF4-FFF2-40B4-BE49-F238E27FC236}">
                <a16:creationId xmlns:a16="http://schemas.microsoft.com/office/drawing/2014/main" id="{F076BCE0-AB58-6D48-80CE-B570FC284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43073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6" name="Espaço Reservado para Texto 20">
            <a:extLst>
              <a:ext uri="{FF2B5EF4-FFF2-40B4-BE49-F238E27FC236}">
                <a16:creationId xmlns:a16="http://schemas.microsoft.com/office/drawing/2014/main" id="{434DB8B3-B0B9-6E45-8B82-234F8E7B3C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6445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 Ponto</a:t>
            </a:r>
          </a:p>
          <a:p>
            <a:pPr lvl="0"/>
            <a:endParaRPr lang="pt-BR" dirty="0"/>
          </a:p>
        </p:txBody>
      </p:sp>
      <p:sp>
        <p:nvSpPr>
          <p:cNvPr id="27" name="Espaço Reservado para Texto 22">
            <a:extLst>
              <a:ext uri="{FF2B5EF4-FFF2-40B4-BE49-F238E27FC236}">
                <a16:creationId xmlns:a16="http://schemas.microsoft.com/office/drawing/2014/main" id="{879F5DBE-FB41-D146-8D80-7C3BBC5A62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66726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8" name="Espaço Reservado para Texto 20">
            <a:extLst>
              <a:ext uri="{FF2B5EF4-FFF2-40B4-BE49-F238E27FC236}">
                <a16:creationId xmlns:a16="http://schemas.microsoft.com/office/drawing/2014/main" id="{2E2FE1B4-4D49-1845-80C0-8A7C694CC1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30097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 Ponto</a:t>
            </a:r>
          </a:p>
          <a:p>
            <a:pPr lvl="0"/>
            <a:endParaRPr lang="pt-BR" dirty="0"/>
          </a:p>
        </p:txBody>
      </p:sp>
      <p:sp>
        <p:nvSpPr>
          <p:cNvPr id="29" name="Espaço Reservado para Texto 22">
            <a:extLst>
              <a:ext uri="{FF2B5EF4-FFF2-40B4-BE49-F238E27FC236}">
                <a16:creationId xmlns:a16="http://schemas.microsoft.com/office/drawing/2014/main" id="{3CE5E994-1EE6-FE42-9146-BFF9512DC9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90378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24436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055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5234" y="417740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881931" y="427855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34646" y="483982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870166" y="4913164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34646" y="550096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876776" y="559025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97511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7258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6CB30-9462-CF4D-B0BF-5BB585B5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9637159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2670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 Palestra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85" y="7816818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578" y="5995501"/>
            <a:ext cx="9002440" cy="9916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2890" y="7168082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46E442-09F9-614A-B9FA-CA9BCAFB948E}"/>
              </a:ext>
            </a:extLst>
          </p:cNvPr>
          <p:cNvSpPr/>
          <p:nvPr userDrawn="1"/>
        </p:nvSpPr>
        <p:spPr>
          <a:xfrm>
            <a:off x="434160" y="4865815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EA86413-37EF-8343-A854-DF363854B4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848" y="4888405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8A3F75-45E0-8B44-85CE-2C4F154FEE2B}"/>
              </a:ext>
            </a:extLst>
          </p:cNvPr>
          <p:cNvSpPr/>
          <p:nvPr userDrawn="1"/>
        </p:nvSpPr>
        <p:spPr>
          <a:xfrm>
            <a:off x="13251896" y="4836748"/>
            <a:ext cx="2563906" cy="25639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spaço Reservado para Imagem 4">
            <a:extLst>
              <a:ext uri="{FF2B5EF4-FFF2-40B4-BE49-F238E27FC236}">
                <a16:creationId xmlns:a16="http://schemas.microsoft.com/office/drawing/2014/main" id="{79544717-B77E-4C44-AC76-8C308AF0A4D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251584" y="4859338"/>
            <a:ext cx="2563906" cy="256390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4929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3751" y="206862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577519" y="2157910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1D2B32B-B1FF-7946-B540-BB04AF6373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3750" y="2573735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3164" y="3646900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566932" y="3736186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D49F3E3B-F914-D04D-B73E-DCE6E0C8BB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93163" y="4152011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163" y="521913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566931" y="530842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91CCF7EA-CD76-FB40-9764-C15C28233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162" y="5724247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3EAD8548-A506-B54E-BE3E-C488C938B2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163" y="6887175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64" name="Isosceles Triangle 32">
            <a:extLst>
              <a:ext uri="{FF2B5EF4-FFF2-40B4-BE49-F238E27FC236}">
                <a16:creationId xmlns:a16="http://schemas.microsoft.com/office/drawing/2014/main" id="{85CC6708-A734-064B-8C15-8A3F457812E3}"/>
              </a:ext>
            </a:extLst>
          </p:cNvPr>
          <p:cNvSpPr/>
          <p:nvPr userDrawn="1"/>
        </p:nvSpPr>
        <p:spPr>
          <a:xfrm rot="5400000">
            <a:off x="7566931" y="6976461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D011816-99E1-BE46-9635-9A5456C6EF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93162" y="7392286"/>
            <a:ext cx="7816699" cy="87295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Lorem ipsum dolor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cursus ligula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eget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vestibulum porta. Lorem ipsum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4930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Imagem 27">
            <a:extLst>
              <a:ext uri="{FF2B5EF4-FFF2-40B4-BE49-F238E27FC236}">
                <a16:creationId xmlns:a16="http://schemas.microsoft.com/office/drawing/2014/main" id="{DDFA91BE-2200-7D4D-842C-EA2F64345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7017" y="2470737"/>
            <a:ext cx="4851871" cy="4231510"/>
          </a:xfrm>
          <a:custGeom>
            <a:avLst/>
            <a:gdLst>
              <a:gd name="connsiteX0" fmla="*/ 0 w 4851871"/>
              <a:gd name="connsiteY0" fmla="*/ 2173905 h 4231510"/>
              <a:gd name="connsiteX1" fmla="*/ 2216168 w 4851871"/>
              <a:gd name="connsiteY1" fmla="*/ 2173905 h 4231510"/>
              <a:gd name="connsiteX2" fmla="*/ 3545871 w 4851871"/>
              <a:gd name="connsiteY2" fmla="*/ 4230867 h 4231510"/>
              <a:gd name="connsiteX3" fmla="*/ 1167843 w 4851871"/>
              <a:gd name="connsiteY3" fmla="*/ 4210244 h 4231510"/>
              <a:gd name="connsiteX4" fmla="*/ 3647542 w 4851871"/>
              <a:gd name="connsiteY4" fmla="*/ 62257 h 4231510"/>
              <a:gd name="connsiteX5" fmla="*/ 3790614 w 4851871"/>
              <a:gd name="connsiteY5" fmla="*/ 295070 h 4231510"/>
              <a:gd name="connsiteX6" fmla="*/ 4851871 w 4851871"/>
              <a:gd name="connsiteY6" fmla="*/ 2130232 h 4231510"/>
              <a:gd name="connsiteX7" fmla="*/ 3620056 w 4851871"/>
              <a:gd name="connsiteY7" fmla="*/ 4231510 h 4231510"/>
              <a:gd name="connsiteX8" fmla="*/ 3590179 w 4851871"/>
              <a:gd name="connsiteY8" fmla="*/ 4231251 h 4231510"/>
              <a:gd name="connsiteX9" fmla="*/ 3625741 w 4851871"/>
              <a:gd name="connsiteY9" fmla="*/ 4208262 h 4231510"/>
              <a:gd name="connsiteX10" fmla="*/ 3630454 w 4851871"/>
              <a:gd name="connsiteY10" fmla="*/ 4186318 h 4231510"/>
              <a:gd name="connsiteX11" fmla="*/ 2295026 w 4851871"/>
              <a:gd name="connsiteY11" fmla="*/ 2120500 h 4231510"/>
              <a:gd name="connsiteX12" fmla="*/ 3646033 w 4851871"/>
              <a:gd name="connsiteY12" fmla="*/ 70105 h 4231510"/>
              <a:gd name="connsiteX13" fmla="*/ 1220117 w 4851871"/>
              <a:gd name="connsiteY13" fmla="*/ 0 h 4231510"/>
              <a:gd name="connsiteX14" fmla="*/ 3609283 w 4851871"/>
              <a:gd name="connsiteY14" fmla="*/ 0 h 4231510"/>
              <a:gd name="connsiteX15" fmla="*/ 3637048 w 4851871"/>
              <a:gd name="connsiteY15" fmla="*/ 45180 h 4231510"/>
              <a:gd name="connsiteX16" fmla="*/ 3588507 w 4851871"/>
              <a:gd name="connsiteY16" fmla="*/ 13196 h 4231510"/>
              <a:gd name="connsiteX17" fmla="*/ 3566523 w 4851871"/>
              <a:gd name="connsiteY17" fmla="*/ 17716 h 4231510"/>
              <a:gd name="connsiteX18" fmla="*/ 2220358 w 4851871"/>
              <a:gd name="connsiteY18" fmla="*/ 2060762 h 4231510"/>
              <a:gd name="connsiteX19" fmla="*/ 4225 w 4851871"/>
              <a:gd name="connsiteY19" fmla="*/ 2060762 h 4231510"/>
              <a:gd name="connsiteX20" fmla="*/ 6765 w 4851871"/>
              <a:gd name="connsiteY20" fmla="*/ 2055865 h 4231510"/>
              <a:gd name="connsiteX21" fmla="*/ 1220117 w 4851871"/>
              <a:gd name="connsiteY21" fmla="*/ 0 h 423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51871" h="4231510">
                <a:moveTo>
                  <a:pt x="0" y="2173905"/>
                </a:moveTo>
                <a:lnTo>
                  <a:pt x="2216168" y="2173905"/>
                </a:lnTo>
                <a:lnTo>
                  <a:pt x="3545871" y="4230867"/>
                </a:lnTo>
                <a:lnTo>
                  <a:pt x="1167843" y="4210244"/>
                </a:lnTo>
                <a:close/>
                <a:moveTo>
                  <a:pt x="3647542" y="62257"/>
                </a:moveTo>
                <a:lnTo>
                  <a:pt x="3790614" y="295070"/>
                </a:lnTo>
                <a:cubicBezTo>
                  <a:pt x="4191086" y="960176"/>
                  <a:pt x="4447101" y="1475337"/>
                  <a:pt x="4851871" y="2130232"/>
                </a:cubicBezTo>
                <a:cubicBezTo>
                  <a:pt x="3606559" y="4250832"/>
                  <a:pt x="4240061" y="3282441"/>
                  <a:pt x="3620056" y="4231510"/>
                </a:cubicBezTo>
                <a:lnTo>
                  <a:pt x="3590179" y="4231251"/>
                </a:lnTo>
                <a:lnTo>
                  <a:pt x="3625741" y="4208262"/>
                </a:lnTo>
                <a:cubicBezTo>
                  <a:pt x="3633102" y="4203503"/>
                  <a:pt x="3635212" y="4193679"/>
                  <a:pt x="3630454" y="4186318"/>
                </a:cubicBezTo>
                <a:lnTo>
                  <a:pt x="2295026" y="2120500"/>
                </a:lnTo>
                <a:lnTo>
                  <a:pt x="3646033" y="70105"/>
                </a:lnTo>
                <a:close/>
                <a:moveTo>
                  <a:pt x="1220117" y="0"/>
                </a:moveTo>
                <a:lnTo>
                  <a:pt x="3609283" y="0"/>
                </a:lnTo>
                <a:lnTo>
                  <a:pt x="3637048" y="45180"/>
                </a:lnTo>
                <a:lnTo>
                  <a:pt x="3588507" y="13196"/>
                </a:lnTo>
                <a:cubicBezTo>
                  <a:pt x="3581188" y="8373"/>
                  <a:pt x="3571346" y="10397"/>
                  <a:pt x="3566523" y="17716"/>
                </a:cubicBezTo>
                <a:lnTo>
                  <a:pt x="2220358" y="2060762"/>
                </a:lnTo>
                <a:lnTo>
                  <a:pt x="4225" y="2060762"/>
                </a:lnTo>
                <a:lnTo>
                  <a:pt x="6765" y="2055865"/>
                </a:lnTo>
                <a:cubicBezTo>
                  <a:pt x="201914" y="1684690"/>
                  <a:pt x="1152790" y="0"/>
                  <a:pt x="1220117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93BD5459-2074-F647-B99C-1B48D2327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64785" y="4427984"/>
            <a:ext cx="6146929" cy="21178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1" i="0" baseline="0">
                <a:solidFill>
                  <a:schemeClr val="accent3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SEPARATA</a:t>
            </a:r>
            <a:endParaRPr lang="pt-BR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E267B6C8-6B9B-A84B-876A-E9C484FA9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4785" y="3254775"/>
            <a:ext cx="6146929" cy="11732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8200"/>
              </a:lnSpc>
              <a:buNone/>
              <a:defRPr sz="8200" b="0" i="0" baseline="0">
                <a:solidFill>
                  <a:schemeClr val="tx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68800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744" y="557930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4C4B6C-6BBB-3645-A8DA-684C7E5B2D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8826377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DD9A076-9AFF-FA43-8EEF-38C4AF30A2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993E495-8A2D-A747-9A17-51440D63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C75D7D7D-DFCB-0B40-8573-90D292D731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476788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003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0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744200" y="0"/>
            <a:ext cx="5505451" cy="9143999"/>
          </a:xfrm>
          <a:prstGeom prst="rect">
            <a:avLst/>
          </a:prstGeom>
          <a:solidFill>
            <a:srgbClr val="0B5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C6D61C-FE1B-B144-9203-EEC042392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87" y="557930"/>
            <a:ext cx="4648278" cy="2061029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F71FC38-DA7D-9F41-A5B7-6BFB777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063390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243D360-F2CA-6743-8943-F74D8D274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C725CB8-090B-934F-A4C6-D031AF20B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89847BA1-D164-664F-BF82-237AD376BC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713801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545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  <p15:guide id="2" pos="702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1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16F2EC-6BEA-2B4D-9E4E-D21865BA3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F46D561-8DBB-C94D-9A01-136034F462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FE1DB2A-A212-E547-B3AE-A68D343E9E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A3197BA-D990-0348-80B9-38513D8566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19" name="Espaço Reservado para Imagem 3">
            <a:extLst>
              <a:ext uri="{FF2B5EF4-FFF2-40B4-BE49-F238E27FC236}">
                <a16:creationId xmlns:a16="http://schemas.microsoft.com/office/drawing/2014/main" id="{A242EFB6-BEF7-A04F-B641-C18E76A23C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863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4124" y="1261535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ECD6473-99E2-514A-B7E6-054B2E027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860" y="4105323"/>
            <a:ext cx="3804128" cy="425494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Lorem ipsum dolor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admi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7A1D3E0-328D-694C-A8E3-BA458C202B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860" y="2898389"/>
            <a:ext cx="3804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 err="1"/>
              <a:t>Título</a:t>
            </a:r>
            <a:r>
              <a:rPr lang="en-US" dirty="0"/>
              <a:t> 1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FD252FC1-ACEE-E341-9AE5-09F1407102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73713" y="2898775"/>
            <a:ext cx="4829106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06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irculo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63">
            <a:extLst>
              <a:ext uri="{FF2B5EF4-FFF2-40B4-BE49-F238E27FC236}">
                <a16:creationId xmlns:a16="http://schemas.microsoft.com/office/drawing/2014/main" id="{00797C4D-3591-F740-A9AA-22A5D29705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DDB5D333-51A2-2849-B10C-C71B4C3FA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Rectangle 65">
              <a:extLst>
                <a:ext uri="{FF2B5EF4-FFF2-40B4-BE49-F238E27FC236}">
                  <a16:creationId xmlns:a16="http://schemas.microsoft.com/office/drawing/2014/main" id="{A87F088B-08ED-8E4B-993C-EEB0733C4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4AC51BE-381F-BC45-8E66-7F5E90839E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7">
              <a:extLst>
                <a:ext uri="{FF2B5EF4-FFF2-40B4-BE49-F238E27FC236}">
                  <a16:creationId xmlns:a16="http://schemas.microsoft.com/office/drawing/2014/main" id="{A79540A5-6AEC-614C-928E-52EA58D784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ED228274-146B-E840-A459-EFCCD356B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9">
              <a:extLst>
                <a:ext uri="{FF2B5EF4-FFF2-40B4-BE49-F238E27FC236}">
                  <a16:creationId xmlns:a16="http://schemas.microsoft.com/office/drawing/2014/main" id="{5A01BA93-1B6C-DF47-9DED-DDA1952DF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56">
            <a:extLst>
              <a:ext uri="{FF2B5EF4-FFF2-40B4-BE49-F238E27FC236}">
                <a16:creationId xmlns:a16="http://schemas.microsoft.com/office/drawing/2014/main" id="{2A6AC137-3FA8-4E4E-9C2F-3DF27045CC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5AFB9135-DA9E-8F46-8417-52E6C09B0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58">
              <a:extLst>
                <a:ext uri="{FF2B5EF4-FFF2-40B4-BE49-F238E27FC236}">
                  <a16:creationId xmlns:a16="http://schemas.microsoft.com/office/drawing/2014/main" id="{A756FCC4-F8E9-D24F-B717-8EB233575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3D91B492-53BD-2B40-8F17-D1F2525CAD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0C7CDAA9-9A57-6D40-A98F-E8FAB0E62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84B38EEA-F4BF-8549-9F33-90C0B7CC26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90C995D9-5B07-054F-8EE0-44B68B759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9C6FED-8865-C349-8D36-81B013E092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325" y="857273"/>
            <a:ext cx="9178695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051C1D-7986-704C-89B8-B0372C279E8A}"/>
              </a:ext>
            </a:extLst>
          </p:cNvPr>
          <p:cNvSpPr/>
          <p:nvPr userDrawn="1"/>
        </p:nvSpPr>
        <p:spPr>
          <a:xfrm>
            <a:off x="10844463" y="0"/>
            <a:ext cx="5405188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C0A676-542F-824B-ADA0-DD7C1C9E5A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81701" y="2761131"/>
            <a:ext cx="4174251" cy="454056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C0C9CE7-5C68-8147-837D-14B0A418B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45" y="544591"/>
            <a:ext cx="4678362" cy="2074368"/>
          </a:xfrm>
          <a:prstGeom prst="rect">
            <a:avLst/>
          </a:prstGeom>
        </p:spPr>
      </p:pic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0AAE8436-BC57-614A-8C68-8787776DC6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21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4F8D6920-3701-4246-9E43-B10205CD4577}"/>
              </a:ext>
            </a:extLst>
          </p:cNvPr>
          <p:cNvGrpSpPr/>
          <p:nvPr userDrawn="1"/>
        </p:nvGrpSpPr>
        <p:grpSpPr>
          <a:xfrm>
            <a:off x="2193705" y="2663156"/>
            <a:ext cx="3041790" cy="2493705"/>
            <a:chOff x="4754673" y="3776276"/>
            <a:chExt cx="2377853" cy="2042561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30B0093-6627-A44C-8BE0-3529BD5EF05C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458F3A35-2BBF-F44F-82FA-0E0CB9D2D506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6" name="Straight Connector 19">
              <a:extLst>
                <a:ext uri="{FF2B5EF4-FFF2-40B4-BE49-F238E27FC236}">
                  <a16:creationId xmlns:a16="http://schemas.microsoft.com/office/drawing/2014/main" id="{163CC4A0-D870-7341-965B-608BFE2ED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73E4692C-9547-3E45-B359-2BCD5FC68F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4392" y="3227660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46" name="Picture Placeholder 1">
            <a:extLst>
              <a:ext uri="{FF2B5EF4-FFF2-40B4-BE49-F238E27FC236}">
                <a16:creationId xmlns:a16="http://schemas.microsoft.com/office/drawing/2014/main" id="{AD8A70DA-1FF0-414A-B659-5615F09D3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921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51" name="Picture Placeholder 1">
            <a:extLst>
              <a:ext uri="{FF2B5EF4-FFF2-40B4-BE49-F238E27FC236}">
                <a16:creationId xmlns:a16="http://schemas.microsoft.com/office/drawing/2014/main" id="{2EF034F6-14D1-FB4F-A7CA-06FEF00B65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4392" y="6145177"/>
            <a:ext cx="1239858" cy="123985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grpSp>
        <p:nvGrpSpPr>
          <p:cNvPr id="56" name="Group 22">
            <a:extLst>
              <a:ext uri="{FF2B5EF4-FFF2-40B4-BE49-F238E27FC236}">
                <a16:creationId xmlns:a16="http://schemas.microsoft.com/office/drawing/2014/main" id="{923FDFF7-1E11-A144-94FE-88042EE4C7F2}"/>
              </a:ext>
            </a:extLst>
          </p:cNvPr>
          <p:cNvGrpSpPr/>
          <p:nvPr userDrawn="1"/>
        </p:nvGrpSpPr>
        <p:grpSpPr>
          <a:xfrm>
            <a:off x="7108974" y="2663156"/>
            <a:ext cx="3041790" cy="2493705"/>
            <a:chOff x="4754673" y="3776276"/>
            <a:chExt cx="2377853" cy="204256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5108C30A-A68A-B54F-90CA-25DD3BAAFB3A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58" name="Rectangle 17">
              <a:extLst>
                <a:ext uri="{FF2B5EF4-FFF2-40B4-BE49-F238E27FC236}">
                  <a16:creationId xmlns:a16="http://schemas.microsoft.com/office/drawing/2014/main" id="{CB076D9D-C9AE-004D-B124-5A9B5556A38E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8C76197D-E208-FB40-AF3D-AFA3E6FC74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22">
            <a:extLst>
              <a:ext uri="{FF2B5EF4-FFF2-40B4-BE49-F238E27FC236}">
                <a16:creationId xmlns:a16="http://schemas.microsoft.com/office/drawing/2014/main" id="{1EEC6CF7-F8E6-D542-B2BF-F54ABC6A8AD0}"/>
              </a:ext>
            </a:extLst>
          </p:cNvPr>
          <p:cNvGrpSpPr/>
          <p:nvPr userDrawn="1"/>
        </p:nvGrpSpPr>
        <p:grpSpPr>
          <a:xfrm>
            <a:off x="2193705" y="5793022"/>
            <a:ext cx="3041790" cy="2493705"/>
            <a:chOff x="4754673" y="3776276"/>
            <a:chExt cx="2377853" cy="204256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9B263FA7-59CD-A24C-9311-904F2B090088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03</a:t>
              </a:r>
            </a:p>
          </p:txBody>
        </p:sp>
        <p:sp>
          <p:nvSpPr>
            <p:cNvPr id="62" name="Rectangle 17">
              <a:extLst>
                <a:ext uri="{FF2B5EF4-FFF2-40B4-BE49-F238E27FC236}">
                  <a16:creationId xmlns:a16="http://schemas.microsoft.com/office/drawing/2014/main" id="{93A9B279-6541-3F4F-92EA-40A7F97F78A1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3" name="Straight Connector 19">
              <a:extLst>
                <a:ext uri="{FF2B5EF4-FFF2-40B4-BE49-F238E27FC236}">
                  <a16:creationId xmlns:a16="http://schemas.microsoft.com/office/drawing/2014/main" id="{D8497D5A-3766-F649-949F-95959C2D3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22">
            <a:extLst>
              <a:ext uri="{FF2B5EF4-FFF2-40B4-BE49-F238E27FC236}">
                <a16:creationId xmlns:a16="http://schemas.microsoft.com/office/drawing/2014/main" id="{75A41C50-4FBD-0C45-977B-8DD330CBD823}"/>
              </a:ext>
            </a:extLst>
          </p:cNvPr>
          <p:cNvGrpSpPr/>
          <p:nvPr userDrawn="1"/>
        </p:nvGrpSpPr>
        <p:grpSpPr>
          <a:xfrm>
            <a:off x="7108974" y="5793022"/>
            <a:ext cx="3041790" cy="2493705"/>
            <a:chOff x="4754673" y="3776276"/>
            <a:chExt cx="2377853" cy="2042561"/>
          </a:xfrm>
        </p:grpSpPr>
        <p:sp>
          <p:nvSpPr>
            <p:cNvPr id="65" name="TextBox 15">
              <a:extLst>
                <a:ext uri="{FF2B5EF4-FFF2-40B4-BE49-F238E27FC236}">
                  <a16:creationId xmlns:a16="http://schemas.microsoft.com/office/drawing/2014/main" id="{E6003AA2-5A3D-A84A-8248-8C9475AA307D}"/>
                </a:ext>
              </a:extLst>
            </p:cNvPr>
            <p:cNvSpPr txBox="1"/>
            <p:nvPr userDrawn="1"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04</a:t>
              </a: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1A045F16-DA9A-F146-A047-4F7DCDBD062C}"/>
                </a:ext>
              </a:extLst>
            </p:cNvPr>
            <p:cNvSpPr/>
            <p:nvPr/>
          </p:nvSpPr>
          <p:spPr>
            <a:xfrm>
              <a:off x="4754673" y="4330106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67" name="Straight Connector 19">
              <a:extLst>
                <a:ext uri="{FF2B5EF4-FFF2-40B4-BE49-F238E27FC236}">
                  <a16:creationId xmlns:a16="http://schemas.microsoft.com/office/drawing/2014/main" id="{93EE31A4-5781-1145-8243-A70D1C65F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386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262739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0"/>
            <a:ext cx="5453226" cy="9144000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282653" y="4084703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69AC912-D694-F640-A12E-DF58912E4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20535"/>
            <a:ext cx="4648278" cy="20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5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64F2EC2E-D7DD-4C47-8056-A91135636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</p:spTree>
    <p:extLst>
      <p:ext uri="{BB962C8B-B14F-4D97-AF65-F5344CB8AC3E}">
        <p14:creationId xmlns:p14="http://schemas.microsoft.com/office/powerpoint/2010/main" val="226369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3">
            <a:extLst>
              <a:ext uri="{FF2B5EF4-FFF2-40B4-BE49-F238E27FC236}">
                <a16:creationId xmlns:a16="http://schemas.microsoft.com/office/drawing/2014/main" id="{8E800CAA-06F9-BC48-9B73-C0212B984F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2BE2CB6A-0C49-9D4E-9AC5-99CB83202A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7" name="Rectangle 65">
              <a:extLst>
                <a:ext uri="{FF2B5EF4-FFF2-40B4-BE49-F238E27FC236}">
                  <a16:creationId xmlns:a16="http://schemas.microsoft.com/office/drawing/2014/main" id="{C4AC026C-FE1D-954D-88FA-023712DFB4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BA581A4-AFD4-4348-B4FA-F66451CB64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Rectangle 67">
              <a:extLst>
                <a:ext uri="{FF2B5EF4-FFF2-40B4-BE49-F238E27FC236}">
                  <a16:creationId xmlns:a16="http://schemas.microsoft.com/office/drawing/2014/main" id="{AC1E808F-2AAC-2A4D-8973-F6285394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7CA0A719-D589-CC4C-BD4A-68A4BA95E0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Rectangle 69">
              <a:extLst>
                <a:ext uri="{FF2B5EF4-FFF2-40B4-BE49-F238E27FC236}">
                  <a16:creationId xmlns:a16="http://schemas.microsoft.com/office/drawing/2014/main" id="{85597B8E-895F-FE45-95DF-FFB7B5F9C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2" name="Group 56">
            <a:extLst>
              <a:ext uri="{FF2B5EF4-FFF2-40B4-BE49-F238E27FC236}">
                <a16:creationId xmlns:a16="http://schemas.microsoft.com/office/drawing/2014/main" id="{CB4DF70F-8A3C-7D4E-BAA7-5FD8899BC9C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58AE9F02-F2D4-ED4F-9231-BED548F604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CD6B043D-1712-CC4A-BCDF-BD3EC9E78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A13F8C20-8FC5-6246-A3B6-47CD2C4C1C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Rectangle 60">
              <a:extLst>
                <a:ext uri="{FF2B5EF4-FFF2-40B4-BE49-F238E27FC236}">
                  <a16:creationId xmlns:a16="http://schemas.microsoft.com/office/drawing/2014/main" id="{CE30AA67-FF1F-4743-988A-7B0A29EAC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Rectangle 61">
              <a:extLst>
                <a:ext uri="{FF2B5EF4-FFF2-40B4-BE49-F238E27FC236}">
                  <a16:creationId xmlns:a16="http://schemas.microsoft.com/office/drawing/2014/main" id="{A73381CB-6F33-4741-8331-F6D05C07C8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50F470A3-2C0B-6644-B6F5-6AFC86FAF6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C1D0AAB7-561A-3544-ACC4-2A362B7EC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4580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pt-BR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7A5261-C075-C54F-A585-A548F279DA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77046" y="2392639"/>
            <a:ext cx="2220686" cy="222068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pt-B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0ED57B6-8518-0045-9BD0-8E3BEE7F2EA3}"/>
              </a:ext>
            </a:extLst>
          </p:cNvPr>
          <p:cNvSpPr/>
          <p:nvPr userDrawn="1"/>
        </p:nvSpPr>
        <p:spPr>
          <a:xfrm>
            <a:off x="-1" y="-1"/>
            <a:ext cx="5453226" cy="9144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3E4346B9-5731-6248-978F-F674F3A916D8}"/>
              </a:ext>
            </a:extLst>
          </p:cNvPr>
          <p:cNvGrpSpPr/>
          <p:nvPr userDrawn="1"/>
        </p:nvGrpSpPr>
        <p:grpSpPr>
          <a:xfrm>
            <a:off x="7234988" y="4946549"/>
            <a:ext cx="3041790" cy="2629144"/>
            <a:chOff x="4754673" y="3776276"/>
            <a:chExt cx="2377853" cy="2153497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34C63E-BFDD-F945-BE18-473E913E8ECB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01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D20AF248-1599-7D45-B23D-AEE259231CBC}"/>
                </a:ext>
              </a:extLst>
            </p:cNvPr>
            <p:cNvSpPr/>
            <p:nvPr/>
          </p:nvSpPr>
          <p:spPr>
            <a:xfrm>
              <a:off x="4754673" y="4441042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7" name="Straight Connector 19">
              <a:extLst>
                <a:ext uri="{FF2B5EF4-FFF2-40B4-BE49-F238E27FC236}">
                  <a16:creationId xmlns:a16="http://schemas.microsoft.com/office/drawing/2014/main" id="{A3C4FCC4-75E4-9249-A9AF-C672B4ED1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D0681B-7C52-BA4E-8534-6CF10CB80B3E}"/>
              </a:ext>
            </a:extLst>
          </p:cNvPr>
          <p:cNvGrpSpPr/>
          <p:nvPr userDrawn="1"/>
        </p:nvGrpSpPr>
        <p:grpSpPr>
          <a:xfrm>
            <a:off x="11033455" y="4946552"/>
            <a:ext cx="3041790" cy="2629144"/>
            <a:chOff x="4754673" y="3776276"/>
            <a:chExt cx="2377853" cy="2153496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0E0C4E40-DC75-EA4E-BDC1-94AE4F53F16C}"/>
                </a:ext>
              </a:extLst>
            </p:cNvPr>
            <p:cNvSpPr txBox="1"/>
            <p:nvPr/>
          </p:nvSpPr>
          <p:spPr>
            <a:xfrm>
              <a:off x="5020572" y="3776276"/>
              <a:ext cx="1846054" cy="42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0" i="0" dirty="0" err="1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Tópico</a:t>
              </a:r>
              <a:r>
                <a:rPr lang="en-US" sz="2800" b="0" i="0" dirty="0">
                  <a:solidFill>
                    <a:schemeClr val="bg2">
                      <a:lumMod val="7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02</a:t>
              </a:r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D537FAB6-0E84-2A47-81B0-8832BEE57172}"/>
                </a:ext>
              </a:extLst>
            </p:cNvPr>
            <p:cNvSpPr/>
            <p:nvPr/>
          </p:nvSpPr>
          <p:spPr>
            <a:xfrm>
              <a:off x="4754673" y="4441041"/>
              <a:ext cx="2377853" cy="1488731"/>
            </a:xfrm>
            <a:prstGeom prst="rect">
              <a:avLst/>
            </a:prstGeom>
          </p:spPr>
          <p:txBody>
            <a:bodyPr wrap="square" lIns="0" tIns="0" rIns="0" bIns="0" numCol="1" spcCol="109728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20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20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20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53D7FA1F-7BF7-5E43-9526-2816FCFDE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9141" y="5296342"/>
              <a:ext cx="368916" cy="0"/>
            </a:xfrm>
            <a:prstGeom prst="line">
              <a:avLst/>
            </a:prstGeom>
            <a:ln w="1905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1104CC15-D873-BD45-B237-A81D7255D8B4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245193C-4A4A-7245-8F70-6E37D20ED309}"/>
              </a:ext>
            </a:extLst>
          </p:cNvPr>
          <p:cNvSpPr txBox="1"/>
          <p:nvPr userDrawn="1"/>
        </p:nvSpPr>
        <p:spPr>
          <a:xfrm>
            <a:off x="368968" y="3888760"/>
            <a:ext cx="467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Seu Título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2A98CCCD-A537-8D43-85EA-4FB07197C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907196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2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4ECE6-7F19-3C47-B8C8-ABD8DBB5EA5F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9FA149D-C5DD-D248-B11B-59423394D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01A5EB9-A291-1A40-B853-05111696E6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6FACB63-7CE8-D84C-AAEB-BD659D4365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602425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378340"/>
            <a:ext cx="5405188" cy="8643385"/>
          </a:xfrm>
          <a:prstGeom prst="rect">
            <a:avLst/>
          </a:prstGeom>
          <a:solidFill>
            <a:srgbClr val="EF8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84AD018-72F3-9D44-A1AC-7B34ABD713F5}"/>
              </a:ext>
            </a:extLst>
          </p:cNvPr>
          <p:cNvSpPr/>
          <p:nvPr userDrawn="1"/>
        </p:nvSpPr>
        <p:spPr>
          <a:xfrm>
            <a:off x="11193903" y="383822"/>
            <a:ext cx="4896329" cy="16695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B66142-D0A6-6148-8B5B-45631CE9C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91679"/>
            <a:ext cx="4648278" cy="2061029"/>
          </a:xfrm>
          <a:prstGeom prst="rect">
            <a:avLst/>
          </a:prstGeom>
        </p:spPr>
      </p:pic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6B960C8E-3C9B-8845-873C-5270333024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9FB95CA-094A-4D41-A369-0F2E5B1B1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838004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0"/>
            <a:ext cx="5405188" cy="92883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AA6EDF-5DB4-254C-9764-4954D7D15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8A71298-8D1F-E649-86F1-7FC69C9A17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954E26B-AA7D-0244-8AF4-EC65F77C7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462729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t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3">
            <a:extLst>
              <a:ext uri="{FF2B5EF4-FFF2-40B4-BE49-F238E27FC236}">
                <a16:creationId xmlns:a16="http://schemas.microsoft.com/office/drawing/2014/main" id="{88EBFC1F-BE96-A34C-9440-8B26965B77B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1" name="Rectangle 64">
              <a:extLst>
                <a:ext uri="{FF2B5EF4-FFF2-40B4-BE49-F238E27FC236}">
                  <a16:creationId xmlns:a16="http://schemas.microsoft.com/office/drawing/2014/main" id="{B0BC6F0A-F573-0641-A260-B8B5A86C64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5">
              <a:extLst>
                <a:ext uri="{FF2B5EF4-FFF2-40B4-BE49-F238E27FC236}">
                  <a16:creationId xmlns:a16="http://schemas.microsoft.com/office/drawing/2014/main" id="{E2C5491E-8939-EB46-B932-A8BA8F7EE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158B6CDB-36EC-6D42-93D8-31A471DAC6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Rectangle 67">
              <a:extLst>
                <a:ext uri="{FF2B5EF4-FFF2-40B4-BE49-F238E27FC236}">
                  <a16:creationId xmlns:a16="http://schemas.microsoft.com/office/drawing/2014/main" id="{FECDC88B-F140-F146-BBCA-4BBFDD0895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C948BD57-BEB1-BB45-8183-E992CB3D70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7F16712F-E9FB-D242-A291-EF75A6459A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D9BCDF7B-C7B2-7E4B-8B9C-5528E9E2B0E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7AE91F3C-90DE-3C40-8019-0A84A2997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3E48BAD7-CB25-EF46-920E-96D4EA91F3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EF74C70E-FC43-E046-9878-F6B5B71AED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Rectangle 60">
              <a:extLst>
                <a:ext uri="{FF2B5EF4-FFF2-40B4-BE49-F238E27FC236}">
                  <a16:creationId xmlns:a16="http://schemas.microsoft.com/office/drawing/2014/main" id="{BA22C51F-BE04-CE44-ABF6-C61C094F8D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2FB9CAE1-15D1-5C44-99AA-BF590FD0C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Rectangle 62">
              <a:extLst>
                <a:ext uri="{FF2B5EF4-FFF2-40B4-BE49-F238E27FC236}">
                  <a16:creationId xmlns:a16="http://schemas.microsoft.com/office/drawing/2014/main" id="{2A5B9BEE-ECD4-BE47-BDFD-5D7F143434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3B0FC56-5647-274A-9BF9-4B3158B9F598}"/>
              </a:ext>
            </a:extLst>
          </p:cNvPr>
          <p:cNvSpPr/>
          <p:nvPr userDrawn="1"/>
        </p:nvSpPr>
        <p:spPr>
          <a:xfrm>
            <a:off x="0" y="1"/>
            <a:ext cx="5405188" cy="91760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ED63332E-E3EC-464D-8805-9A635C60B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5388" y="2298700"/>
            <a:ext cx="6559550" cy="57023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D706CAE-7E19-954F-ADDF-C92C75D42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94807" y="770705"/>
            <a:ext cx="7475691" cy="12659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4740"/>
              </a:lnSpc>
              <a:spcBef>
                <a:spcPts val="0"/>
              </a:spcBef>
              <a:buNone/>
              <a:defRPr sz="4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TÍTULO MÉDIO OU LONGO EM CAMPO PARA 2 LINHAS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34FC309-41DB-024F-8D9E-DC9CB15AA1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0523" y="2879566"/>
            <a:ext cx="5799481" cy="5121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9144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13716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1828800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del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B6B294B8-5A07-6844-918A-E36A0CDF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8" y="378340"/>
            <a:ext cx="4678362" cy="20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904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5" name="Group 66">
            <a:extLst>
              <a:ext uri="{FF2B5EF4-FFF2-40B4-BE49-F238E27FC236}">
                <a16:creationId xmlns:a16="http://schemas.microsoft.com/office/drawing/2014/main" id="{7F59A8E9-F25B-4049-927B-9E797A74FF17}"/>
              </a:ext>
            </a:extLst>
          </p:cNvPr>
          <p:cNvGrpSpPr/>
          <p:nvPr userDrawn="1"/>
        </p:nvGrpSpPr>
        <p:grpSpPr>
          <a:xfrm>
            <a:off x="5240147" y="6099288"/>
            <a:ext cx="2470484" cy="2309760"/>
            <a:chOff x="5601345" y="1671509"/>
            <a:chExt cx="1947726" cy="1488977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A01AD83F-155F-5F41-A2AE-F08546CEE509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7" name="Text Placeholder 3">
              <a:extLst>
                <a:ext uri="{FF2B5EF4-FFF2-40B4-BE49-F238E27FC236}">
                  <a16:creationId xmlns:a16="http://schemas.microsoft.com/office/drawing/2014/main" id="{83C567F6-6A72-174D-9903-2089ABBE58FC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Group 69">
            <a:extLst>
              <a:ext uri="{FF2B5EF4-FFF2-40B4-BE49-F238E27FC236}">
                <a16:creationId xmlns:a16="http://schemas.microsoft.com/office/drawing/2014/main" id="{DF34CCC4-8832-A34A-ABAA-2D5DC9DF7131}"/>
              </a:ext>
            </a:extLst>
          </p:cNvPr>
          <p:cNvGrpSpPr/>
          <p:nvPr userDrawn="1"/>
        </p:nvGrpSpPr>
        <p:grpSpPr>
          <a:xfrm>
            <a:off x="2130006" y="6167349"/>
            <a:ext cx="2159898" cy="2070093"/>
            <a:chOff x="5609672" y="1652630"/>
            <a:chExt cx="1947725" cy="1334478"/>
          </a:xfrm>
        </p:grpSpPr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E96932E7-F6C8-D049-910C-C626C289B574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02079EDF-4E5D-014D-9D25-A7A35310D30B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1" name="Group 69">
            <a:extLst>
              <a:ext uri="{FF2B5EF4-FFF2-40B4-BE49-F238E27FC236}">
                <a16:creationId xmlns:a16="http://schemas.microsoft.com/office/drawing/2014/main" id="{A25D3540-C103-7B4E-8605-F71477FA0C32}"/>
              </a:ext>
            </a:extLst>
          </p:cNvPr>
          <p:cNvGrpSpPr/>
          <p:nvPr userDrawn="1"/>
        </p:nvGrpSpPr>
        <p:grpSpPr>
          <a:xfrm>
            <a:off x="8660873" y="6089845"/>
            <a:ext cx="2470483" cy="2319203"/>
            <a:chOff x="5603652" y="1652630"/>
            <a:chExt cx="1947726" cy="1495066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28B9876A-5CF6-844E-8ED1-A1E25F8784FA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id="{5EC76DFA-46F6-234B-A65A-48744FA49B8E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23B8CB3A-21BD-0D43-811F-CB84A692F9EC}"/>
              </a:ext>
            </a:extLst>
          </p:cNvPr>
          <p:cNvGrpSpPr/>
          <p:nvPr userDrawn="1"/>
        </p:nvGrpSpPr>
        <p:grpSpPr>
          <a:xfrm>
            <a:off x="12090832" y="6099288"/>
            <a:ext cx="2479264" cy="2309758"/>
            <a:chOff x="5610906" y="1671509"/>
            <a:chExt cx="1947726" cy="1488976"/>
          </a:xfrm>
        </p:grpSpPr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B4865303-19A5-8446-9F33-1FD8B9A3F898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FA6A90-9EE6-8046-8220-3C45DD6F0103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163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Insert Picture Here.png"/>
          <p:cNvSpPr>
            <a:spLocks noGrp="1"/>
          </p:cNvSpPr>
          <p:nvPr>
            <p:ph type="pic" idx="13"/>
          </p:nvPr>
        </p:nvSpPr>
        <p:spPr>
          <a:xfrm>
            <a:off x="1414732" y="791123"/>
            <a:ext cx="9161253" cy="68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49" name="Rectangle"/>
          <p:cNvSpPr>
            <a:spLocks noGrp="1"/>
          </p:cNvSpPr>
          <p:nvPr>
            <p:ph type="body" idx="14"/>
          </p:nvPr>
        </p:nvSpPr>
        <p:spPr>
          <a:xfrm>
            <a:off x="8505645" y="791122"/>
            <a:ext cx="7744005" cy="6817376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0" name="Rectangle"/>
          <p:cNvSpPr>
            <a:spLocks noGrp="1"/>
          </p:cNvSpPr>
          <p:nvPr>
            <p:ph type="body" sz="half" idx="15"/>
          </p:nvPr>
        </p:nvSpPr>
        <p:spPr>
          <a:xfrm>
            <a:off x="10575985" y="349688"/>
            <a:ext cx="5421417" cy="78454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270000" dist="635000" dir="81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 Thin" pitchFamily="2" charset="0"/>
                <a:ea typeface="Roboto Thin" pitchFamily="2" charset="0"/>
                <a:cs typeface="+mn-cs"/>
                <a:sym typeface="Montserrat-Bold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all" spc="15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endParaRPr dirty="0"/>
          </a:p>
        </p:txBody>
      </p:sp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2716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lide Number"/>
          <p:cNvSpPr>
            <a:spLocks noGrp="1"/>
          </p:cNvSpPr>
          <p:nvPr>
            <p:ph type="sldNum" sz="quarter" idx="2"/>
          </p:nvPr>
        </p:nvSpPr>
        <p:spPr>
          <a:xfrm>
            <a:off x="22672013" y="635000"/>
            <a:ext cx="1076987" cy="571500"/>
          </a:xfrm>
          <a:prstGeom prst="rect">
            <a:avLst/>
          </a:prstGeom>
          <a:solidFill>
            <a:srgbClr val="53585F"/>
          </a:soli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Montserrat-Bold"/>
              </a:defRPr>
            </a:lvl1pPr>
            <a:lvl2pPr marL="0" marR="0" indent="228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2pPr>
            <a:lvl3pPr marL="0" marR="0" indent="457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3pPr>
            <a:lvl4pPr marL="0" marR="0" indent="685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4pPr>
            <a:lvl5pPr marL="0" marR="0" indent="9144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5pPr>
            <a:lvl6pPr marL="0" marR="0" indent="11430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6pPr>
            <a:lvl7pPr marL="0" marR="0" indent="13716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7pPr>
            <a:lvl8pPr marL="0" marR="0" indent="16002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8pPr>
            <a:lvl9pPr marL="0" marR="0" indent="1828800" algn="l" defTabSz="8255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all" spc="15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ontserrat-Bold"/>
              </a:defRPr>
            </a:lvl9pPr>
          </a:lstStyle>
          <a:p>
            <a:fld id="{86CB4B4D-7CA3-9044-876B-883B54F8677D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7" name="Picture 21" descr="I:\TDC2017\Logos\TDC2017\logo-tdc-horizontal-A4.emf">
            <a:extLst>
              <a:ext uri="{FF2B5EF4-FFF2-40B4-BE49-F238E27FC236}">
                <a16:creationId xmlns:a16="http://schemas.microsoft.com/office/drawing/2014/main" id="{76792DF5-F464-1C42-9AD8-719A0575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878"/>
            <a:ext cx="2312877" cy="79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1EC0C6-1E6F-304E-98C5-735A5808AC2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14988" y="1405004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F072D3E-B9AB-3743-A681-B544A7EFE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499" y="635000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D6F0876-68B7-A845-A031-FB78B8B4B0D4}"/>
              </a:ext>
            </a:extLst>
          </p:cNvPr>
          <p:cNvGrpSpPr/>
          <p:nvPr userDrawn="1"/>
        </p:nvGrpSpPr>
        <p:grpSpPr>
          <a:xfrm>
            <a:off x="5843996" y="5999336"/>
            <a:ext cx="2470484" cy="2309760"/>
            <a:chOff x="5601345" y="1671509"/>
            <a:chExt cx="1947726" cy="1488977"/>
          </a:xfrm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0FFCD5DB-AE64-2F43-BFD5-31745B812CCB}"/>
                </a:ext>
              </a:extLst>
            </p:cNvPr>
            <p:cNvSpPr txBox="1">
              <a:spLocks/>
            </p:cNvSpPr>
            <p:nvPr/>
          </p:nvSpPr>
          <p:spPr>
            <a:xfrm>
              <a:off x="6151612" y="1671509"/>
              <a:ext cx="851806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2 Ponto</a:t>
              </a: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509ABD39-FB61-9547-9B7B-72D6FD8C35BD}"/>
                </a:ext>
              </a:extLst>
            </p:cNvPr>
            <p:cNvSpPr txBox="1">
              <a:spLocks/>
            </p:cNvSpPr>
            <p:nvPr/>
          </p:nvSpPr>
          <p:spPr>
            <a:xfrm>
              <a:off x="5601345" y="203266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Group 69">
            <a:extLst>
              <a:ext uri="{FF2B5EF4-FFF2-40B4-BE49-F238E27FC236}">
                <a16:creationId xmlns:a16="http://schemas.microsoft.com/office/drawing/2014/main" id="{95A2C1D8-7EE7-E449-96D0-B015537FCA58}"/>
              </a:ext>
            </a:extLst>
          </p:cNvPr>
          <p:cNvGrpSpPr/>
          <p:nvPr userDrawn="1"/>
        </p:nvGrpSpPr>
        <p:grpSpPr>
          <a:xfrm>
            <a:off x="2733855" y="6067397"/>
            <a:ext cx="2159898" cy="2070093"/>
            <a:chOff x="5609672" y="1652630"/>
            <a:chExt cx="1947725" cy="1334478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86956A9-E761-B646-97CE-2345D72B5A06}"/>
                </a:ext>
              </a:extLst>
            </p:cNvPr>
            <p:cNvSpPr txBox="1">
              <a:spLocks/>
            </p:cNvSpPr>
            <p:nvPr/>
          </p:nvSpPr>
          <p:spPr>
            <a:xfrm>
              <a:off x="6070535" y="1652630"/>
              <a:ext cx="974291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 Ponto</a:t>
              </a: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id="{EACEE1B4-1904-C94F-86A6-15778E52B67D}"/>
                </a:ext>
              </a:extLst>
            </p:cNvPr>
            <p:cNvSpPr txBox="1">
              <a:spLocks/>
            </p:cNvSpPr>
            <p:nvPr/>
          </p:nvSpPr>
          <p:spPr>
            <a:xfrm>
              <a:off x="5609672" y="2049758"/>
              <a:ext cx="1947725" cy="9373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6" name="Group 69">
            <a:extLst>
              <a:ext uri="{FF2B5EF4-FFF2-40B4-BE49-F238E27FC236}">
                <a16:creationId xmlns:a16="http://schemas.microsoft.com/office/drawing/2014/main" id="{4C4A64A8-3899-E842-AD10-FA8575162D6B}"/>
              </a:ext>
            </a:extLst>
          </p:cNvPr>
          <p:cNvGrpSpPr/>
          <p:nvPr userDrawn="1"/>
        </p:nvGrpSpPr>
        <p:grpSpPr>
          <a:xfrm>
            <a:off x="9264722" y="5989893"/>
            <a:ext cx="2470483" cy="2319203"/>
            <a:chOff x="5603652" y="1652630"/>
            <a:chExt cx="1947726" cy="1495066"/>
          </a:xfrm>
        </p:grpSpPr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DD21B70C-6BF6-794D-86FC-DE60B451C0D6}"/>
                </a:ext>
              </a:extLst>
            </p:cNvPr>
            <p:cNvSpPr txBox="1">
              <a:spLocks/>
            </p:cNvSpPr>
            <p:nvPr/>
          </p:nvSpPr>
          <p:spPr>
            <a:xfrm>
              <a:off x="6151613" y="1652630"/>
              <a:ext cx="851806" cy="23808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3 Ponto</a:t>
              </a:r>
            </a:p>
          </p:txBody>
        </p:sp>
        <p:sp>
          <p:nvSpPr>
            <p:cNvPr id="18" name="Text Placeholder 3">
              <a:extLst>
                <a:ext uri="{FF2B5EF4-FFF2-40B4-BE49-F238E27FC236}">
                  <a16:creationId xmlns:a16="http://schemas.microsoft.com/office/drawing/2014/main" id="{1E6F6C16-5929-0C47-9B48-6FA26862CA60}"/>
                </a:ext>
              </a:extLst>
            </p:cNvPr>
            <p:cNvSpPr txBox="1">
              <a:spLocks/>
            </p:cNvSpPr>
            <p:nvPr/>
          </p:nvSpPr>
          <p:spPr>
            <a:xfrm>
              <a:off x="5603652" y="2019876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9" name="Group 66">
            <a:extLst>
              <a:ext uri="{FF2B5EF4-FFF2-40B4-BE49-F238E27FC236}">
                <a16:creationId xmlns:a16="http://schemas.microsoft.com/office/drawing/2014/main" id="{A9B0426F-C71C-8E4E-966A-D76F3532186C}"/>
              </a:ext>
            </a:extLst>
          </p:cNvPr>
          <p:cNvGrpSpPr/>
          <p:nvPr userDrawn="1"/>
        </p:nvGrpSpPr>
        <p:grpSpPr>
          <a:xfrm>
            <a:off x="12694681" y="5999336"/>
            <a:ext cx="2479264" cy="2309758"/>
            <a:chOff x="5610906" y="1671509"/>
            <a:chExt cx="1947726" cy="1488976"/>
          </a:xfrm>
        </p:grpSpPr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id="{C49964FD-0475-F24C-8057-8B626D23DC85}"/>
                </a:ext>
              </a:extLst>
            </p:cNvPr>
            <p:cNvSpPr txBox="1">
              <a:spLocks/>
            </p:cNvSpPr>
            <p:nvPr/>
          </p:nvSpPr>
          <p:spPr>
            <a:xfrm>
              <a:off x="6153121" y="1671509"/>
              <a:ext cx="848789" cy="2380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2400" b="1" dirty="0">
                  <a:solidFill>
                    <a:schemeClr val="accent4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4 Ponto</a:t>
              </a:r>
              <a:endParaRPr kumimoji="1" lang="ja-JP" altLang="en-US" sz="2400" b="1" dirty="0">
                <a:solidFill>
                  <a:schemeClr val="accent4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9A079938-14D3-E34E-A9CB-7CC9F6213B28}"/>
                </a:ext>
              </a:extLst>
            </p:cNvPr>
            <p:cNvSpPr txBox="1">
              <a:spLocks/>
            </p:cNvSpPr>
            <p:nvPr/>
          </p:nvSpPr>
          <p:spPr>
            <a:xfrm>
              <a:off x="5610906" y="2032665"/>
              <a:ext cx="1947726" cy="11278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Lorem ipsum dolor sit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amet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consec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tetur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adipiscing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elit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at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efficitur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tortor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Donec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congue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odio</a:t>
              </a:r>
              <a:r>
                <a:rPr lang="en-US" sz="1600" b="0" i="0" dirty="0"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US" sz="1600" b="0" i="0" dirty="0" err="1">
                  <a:latin typeface="Roboto Light" panose="02000000000000000000" pitchFamily="2" charset="0"/>
                  <a:ea typeface="Roboto Light" panose="02000000000000000000" pitchFamily="2" charset="0"/>
                </a:rPr>
                <a:t>bibendum</a:t>
              </a:r>
              <a:endParaRPr lang="en-US" sz="1600" b="0" i="0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62BACD9-F793-5E40-838B-621713818A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70575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33ED171A-16EC-AA42-8954-0ADF50BDE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6922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0895E41-C7E4-7746-9ED6-437E6304FB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269" y="3354606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D3FBE1DE-0900-5347-9C7B-A1AA2B3C5E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694227" y="3354606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654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9BEDF-0C94-7545-9AA5-A5DA102B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1325836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662D-455C-AD47-B632-650247BE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75C99-500A-E946-8B94-E11CCFA7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FB3B2-9578-9E40-8D6E-6E233E7C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19849-10E8-5844-956E-4ABFE763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F7D703-D2D7-3C48-A50F-2CA55525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9347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25223-FB4C-FF44-8EDD-45800D0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702" y="2280355"/>
            <a:ext cx="14015323" cy="3804356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37DEA3-36C4-1146-B6AF-A6EF6425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702" y="6118577"/>
            <a:ext cx="14015323" cy="2000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791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5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373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4pPr>
            <a:lvl5pPr marL="325116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5pPr>
            <a:lvl6pPr marL="4063954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6pPr>
            <a:lvl7pPr marL="4876745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7pPr>
            <a:lvl8pPr marL="5689537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8pPr>
            <a:lvl9pPr marL="6502328" indent="0">
              <a:buNone/>
              <a:defRPr sz="28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8B3F3B-8613-2E43-98A9-6927183E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42941-8AAF-ED4B-BF32-A5BD579F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AF396E-3168-AC4C-8356-44029EE4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8179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DF4F2-3FF7-C54F-8649-DC1DBCC5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4E3DE6-4D94-6C46-BE9C-5705B331F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163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1BD726-C8A0-A843-96B9-D4541C82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60239" y="2435578"/>
            <a:ext cx="6872248" cy="5799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BBD0FF-5C1D-424C-A369-CE3264E64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98B37-DCDD-2742-9628-6161277C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1C5E34-9F2C-6D45-AAE3-86E095F8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461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73AC4-3C6C-E64B-BF52-3D5CE7E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488247"/>
            <a:ext cx="14015323" cy="176671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AAB86F-2DE5-514E-8D3F-968509EA3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986" y="2240845"/>
            <a:ext cx="6875068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06D0B7-3334-FC4B-B713-B6EF93380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986" y="3341512"/>
            <a:ext cx="6875068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8328E7-3482-B84F-AAE1-F5E8F1DA5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386" y="2240845"/>
            <a:ext cx="6908923" cy="11006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267" b="1"/>
            </a:lvl1pPr>
            <a:lvl2pPr marL="812791" indent="0">
              <a:buNone/>
              <a:defRPr sz="3556" b="1"/>
            </a:lvl2pPr>
            <a:lvl3pPr marL="1625582" indent="0">
              <a:buNone/>
              <a:defRPr sz="3200" b="1"/>
            </a:lvl3pPr>
            <a:lvl4pPr marL="2438373" indent="0">
              <a:buNone/>
              <a:defRPr sz="2845" b="1"/>
            </a:lvl4pPr>
            <a:lvl5pPr marL="3251164" indent="0">
              <a:buNone/>
              <a:defRPr sz="2845" b="1"/>
            </a:lvl5pPr>
            <a:lvl6pPr marL="4063954" indent="0">
              <a:buNone/>
              <a:defRPr sz="2845" b="1"/>
            </a:lvl6pPr>
            <a:lvl7pPr marL="4876745" indent="0">
              <a:buNone/>
              <a:defRPr sz="2845" b="1"/>
            </a:lvl7pPr>
            <a:lvl8pPr marL="5689537" indent="0">
              <a:buNone/>
              <a:defRPr sz="2845" b="1"/>
            </a:lvl8pPr>
            <a:lvl9pPr marL="6502328" indent="0">
              <a:buNone/>
              <a:defRPr sz="284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4C3D52-BDEA-B34B-B49D-377E8FB05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386" y="3341512"/>
            <a:ext cx="6908923" cy="4910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40F4B52-C222-F142-83B2-79C7A0049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5F65EF-240E-AF40-816E-BAFF9E9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1C7FDB-B9AD-FA43-894F-17D8F89C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0477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9476B-2522-5B48-84CE-4BDA407E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AA3650-0257-EE4C-A00C-8641E567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CB903F-591A-7147-B706-C337ACB1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DA7AFC-B35D-7243-81CA-30F227F2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4168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3AB3B9-FDC3-1F4F-9512-FFEDA50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ACC31D-1390-344D-ADC2-14F4E5B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52D90E-5D47-3B4D-A9E8-00C2267E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7949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C0FB4-A23C-BB42-B0CE-FEBC7B96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A8A74-13FF-BF43-9C52-6EC39A6EE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1DE4D1-F5C4-5042-AC71-17ED11E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8DD17-0950-B54F-979F-D8995602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F59392-2633-C949-A4D2-52AF10CD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B89A7-396C-5F43-89CE-533D75D2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4917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2DFD3-4F22-F84E-B68C-0C8EB858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87" y="609601"/>
            <a:ext cx="5241641" cy="21336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67D1B8-5FFA-154A-B16B-8CE2DF963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924" y="1317980"/>
            <a:ext cx="8226385" cy="6496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89"/>
            </a:lvl1pPr>
            <a:lvl2pPr marL="812791" indent="0">
              <a:buNone/>
              <a:defRPr sz="4978"/>
            </a:lvl2pPr>
            <a:lvl3pPr marL="1625582" indent="0">
              <a:buNone/>
              <a:defRPr sz="4267"/>
            </a:lvl3pPr>
            <a:lvl4pPr marL="2438373" indent="0">
              <a:buNone/>
              <a:defRPr sz="3556"/>
            </a:lvl4pPr>
            <a:lvl5pPr marL="3251164" indent="0">
              <a:buNone/>
              <a:defRPr sz="3556"/>
            </a:lvl5pPr>
            <a:lvl6pPr marL="4063954" indent="0">
              <a:buNone/>
              <a:defRPr sz="3556"/>
            </a:lvl6pPr>
            <a:lvl7pPr marL="4876745" indent="0">
              <a:buNone/>
              <a:defRPr sz="3556"/>
            </a:lvl7pPr>
            <a:lvl8pPr marL="5689537" indent="0">
              <a:buNone/>
              <a:defRPr sz="3556"/>
            </a:lvl8pPr>
            <a:lvl9pPr marL="6502328" indent="0">
              <a:buNone/>
              <a:defRPr sz="3556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F05E3A-D17F-B149-9ADF-05F0C18A6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987" y="2743200"/>
            <a:ext cx="5241641" cy="5082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45"/>
            </a:lvl1pPr>
            <a:lvl2pPr marL="812791" indent="0">
              <a:buNone/>
              <a:defRPr sz="2489"/>
            </a:lvl2pPr>
            <a:lvl3pPr marL="1625582" indent="0">
              <a:buNone/>
              <a:defRPr sz="2133"/>
            </a:lvl3pPr>
            <a:lvl4pPr marL="2438373" indent="0">
              <a:buNone/>
              <a:defRPr sz="1778"/>
            </a:lvl4pPr>
            <a:lvl5pPr marL="3251164" indent="0">
              <a:buNone/>
              <a:defRPr sz="1778"/>
            </a:lvl5pPr>
            <a:lvl6pPr marL="4063954" indent="0">
              <a:buNone/>
              <a:defRPr sz="1778"/>
            </a:lvl6pPr>
            <a:lvl7pPr marL="4876745" indent="0">
              <a:buNone/>
              <a:defRPr sz="1778"/>
            </a:lvl7pPr>
            <a:lvl8pPr marL="5689537" indent="0">
              <a:buNone/>
              <a:defRPr sz="1778"/>
            </a:lvl8pPr>
            <a:lvl9pPr marL="6502328" indent="0">
              <a:buNone/>
              <a:defRPr sz="177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9959E-4E1F-9843-B7C7-A184F6EB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B11090-CD8A-E346-A3D1-1EC0D88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1EAD7-76DA-4145-BF50-B30EB21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6145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FCF45-5752-D64B-A399-9D249CB4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8ECBDD-38D6-E04F-84F7-3E3CD7BAE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2435578"/>
            <a:ext cx="14015323" cy="57996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83B15-C82A-6049-A2BB-E85380C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D4F24B-C12C-0441-8D4B-9495ABC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A5D86-C87F-D043-870D-7C45C9B4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2832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2CBDFD-B64D-CA41-942C-44660D51D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658" y="488246"/>
            <a:ext cx="3503831" cy="77469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20F22-8CAE-D744-A292-12F994DA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165" y="488246"/>
            <a:ext cx="10240665" cy="7746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84435-EBFE-1A45-95A0-1C60489E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7165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C8501BF7-34C2-F140-A0ED-9D3293D5BFDF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50F7B1-AC2B-8140-B1A9-FFFF2E7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2698" y="8475136"/>
            <a:ext cx="5484257" cy="48824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AAE-CB82-8B40-AED0-56B0F1B7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316" y="8475136"/>
            <a:ext cx="3656171" cy="488243"/>
          </a:xfrm>
          <a:prstGeom prst="rect">
            <a:avLst/>
          </a:prstGeom>
        </p:spPr>
        <p:txBody>
          <a:bodyPr/>
          <a:lstStyle/>
          <a:p>
            <a:fld id="{7700B882-EDDF-EA40-9766-07BA54B2DE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4643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9">
            <a:extLst>
              <a:ext uri="{FF2B5EF4-FFF2-40B4-BE49-F238E27FC236}">
                <a16:creationId xmlns:a16="http://schemas.microsoft.com/office/drawing/2014/main" id="{C1B8029E-5094-6840-8807-F863C28D3B6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A39BC142-B29B-8B49-B122-0BBEA2A3A2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Rectangle 46">
              <a:extLst>
                <a:ext uri="{FF2B5EF4-FFF2-40B4-BE49-F238E27FC236}">
                  <a16:creationId xmlns:a16="http://schemas.microsoft.com/office/drawing/2014/main" id="{B2DCCAE7-C222-E64D-9879-FDFC6E286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:a16="http://schemas.microsoft.com/office/drawing/2014/main" id="{56E0288A-57A4-A046-BE4A-71E940F2C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Rectangle 48">
              <a:extLst>
                <a:ext uri="{FF2B5EF4-FFF2-40B4-BE49-F238E27FC236}">
                  <a16:creationId xmlns:a16="http://schemas.microsoft.com/office/drawing/2014/main" id="{2C3E5A72-3E52-4B4F-B15D-ECC36717F2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483000C5-7F58-5245-B3FB-4A9BA928A0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637BBB50-E008-B342-B808-319BF2EE68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939EC810-0AC4-EF48-A5C7-105FE6BE6D6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8988779"/>
            <a:ext cx="16260934" cy="155221"/>
            <a:chOff x="0" y="0"/>
            <a:chExt cx="5764" cy="181"/>
          </a:xfrm>
        </p:grpSpPr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67EEEBEE-5802-BF41-8CE1-C57450EE36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Rectangle 62">
              <a:extLst>
                <a:ext uri="{FF2B5EF4-FFF2-40B4-BE49-F238E27FC236}">
                  <a16:creationId xmlns:a16="http://schemas.microsoft.com/office/drawing/2014/main" id="{A7A2538A-4459-964D-A531-35990380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Arial" charset="0"/>
                  <a:ea typeface="ＭＳ Ｐゴシック" charset="0"/>
                </a:rPr>
                <a:t> </a:t>
              </a:r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A8C036F-0A67-B34D-8514-AAFCBF1256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8F34A44F-0230-6B40-A0B1-F990AB9F04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F8C4E94C-BC6E-B440-825C-4754425CD3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D85DAD13-8351-6042-BEB4-EBD38CE4F7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9" name="Picture 3" descr="I:\TDC2017\Logos\TDC2017\logo-tdc-vertical-A4.emf">
            <a:extLst>
              <a:ext uri="{FF2B5EF4-FFF2-40B4-BE49-F238E27FC236}">
                <a16:creationId xmlns:a16="http://schemas.microsoft.com/office/drawing/2014/main" id="{8EF8CC68-2DC1-244C-A1C3-CA0362733B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313" y="860780"/>
            <a:ext cx="6787614" cy="43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0" name="Espaço Reservado para Título 1"/>
          <p:cNvSpPr>
            <a:spLocks noGrp="1"/>
          </p:cNvSpPr>
          <p:nvPr>
            <p:ph type="ctrTitle"/>
          </p:nvPr>
        </p:nvSpPr>
        <p:spPr>
          <a:xfrm>
            <a:off x="1215904" y="5245101"/>
            <a:ext cx="13812203" cy="80433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  <p:sp>
        <p:nvSpPr>
          <p:cNvPr id="237571" name="Espaço Reservado para Texto 2"/>
          <p:cNvSpPr>
            <a:spLocks noGrp="1"/>
          </p:cNvSpPr>
          <p:nvPr>
            <p:ph type="subTitle" idx="1"/>
          </p:nvPr>
        </p:nvSpPr>
        <p:spPr>
          <a:xfrm>
            <a:off x="2437449" y="6203953"/>
            <a:ext cx="11374755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pt-BR" noProof="0" dirty="0"/>
              <a:t>Click </a:t>
            </a:r>
            <a:r>
              <a:rPr lang="pt-BR" noProof="0" dirty="0" err="1"/>
              <a:t>to</a:t>
            </a:r>
            <a:r>
              <a:rPr lang="pt-BR" noProof="0" dirty="0"/>
              <a:t> </a:t>
            </a:r>
            <a:r>
              <a:rPr lang="pt-BR" noProof="0" dirty="0" err="1"/>
              <a:t>edit</a:t>
            </a:r>
            <a:r>
              <a:rPr lang="pt-BR" noProof="0" dirty="0"/>
              <a:t> Master </a:t>
            </a:r>
            <a:r>
              <a:rPr lang="pt-BR" noProof="0" dirty="0" err="1"/>
              <a:t>subtitle</a:t>
            </a:r>
            <a:r>
              <a:rPr lang="pt-BR" noProof="0" dirty="0"/>
              <a:t> </a:t>
            </a:r>
            <a:r>
              <a:rPr lang="pt-BR" noProof="0" dirty="0" err="1"/>
              <a:t>style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337700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EF894B38-3B57-D347-A5C6-4EB4D62AFE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1"/>
            <a:ext cx="6333324" cy="914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45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D0BE9ED-A67F-3945-BF1E-51FD098F1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450" y="5118334"/>
            <a:ext cx="8154719" cy="21762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689"/>
              </a:lnSpc>
              <a:spcBef>
                <a:spcPts val="0"/>
              </a:spcBef>
              <a:buNone/>
              <a:defRPr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812791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2pPr>
            <a:lvl3pPr marL="1625582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3pPr>
            <a:lvl4pPr marL="2438373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4pPr>
            <a:lvl5pPr marL="3251164" indent="0">
              <a:buNone/>
              <a:defRPr b="0" i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</a:t>
            </a:r>
            <a:r>
              <a:rPr lang="en-US" dirty="0"/>
              <a:t> perv.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775CD1-685F-EF49-9BCA-FC3391338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9793" y="1849425"/>
            <a:ext cx="8154721" cy="27225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978" b="0" i="0" baseline="0">
                <a:solidFill>
                  <a:schemeClr val="bg2"/>
                </a:solidFill>
                <a:latin typeface="Lato Black" panose="020F0502020204030203" pitchFamily="34" charset="77"/>
                <a:ea typeface="Lato Black" panose="020F0502020204030203" pitchFamily="34" charset="77"/>
                <a:cs typeface="Arial Narrow" charset="0"/>
              </a:defRPr>
            </a:lvl1pPr>
          </a:lstStyle>
          <a:p>
            <a:pPr lvl="0"/>
            <a:r>
              <a:rPr lang="en-US" dirty="0"/>
              <a:t>TÍTULO COM SOBREPOSIÇÃO EM IMAGEM</a:t>
            </a:r>
          </a:p>
        </p:txBody>
      </p:sp>
    </p:spTree>
    <p:extLst>
      <p:ext uri="{BB962C8B-B14F-4D97-AF65-F5344CB8AC3E}">
        <p14:creationId xmlns:p14="http://schemas.microsoft.com/office/powerpoint/2010/main" val="40163891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m quadrada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2BF50-FF6F-9F42-B21B-3AFA1A112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03918" y="1541425"/>
            <a:ext cx="9019673" cy="10055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Entre com o </a:t>
            </a:r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aqui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9B0628-DBC8-064E-9889-9F5C13428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0" y="734952"/>
            <a:ext cx="10143818" cy="495383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 err="1"/>
              <a:t>Pontos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87A42023-1EAF-A84C-A909-53CF73585E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66726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 dirty="0"/>
              <a:t>Clique no ícone para adicionar uma imagem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85C2B3C6-6942-C649-97FE-C959579EBB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3073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D3E72359-CFF3-6F4D-89EB-8E26E8F3E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9420" y="3454558"/>
            <a:ext cx="2470484" cy="2477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6169AF6-3C91-E541-AA3D-88867E6C8F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90378" y="3454558"/>
            <a:ext cx="2470484" cy="2477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</a:lstStyle>
          <a:p>
            <a:r>
              <a:rPr lang="pt-BR"/>
              <a:t>Clique no ícone para adicionar uma imagem</a:t>
            </a: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9E5EA315-A9CE-724F-BB69-7ECA6327FA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59139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1 Ponto</a:t>
            </a:r>
          </a:p>
          <a:p>
            <a:pPr lvl="0"/>
            <a:endParaRPr lang="pt-BR" dirty="0"/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B9EE7A36-7E44-0F49-A0F3-C7B33C2AE2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19420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4" name="Espaço Reservado para Texto 20">
            <a:extLst>
              <a:ext uri="{FF2B5EF4-FFF2-40B4-BE49-F238E27FC236}">
                <a16:creationId xmlns:a16="http://schemas.microsoft.com/office/drawing/2014/main" id="{A5A1224A-851D-9243-AF30-E3D9B5D6B5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2792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 Ponto</a:t>
            </a:r>
          </a:p>
          <a:p>
            <a:pPr lvl="0"/>
            <a:endParaRPr lang="pt-BR" dirty="0"/>
          </a:p>
        </p:txBody>
      </p:sp>
      <p:sp>
        <p:nvSpPr>
          <p:cNvPr id="25" name="Espaço Reservado para Texto 22">
            <a:extLst>
              <a:ext uri="{FF2B5EF4-FFF2-40B4-BE49-F238E27FC236}">
                <a16:creationId xmlns:a16="http://schemas.microsoft.com/office/drawing/2014/main" id="{F076BCE0-AB58-6D48-80CE-B570FC284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43073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6" name="Espaço Reservado para Texto 20">
            <a:extLst>
              <a:ext uri="{FF2B5EF4-FFF2-40B4-BE49-F238E27FC236}">
                <a16:creationId xmlns:a16="http://schemas.microsoft.com/office/drawing/2014/main" id="{434DB8B3-B0B9-6E45-8B82-234F8E7B3C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6445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 Ponto</a:t>
            </a:r>
          </a:p>
          <a:p>
            <a:pPr lvl="0"/>
            <a:endParaRPr lang="pt-BR" dirty="0"/>
          </a:p>
        </p:txBody>
      </p:sp>
      <p:sp>
        <p:nvSpPr>
          <p:cNvPr id="27" name="Espaço Reservado para Texto 22">
            <a:extLst>
              <a:ext uri="{FF2B5EF4-FFF2-40B4-BE49-F238E27FC236}">
                <a16:creationId xmlns:a16="http://schemas.microsoft.com/office/drawing/2014/main" id="{879F5DBE-FB41-D146-8D80-7C3BBC5A62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66726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  <p:sp>
        <p:nvSpPr>
          <p:cNvPr id="28" name="Espaço Reservado para Texto 20">
            <a:extLst>
              <a:ext uri="{FF2B5EF4-FFF2-40B4-BE49-F238E27FC236}">
                <a16:creationId xmlns:a16="http://schemas.microsoft.com/office/drawing/2014/main" id="{2E2FE1B4-4D49-1845-80C0-8A7C694CC1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30097" y="6237722"/>
            <a:ext cx="1595437" cy="4429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 Ponto</a:t>
            </a:r>
          </a:p>
          <a:p>
            <a:pPr lvl="0"/>
            <a:endParaRPr lang="pt-BR" dirty="0"/>
          </a:p>
        </p:txBody>
      </p:sp>
      <p:sp>
        <p:nvSpPr>
          <p:cNvPr id="29" name="Espaço Reservado para Texto 22">
            <a:extLst>
              <a:ext uri="{FF2B5EF4-FFF2-40B4-BE49-F238E27FC236}">
                <a16:creationId xmlns:a16="http://schemas.microsoft.com/office/drawing/2014/main" id="{3CE5E994-1EE6-FE42-9146-BFF9512DC9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90378" y="6943863"/>
            <a:ext cx="2470484" cy="145354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600" b="0" i="0" kern="12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Lorem ipsum dolor sit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amet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consec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tetur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adipiscing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elit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efficitur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tortor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Donec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congue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odio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bibendum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52530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1" descr="I:\TDC2017\Logos\TDC2017\logo-tdc-horizontal-A4.emf">
            <a:extLst>
              <a:ext uri="{FF2B5EF4-FFF2-40B4-BE49-F238E27FC236}">
                <a16:creationId xmlns:a16="http://schemas.microsoft.com/office/drawing/2014/main" id="{64F40C71-D43D-2C47-AB50-D33840B36D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5018" y="7700762"/>
            <a:ext cx="3197038" cy="10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B7FB042-C33D-1E42-95B6-8692B9E7BC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079" y="379494"/>
            <a:ext cx="16249650" cy="3385344"/>
          </a:xfrm>
          <a:prstGeom prst="rect">
            <a:avLst/>
          </a:prstGeom>
          <a:ln>
            <a:noFill/>
          </a:ln>
        </p:spPr>
      </p:pic>
      <p:sp>
        <p:nvSpPr>
          <p:cNvPr id="6" name="Espaço Reservado para Título 1">
            <a:extLst>
              <a:ext uri="{FF2B5EF4-FFF2-40B4-BE49-F238E27FC236}">
                <a16:creationId xmlns:a16="http://schemas.microsoft.com/office/drawing/2014/main" id="{94CC6BCC-3428-214C-B1FF-E4DC4C47F8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667" y="3185627"/>
            <a:ext cx="14820315" cy="804334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pt-BR" noProof="0" dirty="0"/>
              <a:t>TRILHA – Nome da Trilha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793AFEB-F85E-714F-9641-F8AED2016600}"/>
              </a:ext>
            </a:extLst>
          </p:cNvPr>
          <p:cNvSpPr txBox="1">
            <a:spLocks/>
          </p:cNvSpPr>
          <p:nvPr userDrawn="1"/>
        </p:nvSpPr>
        <p:spPr>
          <a:xfrm>
            <a:off x="1356073" y="4865815"/>
            <a:ext cx="13177464" cy="5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06396" indent="-406396" algn="l" defTabSz="1625582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1219187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2031978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84476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657559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4470350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41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32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23" indent="-406396" algn="l" defTabSz="1625582" rtl="0" eaLnBrk="1" latinLnBrk="0" hangingPunct="1">
              <a:lnSpc>
                <a:spcPct val="90000"/>
              </a:lnSpc>
              <a:spcBef>
                <a:spcPts val="888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pt-BR" altLang="pt-BR" sz="4000" b="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8612EAC1-8EDF-484B-994C-4A586FB3B4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2889" y="4878885"/>
            <a:ext cx="9002129" cy="10906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 b="0" i="0" baseline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 Narrow" charset="0"/>
              </a:defRPr>
            </a:lvl1pPr>
          </a:lstStyle>
          <a:p>
            <a:pPr lvl="0"/>
            <a:r>
              <a:rPr lang="en-US" dirty="0"/>
              <a:t>Nome Palestra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746AFB2-9E68-E841-8477-AD3AB9C28D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2889" y="6157516"/>
            <a:ext cx="9002440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 baseline="0">
                <a:solidFill>
                  <a:schemeClr val="tx1"/>
                </a:solidFill>
                <a:latin typeface="Roboto Thin" pitchFamily="2" charset="0"/>
                <a:ea typeface="Roboto Thin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35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Nome do Palestrante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706142B-0F04-5242-A2A9-7BE8AB767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3045" y="6987167"/>
            <a:ext cx="900212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Qualificação do palestrante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023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1">
          <p15:clr>
            <a:srgbClr val="FBAE40"/>
          </p15:clr>
        </p15:guide>
        <p15:guide id="2" orient="horz" pos="4717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053A0F03-FF07-5A4D-A664-EF3F4609EAD7}"/>
              </a:ext>
            </a:extLst>
          </p:cNvPr>
          <p:cNvGrpSpPr/>
          <p:nvPr userDrawn="1"/>
        </p:nvGrpSpPr>
        <p:grpSpPr>
          <a:xfrm>
            <a:off x="439789" y="2059601"/>
            <a:ext cx="6073306" cy="5723943"/>
            <a:chOff x="1113053" y="2151529"/>
            <a:chExt cx="3395738" cy="3200400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24E7CEF0-3130-D449-9402-4EB86AA275E5}"/>
                </a:ext>
              </a:extLst>
            </p:cNvPr>
            <p:cNvGrpSpPr/>
            <p:nvPr/>
          </p:nvGrpSpPr>
          <p:grpSpPr>
            <a:xfrm>
              <a:off x="1113053" y="2151529"/>
              <a:ext cx="3395738" cy="3200400"/>
              <a:chOff x="6688138" y="3175"/>
              <a:chExt cx="2732087" cy="2574925"/>
            </a:xfrm>
            <a:solidFill>
              <a:schemeClr val="bg1">
                <a:lumMod val="85000"/>
              </a:schemeClr>
            </a:solidFill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59C5E8DA-F767-4A4E-ACD2-79B76E519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66025" y="833438"/>
                <a:ext cx="933450" cy="939800"/>
              </a:xfrm>
              <a:custGeom>
                <a:avLst/>
                <a:gdLst>
                  <a:gd name="T0" fmla="*/ 195 w 392"/>
                  <a:gd name="T1" fmla="*/ 395 h 395"/>
                  <a:gd name="T2" fmla="*/ 157 w 392"/>
                  <a:gd name="T3" fmla="*/ 391 h 395"/>
                  <a:gd name="T4" fmla="*/ 156 w 392"/>
                  <a:gd name="T5" fmla="*/ 391 h 395"/>
                  <a:gd name="T6" fmla="*/ 165 w 392"/>
                  <a:gd name="T7" fmla="*/ 344 h 395"/>
                  <a:gd name="T8" fmla="*/ 166 w 392"/>
                  <a:gd name="T9" fmla="*/ 345 h 395"/>
                  <a:gd name="T10" fmla="*/ 195 w 392"/>
                  <a:gd name="T11" fmla="*/ 347 h 395"/>
                  <a:gd name="T12" fmla="*/ 345 w 392"/>
                  <a:gd name="T13" fmla="*/ 198 h 395"/>
                  <a:gd name="T14" fmla="*/ 345 w 392"/>
                  <a:gd name="T15" fmla="*/ 196 h 395"/>
                  <a:gd name="T16" fmla="*/ 392 w 392"/>
                  <a:gd name="T17" fmla="*/ 196 h 395"/>
                  <a:gd name="T18" fmla="*/ 392 w 392"/>
                  <a:gd name="T19" fmla="*/ 198 h 395"/>
                  <a:gd name="T20" fmla="*/ 195 w 392"/>
                  <a:gd name="T21" fmla="*/ 395 h 395"/>
                  <a:gd name="T22" fmla="*/ 160 w 392"/>
                  <a:gd name="T23" fmla="*/ 388 h 395"/>
                  <a:gd name="T24" fmla="*/ 195 w 392"/>
                  <a:gd name="T25" fmla="*/ 391 h 395"/>
                  <a:gd name="T26" fmla="*/ 389 w 392"/>
                  <a:gd name="T27" fmla="*/ 199 h 395"/>
                  <a:gd name="T28" fmla="*/ 349 w 392"/>
                  <a:gd name="T29" fmla="*/ 199 h 395"/>
                  <a:gd name="T30" fmla="*/ 195 w 392"/>
                  <a:gd name="T31" fmla="*/ 351 h 395"/>
                  <a:gd name="T32" fmla="*/ 168 w 392"/>
                  <a:gd name="T33" fmla="*/ 349 h 395"/>
                  <a:gd name="T34" fmla="*/ 160 w 392"/>
                  <a:gd name="T35" fmla="*/ 388 h 395"/>
                  <a:gd name="T36" fmla="*/ 46 w 392"/>
                  <a:gd name="T37" fmla="*/ 179 h 395"/>
                  <a:gd name="T38" fmla="*/ 0 w 392"/>
                  <a:gd name="T39" fmla="*/ 173 h 395"/>
                  <a:gd name="T40" fmla="*/ 0 w 392"/>
                  <a:gd name="T41" fmla="*/ 171 h 395"/>
                  <a:gd name="T42" fmla="*/ 195 w 392"/>
                  <a:gd name="T43" fmla="*/ 0 h 395"/>
                  <a:gd name="T44" fmla="*/ 258 w 392"/>
                  <a:gd name="T45" fmla="*/ 11 h 395"/>
                  <a:gd name="T46" fmla="*/ 260 w 392"/>
                  <a:gd name="T47" fmla="*/ 11 h 395"/>
                  <a:gd name="T48" fmla="*/ 245 w 392"/>
                  <a:gd name="T49" fmla="*/ 56 h 395"/>
                  <a:gd name="T50" fmla="*/ 243 w 392"/>
                  <a:gd name="T51" fmla="*/ 56 h 395"/>
                  <a:gd name="T52" fmla="*/ 195 w 392"/>
                  <a:gd name="T53" fmla="*/ 48 h 395"/>
                  <a:gd name="T54" fmla="*/ 47 w 392"/>
                  <a:gd name="T55" fmla="*/ 178 h 395"/>
                  <a:gd name="T56" fmla="*/ 46 w 392"/>
                  <a:gd name="T57" fmla="*/ 179 h 395"/>
                  <a:gd name="T58" fmla="*/ 4 w 392"/>
                  <a:gd name="T59" fmla="*/ 170 h 395"/>
                  <a:gd name="T60" fmla="*/ 43 w 392"/>
                  <a:gd name="T61" fmla="*/ 175 h 395"/>
                  <a:gd name="T62" fmla="*/ 195 w 392"/>
                  <a:gd name="T63" fmla="*/ 44 h 395"/>
                  <a:gd name="T64" fmla="*/ 195 w 392"/>
                  <a:gd name="T65" fmla="*/ 44 h 395"/>
                  <a:gd name="T66" fmla="*/ 243 w 392"/>
                  <a:gd name="T67" fmla="*/ 52 h 395"/>
                  <a:gd name="T68" fmla="*/ 256 w 392"/>
                  <a:gd name="T69" fmla="*/ 14 h 395"/>
                  <a:gd name="T70" fmla="*/ 195 w 392"/>
                  <a:gd name="T71" fmla="*/ 4 h 395"/>
                  <a:gd name="T72" fmla="*/ 4 w 392"/>
                  <a:gd name="T73" fmla="*/ 17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5">
                    <a:moveTo>
                      <a:pt x="195" y="395"/>
                    </a:moveTo>
                    <a:cubicBezTo>
                      <a:pt x="183" y="395"/>
                      <a:pt x="170" y="394"/>
                      <a:pt x="157" y="391"/>
                    </a:cubicBezTo>
                    <a:cubicBezTo>
                      <a:pt x="156" y="391"/>
                      <a:pt x="156" y="391"/>
                      <a:pt x="156" y="391"/>
                    </a:cubicBezTo>
                    <a:cubicBezTo>
                      <a:pt x="165" y="344"/>
                      <a:pt x="165" y="344"/>
                      <a:pt x="165" y="344"/>
                    </a:cubicBezTo>
                    <a:cubicBezTo>
                      <a:pt x="166" y="345"/>
                      <a:pt x="166" y="345"/>
                      <a:pt x="166" y="345"/>
                    </a:cubicBezTo>
                    <a:cubicBezTo>
                      <a:pt x="176" y="346"/>
                      <a:pt x="186" y="347"/>
                      <a:pt x="195" y="347"/>
                    </a:cubicBezTo>
                    <a:cubicBezTo>
                      <a:pt x="278" y="347"/>
                      <a:pt x="345" y="280"/>
                      <a:pt x="345" y="198"/>
                    </a:cubicBezTo>
                    <a:cubicBezTo>
                      <a:pt x="345" y="196"/>
                      <a:pt x="345" y="196"/>
                      <a:pt x="345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92" y="198"/>
                      <a:pt x="392" y="198"/>
                      <a:pt x="392" y="198"/>
                    </a:cubicBezTo>
                    <a:cubicBezTo>
                      <a:pt x="392" y="306"/>
                      <a:pt x="304" y="395"/>
                      <a:pt x="195" y="395"/>
                    </a:cubicBezTo>
                    <a:close/>
                    <a:moveTo>
                      <a:pt x="160" y="388"/>
                    </a:moveTo>
                    <a:cubicBezTo>
                      <a:pt x="171" y="390"/>
                      <a:pt x="183" y="391"/>
                      <a:pt x="195" y="391"/>
                    </a:cubicBezTo>
                    <a:cubicBezTo>
                      <a:pt x="301" y="391"/>
                      <a:pt x="388" y="305"/>
                      <a:pt x="389" y="199"/>
                    </a:cubicBezTo>
                    <a:cubicBezTo>
                      <a:pt x="349" y="199"/>
                      <a:pt x="349" y="199"/>
                      <a:pt x="349" y="199"/>
                    </a:cubicBezTo>
                    <a:cubicBezTo>
                      <a:pt x="348" y="283"/>
                      <a:pt x="279" y="351"/>
                      <a:pt x="195" y="351"/>
                    </a:cubicBezTo>
                    <a:cubicBezTo>
                      <a:pt x="186" y="351"/>
                      <a:pt x="177" y="350"/>
                      <a:pt x="168" y="349"/>
                    </a:cubicBezTo>
                    <a:lnTo>
                      <a:pt x="160" y="388"/>
                    </a:lnTo>
                    <a:close/>
                    <a:moveTo>
                      <a:pt x="46" y="179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3" y="74"/>
                      <a:pt x="97" y="0"/>
                      <a:pt x="195" y="0"/>
                    </a:cubicBezTo>
                    <a:cubicBezTo>
                      <a:pt x="217" y="0"/>
                      <a:pt x="238" y="4"/>
                      <a:pt x="258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28" y="50"/>
                      <a:pt x="212" y="48"/>
                      <a:pt x="195" y="48"/>
                    </a:cubicBezTo>
                    <a:cubicBezTo>
                      <a:pt x="120" y="48"/>
                      <a:pt x="57" y="104"/>
                      <a:pt x="47" y="178"/>
                    </a:cubicBezTo>
                    <a:lnTo>
                      <a:pt x="46" y="179"/>
                    </a:lnTo>
                    <a:close/>
                    <a:moveTo>
                      <a:pt x="4" y="170"/>
                    </a:moveTo>
                    <a:cubicBezTo>
                      <a:pt x="43" y="175"/>
                      <a:pt x="43" y="175"/>
                      <a:pt x="43" y="175"/>
                    </a:cubicBezTo>
                    <a:cubicBezTo>
                      <a:pt x="54" y="100"/>
                      <a:pt x="119" y="44"/>
                      <a:pt x="195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211" y="44"/>
                      <a:pt x="227" y="47"/>
                      <a:pt x="243" y="52"/>
                    </a:cubicBezTo>
                    <a:cubicBezTo>
                      <a:pt x="256" y="14"/>
                      <a:pt x="256" y="14"/>
                      <a:pt x="256" y="14"/>
                    </a:cubicBezTo>
                    <a:cubicBezTo>
                      <a:pt x="236" y="7"/>
                      <a:pt x="216" y="4"/>
                      <a:pt x="195" y="4"/>
                    </a:cubicBezTo>
                    <a:cubicBezTo>
                      <a:pt x="99" y="4"/>
                      <a:pt x="17" y="75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E996C5D4-1387-AF41-B9A1-6F595F310E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89863" y="1062038"/>
                <a:ext cx="484188" cy="482600"/>
              </a:xfrm>
              <a:custGeom>
                <a:avLst/>
                <a:gdLst>
                  <a:gd name="T0" fmla="*/ 101 w 203"/>
                  <a:gd name="T1" fmla="*/ 203 h 203"/>
                  <a:gd name="T2" fmla="*/ 0 w 203"/>
                  <a:gd name="T3" fmla="*/ 102 h 203"/>
                  <a:gd name="T4" fmla="*/ 101 w 203"/>
                  <a:gd name="T5" fmla="*/ 0 h 203"/>
                  <a:gd name="T6" fmla="*/ 203 w 203"/>
                  <a:gd name="T7" fmla="*/ 102 h 203"/>
                  <a:gd name="T8" fmla="*/ 101 w 203"/>
                  <a:gd name="T9" fmla="*/ 203 h 203"/>
                  <a:gd name="T10" fmla="*/ 101 w 203"/>
                  <a:gd name="T11" fmla="*/ 4 h 203"/>
                  <a:gd name="T12" fmla="*/ 3 w 203"/>
                  <a:gd name="T13" fmla="*/ 102 h 203"/>
                  <a:gd name="T14" fmla="*/ 101 w 203"/>
                  <a:gd name="T15" fmla="*/ 199 h 203"/>
                  <a:gd name="T16" fmla="*/ 199 w 203"/>
                  <a:gd name="T17" fmla="*/ 102 h 203"/>
                  <a:gd name="T18" fmla="*/ 101 w 203"/>
                  <a:gd name="T19" fmla="*/ 4 h 203"/>
                  <a:gd name="T20" fmla="*/ 101 w 203"/>
                  <a:gd name="T21" fmla="*/ 199 h 203"/>
                  <a:gd name="T22" fmla="*/ 4 w 203"/>
                  <a:gd name="T23" fmla="*/ 102 h 203"/>
                  <a:gd name="T24" fmla="*/ 101 w 203"/>
                  <a:gd name="T25" fmla="*/ 5 h 203"/>
                  <a:gd name="T26" fmla="*/ 198 w 203"/>
                  <a:gd name="T27" fmla="*/ 102 h 203"/>
                  <a:gd name="T28" fmla="*/ 101 w 203"/>
                  <a:gd name="T29" fmla="*/ 199 h 203"/>
                  <a:gd name="T30" fmla="*/ 101 w 203"/>
                  <a:gd name="T31" fmla="*/ 8 h 203"/>
                  <a:gd name="T32" fmla="*/ 8 w 203"/>
                  <a:gd name="T33" fmla="*/ 102 h 203"/>
                  <a:gd name="T34" fmla="*/ 101 w 203"/>
                  <a:gd name="T35" fmla="*/ 195 h 203"/>
                  <a:gd name="T36" fmla="*/ 195 w 203"/>
                  <a:gd name="T37" fmla="*/ 102 h 203"/>
                  <a:gd name="T38" fmla="*/ 101 w 203"/>
                  <a:gd name="T39" fmla="*/ 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" h="203">
                    <a:moveTo>
                      <a:pt x="101" y="203"/>
                    </a:moveTo>
                    <a:cubicBezTo>
                      <a:pt x="45" y="203"/>
                      <a:pt x="0" y="157"/>
                      <a:pt x="0" y="102"/>
                    </a:cubicBezTo>
                    <a:cubicBezTo>
                      <a:pt x="0" y="46"/>
                      <a:pt x="45" y="0"/>
                      <a:pt x="101" y="0"/>
                    </a:cubicBezTo>
                    <a:cubicBezTo>
                      <a:pt x="157" y="0"/>
                      <a:pt x="203" y="46"/>
                      <a:pt x="203" y="102"/>
                    </a:cubicBezTo>
                    <a:cubicBezTo>
                      <a:pt x="203" y="157"/>
                      <a:pt x="157" y="203"/>
                      <a:pt x="101" y="203"/>
                    </a:cubicBezTo>
                    <a:close/>
                    <a:moveTo>
                      <a:pt x="101" y="4"/>
                    </a:moveTo>
                    <a:cubicBezTo>
                      <a:pt x="47" y="4"/>
                      <a:pt x="3" y="48"/>
                      <a:pt x="3" y="102"/>
                    </a:cubicBezTo>
                    <a:cubicBezTo>
                      <a:pt x="3" y="155"/>
                      <a:pt x="47" y="199"/>
                      <a:pt x="101" y="199"/>
                    </a:cubicBezTo>
                    <a:cubicBezTo>
                      <a:pt x="155" y="199"/>
                      <a:pt x="199" y="155"/>
                      <a:pt x="199" y="102"/>
                    </a:cubicBezTo>
                    <a:cubicBezTo>
                      <a:pt x="199" y="48"/>
                      <a:pt x="155" y="4"/>
                      <a:pt x="101" y="4"/>
                    </a:cubicBezTo>
                    <a:close/>
                    <a:moveTo>
                      <a:pt x="101" y="199"/>
                    </a:moveTo>
                    <a:cubicBezTo>
                      <a:pt x="48" y="199"/>
                      <a:pt x="4" y="155"/>
                      <a:pt x="4" y="102"/>
                    </a:cubicBezTo>
                    <a:cubicBezTo>
                      <a:pt x="4" y="48"/>
                      <a:pt x="48" y="5"/>
                      <a:pt x="101" y="5"/>
                    </a:cubicBezTo>
                    <a:cubicBezTo>
                      <a:pt x="155" y="5"/>
                      <a:pt x="198" y="48"/>
                      <a:pt x="198" y="102"/>
                    </a:cubicBezTo>
                    <a:cubicBezTo>
                      <a:pt x="198" y="155"/>
                      <a:pt x="155" y="199"/>
                      <a:pt x="101" y="199"/>
                    </a:cubicBezTo>
                    <a:close/>
                    <a:moveTo>
                      <a:pt x="101" y="8"/>
                    </a:moveTo>
                    <a:cubicBezTo>
                      <a:pt x="50" y="8"/>
                      <a:pt x="8" y="50"/>
                      <a:pt x="8" y="102"/>
                    </a:cubicBezTo>
                    <a:cubicBezTo>
                      <a:pt x="8" y="153"/>
                      <a:pt x="50" y="195"/>
                      <a:pt x="101" y="195"/>
                    </a:cubicBezTo>
                    <a:cubicBezTo>
                      <a:pt x="153" y="195"/>
                      <a:pt x="195" y="153"/>
                      <a:pt x="195" y="102"/>
                    </a:cubicBezTo>
                    <a:cubicBezTo>
                      <a:pt x="195" y="50"/>
                      <a:pt x="153" y="8"/>
                      <a:pt x="10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7EF39FEC-EAB6-F54E-A3EF-65342674E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4575" y="665163"/>
                <a:ext cx="1271588" cy="1271588"/>
              </a:xfrm>
              <a:custGeom>
                <a:avLst/>
                <a:gdLst>
                  <a:gd name="T0" fmla="*/ 344 w 534"/>
                  <a:gd name="T1" fmla="*/ 509 h 535"/>
                  <a:gd name="T2" fmla="*/ 278 w 534"/>
                  <a:gd name="T3" fmla="*/ 535 h 535"/>
                  <a:gd name="T4" fmla="*/ 346 w 534"/>
                  <a:gd name="T5" fmla="*/ 520 h 535"/>
                  <a:gd name="T6" fmla="*/ 237 w 534"/>
                  <a:gd name="T7" fmla="*/ 534 h 535"/>
                  <a:gd name="T8" fmla="*/ 173 w 534"/>
                  <a:gd name="T9" fmla="*/ 503 h 535"/>
                  <a:gd name="T10" fmla="*/ 171 w 534"/>
                  <a:gd name="T11" fmla="*/ 514 h 535"/>
                  <a:gd name="T12" fmla="*/ 171 w 534"/>
                  <a:gd name="T13" fmla="*/ 514 h 535"/>
                  <a:gd name="T14" fmla="*/ 436 w 534"/>
                  <a:gd name="T15" fmla="*/ 457 h 535"/>
                  <a:gd name="T16" fmla="*/ 386 w 534"/>
                  <a:gd name="T17" fmla="*/ 508 h 535"/>
                  <a:gd name="T18" fmla="*/ 441 w 534"/>
                  <a:gd name="T19" fmla="*/ 466 h 535"/>
                  <a:gd name="T20" fmla="*/ 132 w 534"/>
                  <a:gd name="T21" fmla="*/ 499 h 535"/>
                  <a:gd name="T22" fmla="*/ 86 w 534"/>
                  <a:gd name="T23" fmla="*/ 444 h 535"/>
                  <a:gd name="T24" fmla="*/ 79 w 534"/>
                  <a:gd name="T25" fmla="*/ 453 h 535"/>
                  <a:gd name="T26" fmla="*/ 79 w 534"/>
                  <a:gd name="T27" fmla="*/ 453 h 535"/>
                  <a:gd name="T28" fmla="*/ 498 w 534"/>
                  <a:gd name="T29" fmla="*/ 372 h 535"/>
                  <a:gd name="T30" fmla="*/ 473 w 534"/>
                  <a:gd name="T31" fmla="*/ 439 h 535"/>
                  <a:gd name="T32" fmla="*/ 507 w 534"/>
                  <a:gd name="T33" fmla="*/ 378 h 535"/>
                  <a:gd name="T34" fmla="*/ 50 w 534"/>
                  <a:gd name="T35" fmla="*/ 423 h 535"/>
                  <a:gd name="T36" fmla="*/ 30 w 534"/>
                  <a:gd name="T37" fmla="*/ 355 h 535"/>
                  <a:gd name="T38" fmla="*/ 20 w 534"/>
                  <a:gd name="T39" fmla="*/ 360 h 535"/>
                  <a:gd name="T40" fmla="*/ 20 w 534"/>
                  <a:gd name="T41" fmla="*/ 360 h 535"/>
                  <a:gd name="T42" fmla="*/ 520 w 534"/>
                  <a:gd name="T43" fmla="*/ 269 h 535"/>
                  <a:gd name="T44" fmla="*/ 525 w 534"/>
                  <a:gd name="T45" fmla="*/ 340 h 535"/>
                  <a:gd name="T46" fmla="*/ 531 w 534"/>
                  <a:gd name="T47" fmla="*/ 270 h 535"/>
                  <a:gd name="T48" fmla="*/ 5 w 534"/>
                  <a:gd name="T49" fmla="*/ 321 h 535"/>
                  <a:gd name="T50" fmla="*/ 15 w 534"/>
                  <a:gd name="T51" fmla="*/ 249 h 535"/>
                  <a:gd name="T52" fmla="*/ 20 w 534"/>
                  <a:gd name="T53" fmla="*/ 320 h 535"/>
                  <a:gd name="T54" fmla="*/ 9 w 534"/>
                  <a:gd name="T55" fmla="*/ 319 h 535"/>
                  <a:gd name="T56" fmla="*/ 4 w 534"/>
                  <a:gd name="T57" fmla="*/ 252 h 535"/>
                  <a:gd name="T58" fmla="*/ 500 w 534"/>
                  <a:gd name="T59" fmla="*/ 170 h 535"/>
                  <a:gd name="T60" fmla="*/ 532 w 534"/>
                  <a:gd name="T61" fmla="*/ 237 h 535"/>
                  <a:gd name="T62" fmla="*/ 528 w 534"/>
                  <a:gd name="T63" fmla="*/ 234 h 535"/>
                  <a:gd name="T64" fmla="*/ 6 w 534"/>
                  <a:gd name="T65" fmla="*/ 211 h 535"/>
                  <a:gd name="T66" fmla="*/ 45 w 534"/>
                  <a:gd name="T67" fmla="*/ 148 h 535"/>
                  <a:gd name="T68" fmla="*/ 11 w 534"/>
                  <a:gd name="T69" fmla="*/ 209 h 535"/>
                  <a:gd name="T70" fmla="*/ 11 w 534"/>
                  <a:gd name="T71" fmla="*/ 209 h 535"/>
                  <a:gd name="T72" fmla="*/ 439 w 534"/>
                  <a:gd name="T73" fmla="*/ 83 h 535"/>
                  <a:gd name="T74" fmla="*/ 496 w 534"/>
                  <a:gd name="T75" fmla="*/ 131 h 535"/>
                  <a:gd name="T76" fmla="*/ 491 w 534"/>
                  <a:gd name="T77" fmla="*/ 130 h 535"/>
                  <a:gd name="T78" fmla="*/ 52 w 534"/>
                  <a:gd name="T79" fmla="*/ 110 h 535"/>
                  <a:gd name="T80" fmla="*/ 114 w 534"/>
                  <a:gd name="T81" fmla="*/ 68 h 535"/>
                  <a:gd name="T82" fmla="*/ 58 w 534"/>
                  <a:gd name="T83" fmla="*/ 109 h 535"/>
                  <a:gd name="T84" fmla="*/ 58 w 534"/>
                  <a:gd name="T85" fmla="*/ 109 h 535"/>
                  <a:gd name="T86" fmla="*/ 348 w 534"/>
                  <a:gd name="T87" fmla="*/ 29 h 535"/>
                  <a:gd name="T88" fmla="*/ 420 w 534"/>
                  <a:gd name="T89" fmla="*/ 50 h 535"/>
                  <a:gd name="T90" fmla="*/ 415 w 534"/>
                  <a:gd name="T91" fmla="*/ 51 h 535"/>
                  <a:gd name="T92" fmla="*/ 136 w 534"/>
                  <a:gd name="T93" fmla="*/ 36 h 535"/>
                  <a:gd name="T94" fmla="*/ 210 w 534"/>
                  <a:gd name="T95" fmla="*/ 23 h 535"/>
                  <a:gd name="T96" fmla="*/ 141 w 534"/>
                  <a:gd name="T97" fmla="*/ 37 h 535"/>
                  <a:gd name="T98" fmla="*/ 141 w 534"/>
                  <a:gd name="T99" fmla="*/ 37 h 535"/>
                  <a:gd name="T100" fmla="*/ 244 w 534"/>
                  <a:gd name="T101" fmla="*/ 17 h 535"/>
                  <a:gd name="T102" fmla="*/ 318 w 534"/>
                  <a:gd name="T103" fmla="*/ 6 h 535"/>
                  <a:gd name="T104" fmla="*/ 313 w 534"/>
                  <a:gd name="T105" fmla="*/ 9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4" h="535">
                    <a:moveTo>
                      <a:pt x="276" y="535"/>
                    </a:moveTo>
                    <a:cubicBezTo>
                      <a:pt x="275" y="521"/>
                      <a:pt x="275" y="521"/>
                      <a:pt x="275" y="521"/>
                    </a:cubicBezTo>
                    <a:cubicBezTo>
                      <a:pt x="277" y="521"/>
                      <a:pt x="277" y="521"/>
                      <a:pt x="277" y="521"/>
                    </a:cubicBezTo>
                    <a:cubicBezTo>
                      <a:pt x="300" y="520"/>
                      <a:pt x="322" y="516"/>
                      <a:pt x="344" y="509"/>
                    </a:cubicBezTo>
                    <a:cubicBezTo>
                      <a:pt x="346" y="509"/>
                      <a:pt x="346" y="509"/>
                      <a:pt x="346" y="509"/>
                    </a:cubicBezTo>
                    <a:cubicBezTo>
                      <a:pt x="350" y="522"/>
                      <a:pt x="350" y="522"/>
                      <a:pt x="350" y="522"/>
                    </a:cubicBezTo>
                    <a:cubicBezTo>
                      <a:pt x="348" y="523"/>
                      <a:pt x="348" y="523"/>
                      <a:pt x="348" y="523"/>
                    </a:cubicBezTo>
                    <a:cubicBezTo>
                      <a:pt x="326" y="530"/>
                      <a:pt x="302" y="534"/>
                      <a:pt x="278" y="535"/>
                    </a:cubicBezTo>
                    <a:lnTo>
                      <a:pt x="276" y="535"/>
                    </a:lnTo>
                    <a:close/>
                    <a:moveTo>
                      <a:pt x="279" y="524"/>
                    </a:moveTo>
                    <a:cubicBezTo>
                      <a:pt x="280" y="532"/>
                      <a:pt x="280" y="532"/>
                      <a:pt x="280" y="532"/>
                    </a:cubicBezTo>
                    <a:cubicBezTo>
                      <a:pt x="302" y="531"/>
                      <a:pt x="324" y="527"/>
                      <a:pt x="346" y="520"/>
                    </a:cubicBezTo>
                    <a:cubicBezTo>
                      <a:pt x="343" y="513"/>
                      <a:pt x="343" y="513"/>
                      <a:pt x="343" y="513"/>
                    </a:cubicBezTo>
                    <a:cubicBezTo>
                      <a:pt x="323" y="520"/>
                      <a:pt x="301" y="523"/>
                      <a:pt x="279" y="524"/>
                    </a:cubicBezTo>
                    <a:close/>
                    <a:moveTo>
                      <a:pt x="239" y="534"/>
                    </a:moveTo>
                    <a:cubicBezTo>
                      <a:pt x="237" y="534"/>
                      <a:pt x="237" y="534"/>
                      <a:pt x="237" y="534"/>
                    </a:cubicBezTo>
                    <a:cubicBezTo>
                      <a:pt x="214" y="531"/>
                      <a:pt x="190" y="525"/>
                      <a:pt x="168" y="517"/>
                    </a:cubicBezTo>
                    <a:cubicBezTo>
                      <a:pt x="166" y="516"/>
                      <a:pt x="166" y="516"/>
                      <a:pt x="166" y="516"/>
                    </a:cubicBezTo>
                    <a:cubicBezTo>
                      <a:pt x="172" y="502"/>
                      <a:pt x="172" y="502"/>
                      <a:pt x="172" y="502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194" y="512"/>
                      <a:pt x="216" y="517"/>
                      <a:pt x="239" y="520"/>
                    </a:cubicBezTo>
                    <a:cubicBezTo>
                      <a:pt x="241" y="520"/>
                      <a:pt x="241" y="520"/>
                      <a:pt x="241" y="520"/>
                    </a:cubicBezTo>
                    <a:lnTo>
                      <a:pt x="239" y="534"/>
                    </a:lnTo>
                    <a:close/>
                    <a:moveTo>
                      <a:pt x="171" y="514"/>
                    </a:moveTo>
                    <a:cubicBezTo>
                      <a:pt x="192" y="522"/>
                      <a:pt x="214" y="528"/>
                      <a:pt x="236" y="530"/>
                    </a:cubicBezTo>
                    <a:cubicBezTo>
                      <a:pt x="237" y="523"/>
                      <a:pt x="237" y="523"/>
                      <a:pt x="237" y="523"/>
                    </a:cubicBezTo>
                    <a:cubicBezTo>
                      <a:pt x="215" y="520"/>
                      <a:pt x="194" y="515"/>
                      <a:pt x="174" y="507"/>
                    </a:cubicBezTo>
                    <a:lnTo>
                      <a:pt x="171" y="514"/>
                    </a:lnTo>
                    <a:close/>
                    <a:moveTo>
                      <a:pt x="384" y="509"/>
                    </a:moveTo>
                    <a:cubicBezTo>
                      <a:pt x="378" y="496"/>
                      <a:pt x="378" y="496"/>
                      <a:pt x="378" y="496"/>
                    </a:cubicBezTo>
                    <a:cubicBezTo>
                      <a:pt x="379" y="495"/>
                      <a:pt x="379" y="495"/>
                      <a:pt x="379" y="495"/>
                    </a:cubicBezTo>
                    <a:cubicBezTo>
                      <a:pt x="400" y="485"/>
                      <a:pt x="419" y="472"/>
                      <a:pt x="436" y="457"/>
                    </a:cubicBezTo>
                    <a:cubicBezTo>
                      <a:pt x="437" y="456"/>
                      <a:pt x="437" y="456"/>
                      <a:pt x="437" y="456"/>
                    </a:cubicBezTo>
                    <a:cubicBezTo>
                      <a:pt x="447" y="466"/>
                      <a:pt x="447" y="466"/>
                      <a:pt x="447" y="466"/>
                    </a:cubicBezTo>
                    <a:cubicBezTo>
                      <a:pt x="445" y="468"/>
                      <a:pt x="445" y="468"/>
                      <a:pt x="445" y="468"/>
                    </a:cubicBezTo>
                    <a:cubicBezTo>
                      <a:pt x="427" y="484"/>
                      <a:pt x="407" y="497"/>
                      <a:pt x="386" y="508"/>
                    </a:cubicBezTo>
                    <a:lnTo>
                      <a:pt x="384" y="509"/>
                    </a:lnTo>
                    <a:close/>
                    <a:moveTo>
                      <a:pt x="383" y="497"/>
                    </a:moveTo>
                    <a:cubicBezTo>
                      <a:pt x="386" y="504"/>
                      <a:pt x="386" y="504"/>
                      <a:pt x="386" y="504"/>
                    </a:cubicBezTo>
                    <a:cubicBezTo>
                      <a:pt x="406" y="494"/>
                      <a:pt x="425" y="481"/>
                      <a:pt x="441" y="466"/>
                    </a:cubicBezTo>
                    <a:cubicBezTo>
                      <a:pt x="437" y="461"/>
                      <a:pt x="437" y="461"/>
                      <a:pt x="437" y="461"/>
                    </a:cubicBezTo>
                    <a:cubicBezTo>
                      <a:pt x="420" y="475"/>
                      <a:pt x="402" y="487"/>
                      <a:pt x="383" y="497"/>
                    </a:cubicBezTo>
                    <a:close/>
                    <a:moveTo>
                      <a:pt x="133" y="500"/>
                    </a:moveTo>
                    <a:cubicBezTo>
                      <a:pt x="132" y="499"/>
                      <a:pt x="132" y="499"/>
                      <a:pt x="132" y="499"/>
                    </a:cubicBezTo>
                    <a:cubicBezTo>
                      <a:pt x="111" y="487"/>
                      <a:pt x="92" y="472"/>
                      <a:pt x="75" y="454"/>
                    </a:cubicBezTo>
                    <a:cubicBezTo>
                      <a:pt x="74" y="453"/>
                      <a:pt x="74" y="453"/>
                      <a:pt x="74" y="453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102" y="461"/>
                      <a:pt x="120" y="475"/>
                      <a:pt x="139" y="486"/>
                    </a:cubicBezTo>
                    <a:cubicBezTo>
                      <a:pt x="141" y="487"/>
                      <a:pt x="141" y="487"/>
                      <a:pt x="141" y="487"/>
                    </a:cubicBezTo>
                    <a:lnTo>
                      <a:pt x="133" y="500"/>
                    </a:lnTo>
                    <a:close/>
                    <a:moveTo>
                      <a:pt x="79" y="453"/>
                    </a:moveTo>
                    <a:cubicBezTo>
                      <a:pt x="95" y="469"/>
                      <a:pt x="113" y="483"/>
                      <a:pt x="132" y="495"/>
                    </a:cubicBezTo>
                    <a:cubicBezTo>
                      <a:pt x="136" y="488"/>
                      <a:pt x="136" y="488"/>
                      <a:pt x="136" y="488"/>
                    </a:cubicBezTo>
                    <a:cubicBezTo>
                      <a:pt x="117" y="477"/>
                      <a:pt x="100" y="464"/>
                      <a:pt x="84" y="448"/>
                    </a:cubicBezTo>
                    <a:lnTo>
                      <a:pt x="79" y="453"/>
                    </a:lnTo>
                    <a:close/>
                    <a:moveTo>
                      <a:pt x="472" y="440"/>
                    </a:moveTo>
                    <a:cubicBezTo>
                      <a:pt x="461" y="431"/>
                      <a:pt x="461" y="431"/>
                      <a:pt x="461" y="431"/>
                    </a:cubicBezTo>
                    <a:cubicBezTo>
                      <a:pt x="462" y="429"/>
                      <a:pt x="462" y="429"/>
                      <a:pt x="462" y="429"/>
                    </a:cubicBezTo>
                    <a:cubicBezTo>
                      <a:pt x="476" y="412"/>
                      <a:pt x="489" y="392"/>
                      <a:pt x="498" y="372"/>
                    </a:cubicBezTo>
                    <a:cubicBezTo>
                      <a:pt x="499" y="370"/>
                      <a:pt x="499" y="370"/>
                      <a:pt x="499" y="370"/>
                    </a:cubicBezTo>
                    <a:cubicBezTo>
                      <a:pt x="512" y="376"/>
                      <a:pt x="512" y="376"/>
                      <a:pt x="512" y="376"/>
                    </a:cubicBezTo>
                    <a:cubicBezTo>
                      <a:pt x="511" y="378"/>
                      <a:pt x="511" y="378"/>
                      <a:pt x="511" y="378"/>
                    </a:cubicBezTo>
                    <a:cubicBezTo>
                      <a:pt x="501" y="400"/>
                      <a:pt x="488" y="420"/>
                      <a:pt x="473" y="439"/>
                    </a:cubicBezTo>
                    <a:lnTo>
                      <a:pt x="472" y="440"/>
                    </a:lnTo>
                    <a:close/>
                    <a:moveTo>
                      <a:pt x="466" y="430"/>
                    </a:moveTo>
                    <a:cubicBezTo>
                      <a:pt x="472" y="435"/>
                      <a:pt x="472" y="435"/>
                      <a:pt x="472" y="435"/>
                    </a:cubicBezTo>
                    <a:cubicBezTo>
                      <a:pt x="486" y="417"/>
                      <a:pt x="498" y="398"/>
                      <a:pt x="507" y="378"/>
                    </a:cubicBezTo>
                    <a:cubicBezTo>
                      <a:pt x="500" y="375"/>
                      <a:pt x="500" y="375"/>
                      <a:pt x="500" y="375"/>
                    </a:cubicBezTo>
                    <a:cubicBezTo>
                      <a:pt x="491" y="395"/>
                      <a:pt x="480" y="413"/>
                      <a:pt x="466" y="430"/>
                    </a:cubicBezTo>
                    <a:close/>
                    <a:moveTo>
                      <a:pt x="51" y="425"/>
                    </a:moveTo>
                    <a:cubicBezTo>
                      <a:pt x="50" y="423"/>
                      <a:pt x="50" y="423"/>
                      <a:pt x="50" y="423"/>
                    </a:cubicBezTo>
                    <a:cubicBezTo>
                      <a:pt x="36" y="404"/>
                      <a:pt x="24" y="382"/>
                      <a:pt x="16" y="360"/>
                    </a:cubicBezTo>
                    <a:cubicBezTo>
                      <a:pt x="16" y="358"/>
                      <a:pt x="16" y="358"/>
                      <a:pt x="16" y="358"/>
                    </a:cubicBezTo>
                    <a:cubicBezTo>
                      <a:pt x="29" y="353"/>
                      <a:pt x="29" y="353"/>
                      <a:pt x="29" y="353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8" y="376"/>
                      <a:pt x="48" y="396"/>
                      <a:pt x="61" y="415"/>
                    </a:cubicBezTo>
                    <a:cubicBezTo>
                      <a:pt x="62" y="416"/>
                      <a:pt x="62" y="416"/>
                      <a:pt x="62" y="416"/>
                    </a:cubicBezTo>
                    <a:lnTo>
                      <a:pt x="51" y="425"/>
                    </a:lnTo>
                    <a:close/>
                    <a:moveTo>
                      <a:pt x="20" y="360"/>
                    </a:moveTo>
                    <a:cubicBezTo>
                      <a:pt x="28" y="381"/>
                      <a:pt x="39" y="401"/>
                      <a:pt x="51" y="420"/>
                    </a:cubicBezTo>
                    <a:cubicBezTo>
                      <a:pt x="57" y="416"/>
                      <a:pt x="57" y="416"/>
                      <a:pt x="57" y="416"/>
                    </a:cubicBezTo>
                    <a:cubicBezTo>
                      <a:pt x="45" y="398"/>
                      <a:pt x="35" y="378"/>
                      <a:pt x="27" y="358"/>
                    </a:cubicBezTo>
                    <a:lnTo>
                      <a:pt x="20" y="360"/>
                    </a:lnTo>
                    <a:close/>
                    <a:moveTo>
                      <a:pt x="524" y="341"/>
                    </a:moveTo>
                    <a:cubicBezTo>
                      <a:pt x="510" y="338"/>
                      <a:pt x="510" y="338"/>
                      <a:pt x="510" y="338"/>
                    </a:cubicBezTo>
                    <a:cubicBezTo>
                      <a:pt x="511" y="336"/>
                      <a:pt x="511" y="336"/>
                      <a:pt x="511" y="336"/>
                    </a:cubicBezTo>
                    <a:cubicBezTo>
                      <a:pt x="517" y="314"/>
                      <a:pt x="520" y="291"/>
                      <a:pt x="520" y="269"/>
                    </a:cubicBezTo>
                    <a:cubicBezTo>
                      <a:pt x="520" y="267"/>
                      <a:pt x="520" y="267"/>
                      <a:pt x="520" y="267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534" y="269"/>
                      <a:pt x="534" y="269"/>
                      <a:pt x="534" y="269"/>
                    </a:cubicBezTo>
                    <a:cubicBezTo>
                      <a:pt x="534" y="293"/>
                      <a:pt x="531" y="317"/>
                      <a:pt x="525" y="340"/>
                    </a:cubicBezTo>
                    <a:lnTo>
                      <a:pt x="524" y="341"/>
                    </a:lnTo>
                    <a:close/>
                    <a:moveTo>
                      <a:pt x="515" y="335"/>
                    </a:moveTo>
                    <a:cubicBezTo>
                      <a:pt x="522" y="337"/>
                      <a:pt x="522" y="337"/>
                      <a:pt x="522" y="337"/>
                    </a:cubicBezTo>
                    <a:cubicBezTo>
                      <a:pt x="527" y="315"/>
                      <a:pt x="530" y="293"/>
                      <a:pt x="531" y="270"/>
                    </a:cubicBezTo>
                    <a:cubicBezTo>
                      <a:pt x="523" y="270"/>
                      <a:pt x="523" y="270"/>
                      <a:pt x="523" y="270"/>
                    </a:cubicBezTo>
                    <a:cubicBezTo>
                      <a:pt x="523" y="292"/>
                      <a:pt x="520" y="314"/>
                      <a:pt x="515" y="335"/>
                    </a:cubicBezTo>
                    <a:close/>
                    <a:moveTo>
                      <a:pt x="6" y="323"/>
                    </a:moveTo>
                    <a:cubicBezTo>
                      <a:pt x="5" y="321"/>
                      <a:pt x="5" y="321"/>
                      <a:pt x="5" y="321"/>
                    </a:cubicBezTo>
                    <a:cubicBezTo>
                      <a:pt x="2" y="304"/>
                      <a:pt x="0" y="286"/>
                      <a:pt x="0" y="269"/>
                    </a:cubicBezTo>
                    <a:cubicBezTo>
                      <a:pt x="0" y="262"/>
                      <a:pt x="0" y="256"/>
                      <a:pt x="1" y="249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15" y="249"/>
                      <a:pt x="15" y="249"/>
                      <a:pt x="15" y="249"/>
                    </a:cubicBezTo>
                    <a:cubicBezTo>
                      <a:pt x="15" y="250"/>
                      <a:pt x="15" y="250"/>
                      <a:pt x="15" y="250"/>
                    </a:cubicBezTo>
                    <a:cubicBezTo>
                      <a:pt x="15" y="256"/>
                      <a:pt x="15" y="263"/>
                      <a:pt x="15" y="269"/>
                    </a:cubicBezTo>
                    <a:cubicBezTo>
                      <a:pt x="15" y="285"/>
                      <a:pt x="16" y="302"/>
                      <a:pt x="20" y="318"/>
                    </a:cubicBezTo>
                    <a:cubicBezTo>
                      <a:pt x="20" y="320"/>
                      <a:pt x="20" y="320"/>
                      <a:pt x="20" y="320"/>
                    </a:cubicBezTo>
                    <a:lnTo>
                      <a:pt x="6" y="323"/>
                    </a:lnTo>
                    <a:close/>
                    <a:moveTo>
                      <a:pt x="4" y="252"/>
                    </a:moveTo>
                    <a:cubicBezTo>
                      <a:pt x="4" y="257"/>
                      <a:pt x="4" y="263"/>
                      <a:pt x="4" y="269"/>
                    </a:cubicBezTo>
                    <a:cubicBezTo>
                      <a:pt x="4" y="285"/>
                      <a:pt x="5" y="302"/>
                      <a:pt x="9" y="319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3" y="301"/>
                      <a:pt x="11" y="285"/>
                      <a:pt x="11" y="269"/>
                    </a:cubicBezTo>
                    <a:cubicBezTo>
                      <a:pt x="11" y="263"/>
                      <a:pt x="11" y="258"/>
                      <a:pt x="12" y="252"/>
                    </a:cubicBezTo>
                    <a:lnTo>
                      <a:pt x="4" y="252"/>
                    </a:lnTo>
                    <a:close/>
                    <a:moveTo>
                      <a:pt x="518" y="239"/>
                    </a:moveTo>
                    <a:cubicBezTo>
                      <a:pt x="518" y="237"/>
                      <a:pt x="518" y="237"/>
                      <a:pt x="518" y="237"/>
                    </a:cubicBezTo>
                    <a:cubicBezTo>
                      <a:pt x="515" y="214"/>
                      <a:pt x="509" y="192"/>
                      <a:pt x="500" y="171"/>
                    </a:cubicBezTo>
                    <a:cubicBezTo>
                      <a:pt x="500" y="170"/>
                      <a:pt x="500" y="170"/>
                      <a:pt x="500" y="170"/>
                    </a:cubicBezTo>
                    <a:cubicBezTo>
                      <a:pt x="513" y="164"/>
                      <a:pt x="513" y="164"/>
                      <a:pt x="513" y="164"/>
                    </a:cubicBezTo>
                    <a:cubicBezTo>
                      <a:pt x="514" y="166"/>
                      <a:pt x="514" y="166"/>
                      <a:pt x="514" y="166"/>
                    </a:cubicBezTo>
                    <a:cubicBezTo>
                      <a:pt x="523" y="188"/>
                      <a:pt x="529" y="211"/>
                      <a:pt x="532" y="235"/>
                    </a:cubicBezTo>
                    <a:cubicBezTo>
                      <a:pt x="532" y="237"/>
                      <a:pt x="532" y="237"/>
                      <a:pt x="532" y="237"/>
                    </a:cubicBezTo>
                    <a:lnTo>
                      <a:pt x="518" y="239"/>
                    </a:lnTo>
                    <a:close/>
                    <a:moveTo>
                      <a:pt x="504" y="172"/>
                    </a:moveTo>
                    <a:cubicBezTo>
                      <a:pt x="513" y="192"/>
                      <a:pt x="518" y="213"/>
                      <a:pt x="521" y="235"/>
                    </a:cubicBezTo>
                    <a:cubicBezTo>
                      <a:pt x="528" y="234"/>
                      <a:pt x="528" y="234"/>
                      <a:pt x="528" y="234"/>
                    </a:cubicBezTo>
                    <a:cubicBezTo>
                      <a:pt x="525" y="211"/>
                      <a:pt x="520" y="190"/>
                      <a:pt x="511" y="169"/>
                    </a:cubicBezTo>
                    <a:lnTo>
                      <a:pt x="504" y="172"/>
                    </a:lnTo>
                    <a:close/>
                    <a:moveTo>
                      <a:pt x="20" y="214"/>
                    </a:moveTo>
                    <a:cubicBezTo>
                      <a:pt x="6" y="211"/>
                      <a:pt x="6" y="211"/>
                      <a:pt x="6" y="211"/>
                    </a:cubicBezTo>
                    <a:cubicBezTo>
                      <a:pt x="7" y="210"/>
                      <a:pt x="7" y="210"/>
                      <a:pt x="7" y="210"/>
                    </a:cubicBezTo>
                    <a:cubicBezTo>
                      <a:pt x="12" y="186"/>
                      <a:pt x="20" y="164"/>
                      <a:pt x="32" y="142"/>
                    </a:cubicBezTo>
                    <a:cubicBezTo>
                      <a:pt x="33" y="141"/>
                      <a:pt x="33" y="141"/>
                      <a:pt x="33" y="141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34" y="169"/>
                      <a:pt x="26" y="191"/>
                      <a:pt x="21" y="213"/>
                    </a:cubicBezTo>
                    <a:lnTo>
                      <a:pt x="20" y="214"/>
                    </a:lnTo>
                    <a:close/>
                    <a:moveTo>
                      <a:pt x="11" y="209"/>
                    </a:moveTo>
                    <a:cubicBezTo>
                      <a:pt x="18" y="210"/>
                      <a:pt x="18" y="210"/>
                      <a:pt x="18" y="210"/>
                    </a:cubicBezTo>
                    <a:cubicBezTo>
                      <a:pt x="23" y="189"/>
                      <a:pt x="30" y="168"/>
                      <a:pt x="41" y="149"/>
                    </a:cubicBezTo>
                    <a:cubicBezTo>
                      <a:pt x="34" y="146"/>
                      <a:pt x="34" y="146"/>
                      <a:pt x="34" y="146"/>
                    </a:cubicBezTo>
                    <a:cubicBezTo>
                      <a:pt x="24" y="166"/>
                      <a:pt x="16" y="187"/>
                      <a:pt x="11" y="209"/>
                    </a:cubicBezTo>
                    <a:close/>
                    <a:moveTo>
                      <a:pt x="484" y="139"/>
                    </a:moveTo>
                    <a:cubicBezTo>
                      <a:pt x="483" y="137"/>
                      <a:pt x="483" y="137"/>
                      <a:pt x="483" y="137"/>
                    </a:cubicBezTo>
                    <a:cubicBezTo>
                      <a:pt x="471" y="118"/>
                      <a:pt x="457" y="100"/>
                      <a:pt x="440" y="85"/>
                    </a:cubicBezTo>
                    <a:cubicBezTo>
                      <a:pt x="439" y="83"/>
                      <a:pt x="439" y="83"/>
                      <a:pt x="439" y="83"/>
                    </a:cubicBezTo>
                    <a:cubicBezTo>
                      <a:pt x="449" y="73"/>
                      <a:pt x="449" y="73"/>
                      <a:pt x="449" y="73"/>
                    </a:cubicBezTo>
                    <a:cubicBezTo>
                      <a:pt x="450" y="74"/>
                      <a:pt x="450" y="74"/>
                      <a:pt x="450" y="74"/>
                    </a:cubicBezTo>
                    <a:cubicBezTo>
                      <a:pt x="468" y="91"/>
                      <a:pt x="483" y="109"/>
                      <a:pt x="495" y="130"/>
                    </a:cubicBezTo>
                    <a:cubicBezTo>
                      <a:pt x="496" y="131"/>
                      <a:pt x="496" y="131"/>
                      <a:pt x="496" y="131"/>
                    </a:cubicBezTo>
                    <a:lnTo>
                      <a:pt x="484" y="139"/>
                    </a:lnTo>
                    <a:close/>
                    <a:moveTo>
                      <a:pt x="444" y="83"/>
                    </a:moveTo>
                    <a:cubicBezTo>
                      <a:pt x="460" y="98"/>
                      <a:pt x="474" y="115"/>
                      <a:pt x="485" y="134"/>
                    </a:cubicBezTo>
                    <a:cubicBezTo>
                      <a:pt x="491" y="130"/>
                      <a:pt x="491" y="130"/>
                      <a:pt x="491" y="130"/>
                    </a:cubicBezTo>
                    <a:cubicBezTo>
                      <a:pt x="480" y="111"/>
                      <a:pt x="465" y="94"/>
                      <a:pt x="449" y="78"/>
                    </a:cubicBezTo>
                    <a:lnTo>
                      <a:pt x="444" y="83"/>
                    </a:lnTo>
                    <a:close/>
                    <a:moveTo>
                      <a:pt x="64" y="118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68" y="89"/>
                      <a:pt x="85" y="72"/>
                      <a:pt x="104" y="57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3" y="69"/>
                      <a:pt x="113" y="69"/>
                      <a:pt x="113" y="69"/>
                    </a:cubicBezTo>
                    <a:cubicBezTo>
                      <a:pt x="95" y="83"/>
                      <a:pt x="79" y="99"/>
                      <a:pt x="65" y="117"/>
                    </a:cubicBezTo>
                    <a:lnTo>
                      <a:pt x="64" y="118"/>
                    </a:lnTo>
                    <a:close/>
                    <a:moveTo>
                      <a:pt x="58" y="109"/>
                    </a:moveTo>
                    <a:cubicBezTo>
                      <a:pt x="63" y="113"/>
                      <a:pt x="63" y="113"/>
                      <a:pt x="63" y="113"/>
                    </a:cubicBezTo>
                    <a:cubicBezTo>
                      <a:pt x="77" y="96"/>
                      <a:pt x="92" y="80"/>
                      <a:pt x="109" y="67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87" y="75"/>
                      <a:pt x="71" y="91"/>
                      <a:pt x="58" y="109"/>
                    </a:cubicBezTo>
                    <a:close/>
                    <a:moveTo>
                      <a:pt x="412" y="62"/>
                    </a:moveTo>
                    <a:cubicBezTo>
                      <a:pt x="411" y="61"/>
                      <a:pt x="411" y="61"/>
                      <a:pt x="411" y="61"/>
                    </a:cubicBezTo>
                    <a:cubicBezTo>
                      <a:pt x="392" y="48"/>
                      <a:pt x="372" y="37"/>
                      <a:pt x="350" y="30"/>
                    </a:cubicBezTo>
                    <a:cubicBezTo>
                      <a:pt x="348" y="29"/>
                      <a:pt x="348" y="29"/>
                      <a:pt x="348" y="29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5" y="16"/>
                      <a:pt x="355" y="16"/>
                      <a:pt x="355" y="16"/>
                    </a:cubicBezTo>
                    <a:cubicBezTo>
                      <a:pt x="378" y="24"/>
                      <a:pt x="399" y="35"/>
                      <a:pt x="419" y="49"/>
                    </a:cubicBezTo>
                    <a:cubicBezTo>
                      <a:pt x="420" y="50"/>
                      <a:pt x="420" y="50"/>
                      <a:pt x="420" y="50"/>
                    </a:cubicBezTo>
                    <a:lnTo>
                      <a:pt x="412" y="62"/>
                    </a:lnTo>
                    <a:close/>
                    <a:moveTo>
                      <a:pt x="353" y="27"/>
                    </a:moveTo>
                    <a:cubicBezTo>
                      <a:pt x="374" y="34"/>
                      <a:pt x="393" y="44"/>
                      <a:pt x="411" y="57"/>
                    </a:cubicBezTo>
                    <a:cubicBezTo>
                      <a:pt x="415" y="51"/>
                      <a:pt x="415" y="51"/>
                      <a:pt x="415" y="51"/>
                    </a:cubicBezTo>
                    <a:cubicBezTo>
                      <a:pt x="397" y="38"/>
                      <a:pt x="377" y="28"/>
                      <a:pt x="355" y="20"/>
                    </a:cubicBezTo>
                    <a:lnTo>
                      <a:pt x="353" y="27"/>
                    </a:lnTo>
                    <a:close/>
                    <a:moveTo>
                      <a:pt x="143" y="49"/>
                    </a:moveTo>
                    <a:cubicBezTo>
                      <a:pt x="136" y="36"/>
                      <a:pt x="136" y="36"/>
                      <a:pt x="136" y="36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59" y="23"/>
                      <a:pt x="181" y="15"/>
                      <a:pt x="204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08" y="23"/>
                      <a:pt x="208" y="23"/>
                      <a:pt x="208" y="23"/>
                    </a:cubicBezTo>
                    <a:cubicBezTo>
                      <a:pt x="186" y="28"/>
                      <a:pt x="165" y="37"/>
                      <a:pt x="145" y="48"/>
                    </a:cubicBezTo>
                    <a:lnTo>
                      <a:pt x="143" y="49"/>
                    </a:lnTo>
                    <a:close/>
                    <a:moveTo>
                      <a:pt x="141" y="37"/>
                    </a:moveTo>
                    <a:cubicBezTo>
                      <a:pt x="144" y="44"/>
                      <a:pt x="144" y="44"/>
                      <a:pt x="144" y="44"/>
                    </a:cubicBezTo>
                    <a:cubicBezTo>
                      <a:pt x="164" y="33"/>
                      <a:pt x="184" y="25"/>
                      <a:pt x="205" y="20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82" y="18"/>
                      <a:pt x="161" y="27"/>
                      <a:pt x="141" y="37"/>
                    </a:cubicBezTo>
                    <a:close/>
                    <a:moveTo>
                      <a:pt x="315" y="21"/>
                    </a:moveTo>
                    <a:cubicBezTo>
                      <a:pt x="313" y="20"/>
                      <a:pt x="313" y="20"/>
                      <a:pt x="313" y="20"/>
                    </a:cubicBezTo>
                    <a:cubicBezTo>
                      <a:pt x="291" y="16"/>
                      <a:pt x="268" y="15"/>
                      <a:pt x="245" y="17"/>
                    </a:cubicBezTo>
                    <a:cubicBezTo>
                      <a:pt x="244" y="17"/>
                      <a:pt x="244" y="17"/>
                      <a:pt x="244" y="17"/>
                    </a:cubicBezTo>
                    <a:cubicBezTo>
                      <a:pt x="242" y="3"/>
                      <a:pt x="242" y="3"/>
                      <a:pt x="242" y="3"/>
                    </a:cubicBezTo>
                    <a:cubicBezTo>
                      <a:pt x="244" y="3"/>
                      <a:pt x="244" y="3"/>
                      <a:pt x="244" y="3"/>
                    </a:cubicBezTo>
                    <a:cubicBezTo>
                      <a:pt x="268" y="0"/>
                      <a:pt x="292" y="2"/>
                      <a:pt x="316" y="6"/>
                    </a:cubicBezTo>
                    <a:cubicBezTo>
                      <a:pt x="318" y="6"/>
                      <a:pt x="318" y="6"/>
                      <a:pt x="318" y="6"/>
                    </a:cubicBezTo>
                    <a:lnTo>
                      <a:pt x="315" y="21"/>
                    </a:lnTo>
                    <a:close/>
                    <a:moveTo>
                      <a:pt x="267" y="12"/>
                    </a:moveTo>
                    <a:cubicBezTo>
                      <a:pt x="282" y="12"/>
                      <a:pt x="297" y="14"/>
                      <a:pt x="312" y="16"/>
                    </a:cubicBezTo>
                    <a:cubicBezTo>
                      <a:pt x="313" y="9"/>
                      <a:pt x="313" y="9"/>
                      <a:pt x="313" y="9"/>
                    </a:cubicBezTo>
                    <a:cubicBezTo>
                      <a:pt x="291" y="5"/>
                      <a:pt x="269" y="4"/>
                      <a:pt x="246" y="6"/>
                    </a:cubicBezTo>
                    <a:cubicBezTo>
                      <a:pt x="247" y="13"/>
                      <a:pt x="247" y="13"/>
                      <a:pt x="247" y="13"/>
                    </a:cubicBezTo>
                    <a:cubicBezTo>
                      <a:pt x="254" y="13"/>
                      <a:pt x="260" y="12"/>
                      <a:pt x="26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5">
                <a:extLst>
                  <a:ext uri="{FF2B5EF4-FFF2-40B4-BE49-F238E27FC236}">
                    <a16:creationId xmlns:a16="http://schemas.microsoft.com/office/drawing/2014/main" id="{4E924811-59DC-0748-B157-0AADDDCDC7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2550" y="976313"/>
                <a:ext cx="657225" cy="654050"/>
              </a:xfrm>
              <a:custGeom>
                <a:avLst/>
                <a:gdLst>
                  <a:gd name="T0" fmla="*/ 138 w 276"/>
                  <a:gd name="T1" fmla="*/ 275 h 275"/>
                  <a:gd name="T2" fmla="*/ 0 w 276"/>
                  <a:gd name="T3" fmla="*/ 138 h 275"/>
                  <a:gd name="T4" fmla="*/ 138 w 276"/>
                  <a:gd name="T5" fmla="*/ 0 h 275"/>
                  <a:gd name="T6" fmla="*/ 276 w 276"/>
                  <a:gd name="T7" fmla="*/ 138 h 275"/>
                  <a:gd name="T8" fmla="*/ 138 w 276"/>
                  <a:gd name="T9" fmla="*/ 275 h 275"/>
                  <a:gd name="T10" fmla="*/ 138 w 276"/>
                  <a:gd name="T11" fmla="*/ 3 h 275"/>
                  <a:gd name="T12" fmla="*/ 4 w 276"/>
                  <a:gd name="T13" fmla="*/ 138 h 275"/>
                  <a:gd name="T14" fmla="*/ 138 w 276"/>
                  <a:gd name="T15" fmla="*/ 272 h 275"/>
                  <a:gd name="T16" fmla="*/ 272 w 276"/>
                  <a:gd name="T17" fmla="*/ 138 h 275"/>
                  <a:gd name="T18" fmla="*/ 138 w 276"/>
                  <a:gd name="T19" fmla="*/ 3 h 275"/>
                  <a:gd name="T20" fmla="*/ 138 w 276"/>
                  <a:gd name="T21" fmla="*/ 269 h 275"/>
                  <a:gd name="T22" fmla="*/ 6 w 276"/>
                  <a:gd name="T23" fmla="*/ 138 h 275"/>
                  <a:gd name="T24" fmla="*/ 138 w 276"/>
                  <a:gd name="T25" fmla="*/ 6 h 275"/>
                  <a:gd name="T26" fmla="*/ 270 w 276"/>
                  <a:gd name="T27" fmla="*/ 138 h 275"/>
                  <a:gd name="T28" fmla="*/ 138 w 276"/>
                  <a:gd name="T29" fmla="*/ 269 h 275"/>
                  <a:gd name="T30" fmla="*/ 138 w 276"/>
                  <a:gd name="T31" fmla="*/ 9 h 275"/>
                  <a:gd name="T32" fmla="*/ 10 w 276"/>
                  <a:gd name="T33" fmla="*/ 138 h 275"/>
                  <a:gd name="T34" fmla="*/ 138 w 276"/>
                  <a:gd name="T35" fmla="*/ 266 h 275"/>
                  <a:gd name="T36" fmla="*/ 266 w 276"/>
                  <a:gd name="T37" fmla="*/ 138 h 275"/>
                  <a:gd name="T38" fmla="*/ 138 w 276"/>
                  <a:gd name="T39" fmla="*/ 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275">
                    <a:moveTo>
                      <a:pt x="138" y="275"/>
                    </a:moveTo>
                    <a:cubicBezTo>
                      <a:pt x="62" y="275"/>
                      <a:pt x="0" y="214"/>
                      <a:pt x="0" y="138"/>
                    </a:cubicBez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5"/>
                      <a:pt x="138" y="275"/>
                    </a:cubicBezTo>
                    <a:close/>
                    <a:moveTo>
                      <a:pt x="138" y="3"/>
                    </a:moveTo>
                    <a:cubicBezTo>
                      <a:pt x="64" y="3"/>
                      <a:pt x="4" y="64"/>
                      <a:pt x="4" y="138"/>
                    </a:cubicBezTo>
                    <a:cubicBezTo>
                      <a:pt x="4" y="212"/>
                      <a:pt x="64" y="272"/>
                      <a:pt x="138" y="272"/>
                    </a:cubicBezTo>
                    <a:cubicBezTo>
                      <a:pt x="212" y="272"/>
                      <a:pt x="272" y="212"/>
                      <a:pt x="272" y="138"/>
                    </a:cubicBezTo>
                    <a:cubicBezTo>
                      <a:pt x="272" y="64"/>
                      <a:pt x="212" y="3"/>
                      <a:pt x="138" y="3"/>
                    </a:cubicBezTo>
                    <a:close/>
                    <a:moveTo>
                      <a:pt x="138" y="269"/>
                    </a:moveTo>
                    <a:cubicBezTo>
                      <a:pt x="65" y="269"/>
                      <a:pt x="6" y="210"/>
                      <a:pt x="6" y="138"/>
                    </a:cubicBezTo>
                    <a:cubicBezTo>
                      <a:pt x="6" y="65"/>
                      <a:pt x="65" y="6"/>
                      <a:pt x="138" y="6"/>
                    </a:cubicBezTo>
                    <a:cubicBezTo>
                      <a:pt x="211" y="6"/>
                      <a:pt x="270" y="65"/>
                      <a:pt x="270" y="138"/>
                    </a:cubicBezTo>
                    <a:cubicBezTo>
                      <a:pt x="270" y="210"/>
                      <a:pt x="211" y="269"/>
                      <a:pt x="138" y="269"/>
                    </a:cubicBezTo>
                    <a:close/>
                    <a:moveTo>
                      <a:pt x="138" y="9"/>
                    </a:moveTo>
                    <a:cubicBezTo>
                      <a:pt x="67" y="9"/>
                      <a:pt x="10" y="67"/>
                      <a:pt x="10" y="138"/>
                    </a:cubicBezTo>
                    <a:cubicBezTo>
                      <a:pt x="10" y="208"/>
                      <a:pt x="67" y="266"/>
                      <a:pt x="138" y="266"/>
                    </a:cubicBezTo>
                    <a:cubicBezTo>
                      <a:pt x="209" y="266"/>
                      <a:pt x="266" y="208"/>
                      <a:pt x="266" y="138"/>
                    </a:cubicBezTo>
                    <a:cubicBezTo>
                      <a:pt x="266" y="67"/>
                      <a:pt x="209" y="9"/>
                      <a:pt x="1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6">
                <a:extLst>
                  <a:ext uri="{FF2B5EF4-FFF2-40B4-BE49-F238E27FC236}">
                    <a16:creationId xmlns:a16="http://schemas.microsoft.com/office/drawing/2014/main" id="{208ACD67-E5FA-D547-B01C-4F5F67DFD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59613" y="342900"/>
                <a:ext cx="1941513" cy="1931988"/>
              </a:xfrm>
              <a:custGeom>
                <a:avLst/>
                <a:gdLst>
                  <a:gd name="T0" fmla="*/ 410 w 816"/>
                  <a:gd name="T1" fmla="*/ 813 h 813"/>
                  <a:gd name="T2" fmla="*/ 408 w 816"/>
                  <a:gd name="T3" fmla="*/ 813 h 813"/>
                  <a:gd name="T4" fmla="*/ 0 w 816"/>
                  <a:gd name="T5" fmla="*/ 405 h 813"/>
                  <a:gd name="T6" fmla="*/ 8 w 816"/>
                  <a:gd name="T7" fmla="*/ 326 h 813"/>
                  <a:gd name="T8" fmla="*/ 8 w 816"/>
                  <a:gd name="T9" fmla="*/ 325 h 813"/>
                  <a:gd name="T10" fmla="*/ 101 w 816"/>
                  <a:gd name="T11" fmla="*/ 343 h 813"/>
                  <a:gd name="T12" fmla="*/ 101 w 816"/>
                  <a:gd name="T13" fmla="*/ 344 h 813"/>
                  <a:gd name="T14" fmla="*/ 95 w 816"/>
                  <a:gd name="T15" fmla="*/ 405 h 813"/>
                  <a:gd name="T16" fmla="*/ 408 w 816"/>
                  <a:gd name="T17" fmla="*/ 718 h 813"/>
                  <a:gd name="T18" fmla="*/ 410 w 816"/>
                  <a:gd name="T19" fmla="*/ 718 h 813"/>
                  <a:gd name="T20" fmla="*/ 410 w 816"/>
                  <a:gd name="T21" fmla="*/ 813 h 813"/>
                  <a:gd name="T22" fmla="*/ 11 w 816"/>
                  <a:gd name="T23" fmla="*/ 329 h 813"/>
                  <a:gd name="T24" fmla="*/ 4 w 816"/>
                  <a:gd name="T25" fmla="*/ 405 h 813"/>
                  <a:gd name="T26" fmla="*/ 406 w 816"/>
                  <a:gd name="T27" fmla="*/ 809 h 813"/>
                  <a:gd name="T28" fmla="*/ 406 w 816"/>
                  <a:gd name="T29" fmla="*/ 722 h 813"/>
                  <a:gd name="T30" fmla="*/ 91 w 816"/>
                  <a:gd name="T31" fmla="*/ 405 h 813"/>
                  <a:gd name="T32" fmla="*/ 97 w 816"/>
                  <a:gd name="T33" fmla="*/ 346 h 813"/>
                  <a:gd name="T34" fmla="*/ 11 w 816"/>
                  <a:gd name="T35" fmla="*/ 329 h 813"/>
                  <a:gd name="T36" fmla="*/ 794 w 816"/>
                  <a:gd name="T37" fmla="*/ 537 h 813"/>
                  <a:gd name="T38" fmla="*/ 705 w 816"/>
                  <a:gd name="T39" fmla="*/ 507 h 813"/>
                  <a:gd name="T40" fmla="*/ 705 w 816"/>
                  <a:gd name="T41" fmla="*/ 505 h 813"/>
                  <a:gd name="T42" fmla="*/ 722 w 816"/>
                  <a:gd name="T43" fmla="*/ 405 h 813"/>
                  <a:gd name="T44" fmla="*/ 450 w 816"/>
                  <a:gd name="T45" fmla="*/ 94 h 813"/>
                  <a:gd name="T46" fmla="*/ 448 w 816"/>
                  <a:gd name="T47" fmla="*/ 94 h 813"/>
                  <a:gd name="T48" fmla="*/ 461 w 816"/>
                  <a:gd name="T49" fmla="*/ 0 h 813"/>
                  <a:gd name="T50" fmla="*/ 462 w 816"/>
                  <a:gd name="T51" fmla="*/ 0 h 813"/>
                  <a:gd name="T52" fmla="*/ 816 w 816"/>
                  <a:gd name="T53" fmla="*/ 405 h 813"/>
                  <a:gd name="T54" fmla="*/ 795 w 816"/>
                  <a:gd name="T55" fmla="*/ 535 h 813"/>
                  <a:gd name="T56" fmla="*/ 794 w 816"/>
                  <a:gd name="T57" fmla="*/ 537 h 813"/>
                  <a:gd name="T58" fmla="*/ 709 w 816"/>
                  <a:gd name="T59" fmla="*/ 505 h 813"/>
                  <a:gd name="T60" fmla="*/ 792 w 816"/>
                  <a:gd name="T61" fmla="*/ 532 h 813"/>
                  <a:gd name="T62" fmla="*/ 813 w 816"/>
                  <a:gd name="T63" fmla="*/ 405 h 813"/>
                  <a:gd name="T64" fmla="*/ 464 w 816"/>
                  <a:gd name="T65" fmla="*/ 4 h 813"/>
                  <a:gd name="T66" fmla="*/ 452 w 816"/>
                  <a:gd name="T67" fmla="*/ 91 h 813"/>
                  <a:gd name="T68" fmla="*/ 725 w 816"/>
                  <a:gd name="T69" fmla="*/ 405 h 813"/>
                  <a:gd name="T70" fmla="*/ 709 w 816"/>
                  <a:gd name="T71" fmla="*/ 505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6" h="813">
                    <a:moveTo>
                      <a:pt x="410" y="813"/>
                    </a:moveTo>
                    <a:cubicBezTo>
                      <a:pt x="408" y="813"/>
                      <a:pt x="408" y="813"/>
                      <a:pt x="408" y="813"/>
                    </a:cubicBezTo>
                    <a:cubicBezTo>
                      <a:pt x="183" y="813"/>
                      <a:pt x="0" y="630"/>
                      <a:pt x="0" y="405"/>
                    </a:cubicBezTo>
                    <a:cubicBezTo>
                      <a:pt x="0" y="378"/>
                      <a:pt x="3" y="352"/>
                      <a:pt x="8" y="326"/>
                    </a:cubicBezTo>
                    <a:cubicBezTo>
                      <a:pt x="8" y="325"/>
                      <a:pt x="8" y="325"/>
                      <a:pt x="8" y="325"/>
                    </a:cubicBezTo>
                    <a:cubicBezTo>
                      <a:pt x="101" y="343"/>
                      <a:pt x="101" y="343"/>
                      <a:pt x="101" y="343"/>
                    </a:cubicBezTo>
                    <a:cubicBezTo>
                      <a:pt x="101" y="344"/>
                      <a:pt x="101" y="344"/>
                      <a:pt x="101" y="344"/>
                    </a:cubicBezTo>
                    <a:cubicBezTo>
                      <a:pt x="97" y="364"/>
                      <a:pt x="95" y="384"/>
                      <a:pt x="95" y="405"/>
                    </a:cubicBezTo>
                    <a:cubicBezTo>
                      <a:pt x="95" y="577"/>
                      <a:pt x="235" y="718"/>
                      <a:pt x="408" y="718"/>
                    </a:cubicBezTo>
                    <a:cubicBezTo>
                      <a:pt x="410" y="718"/>
                      <a:pt x="410" y="718"/>
                      <a:pt x="410" y="718"/>
                    </a:cubicBezTo>
                    <a:lnTo>
                      <a:pt x="410" y="813"/>
                    </a:lnTo>
                    <a:close/>
                    <a:moveTo>
                      <a:pt x="11" y="329"/>
                    </a:moveTo>
                    <a:cubicBezTo>
                      <a:pt x="6" y="354"/>
                      <a:pt x="4" y="379"/>
                      <a:pt x="4" y="405"/>
                    </a:cubicBezTo>
                    <a:cubicBezTo>
                      <a:pt x="4" y="627"/>
                      <a:pt x="184" y="808"/>
                      <a:pt x="406" y="809"/>
                    </a:cubicBezTo>
                    <a:cubicBezTo>
                      <a:pt x="406" y="722"/>
                      <a:pt x="406" y="722"/>
                      <a:pt x="406" y="722"/>
                    </a:cubicBezTo>
                    <a:cubicBezTo>
                      <a:pt x="232" y="721"/>
                      <a:pt x="91" y="579"/>
                      <a:pt x="91" y="405"/>
                    </a:cubicBezTo>
                    <a:cubicBezTo>
                      <a:pt x="91" y="385"/>
                      <a:pt x="93" y="365"/>
                      <a:pt x="97" y="346"/>
                    </a:cubicBezTo>
                    <a:lnTo>
                      <a:pt x="11" y="329"/>
                    </a:lnTo>
                    <a:close/>
                    <a:moveTo>
                      <a:pt x="794" y="537"/>
                    </a:moveTo>
                    <a:cubicBezTo>
                      <a:pt x="705" y="507"/>
                      <a:pt x="705" y="507"/>
                      <a:pt x="705" y="507"/>
                    </a:cubicBezTo>
                    <a:cubicBezTo>
                      <a:pt x="705" y="505"/>
                      <a:pt x="705" y="505"/>
                      <a:pt x="705" y="505"/>
                    </a:cubicBezTo>
                    <a:cubicBezTo>
                      <a:pt x="716" y="473"/>
                      <a:pt x="722" y="439"/>
                      <a:pt x="722" y="405"/>
                    </a:cubicBezTo>
                    <a:cubicBezTo>
                      <a:pt x="722" y="248"/>
                      <a:pt x="605" y="115"/>
                      <a:pt x="450" y="94"/>
                    </a:cubicBezTo>
                    <a:cubicBezTo>
                      <a:pt x="448" y="94"/>
                      <a:pt x="448" y="94"/>
                      <a:pt x="448" y="94"/>
                    </a:cubicBezTo>
                    <a:cubicBezTo>
                      <a:pt x="461" y="0"/>
                      <a:pt x="461" y="0"/>
                      <a:pt x="461" y="0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664" y="27"/>
                      <a:pt x="816" y="201"/>
                      <a:pt x="816" y="405"/>
                    </a:cubicBezTo>
                    <a:cubicBezTo>
                      <a:pt x="816" y="449"/>
                      <a:pt x="809" y="493"/>
                      <a:pt x="795" y="535"/>
                    </a:cubicBezTo>
                    <a:lnTo>
                      <a:pt x="794" y="537"/>
                    </a:lnTo>
                    <a:close/>
                    <a:moveTo>
                      <a:pt x="709" y="505"/>
                    </a:moveTo>
                    <a:cubicBezTo>
                      <a:pt x="792" y="532"/>
                      <a:pt x="792" y="532"/>
                      <a:pt x="792" y="532"/>
                    </a:cubicBezTo>
                    <a:cubicBezTo>
                      <a:pt x="806" y="491"/>
                      <a:pt x="813" y="448"/>
                      <a:pt x="813" y="405"/>
                    </a:cubicBezTo>
                    <a:cubicBezTo>
                      <a:pt x="813" y="203"/>
                      <a:pt x="663" y="31"/>
                      <a:pt x="464" y="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608" y="112"/>
                      <a:pt x="725" y="247"/>
                      <a:pt x="725" y="405"/>
                    </a:cubicBezTo>
                    <a:cubicBezTo>
                      <a:pt x="725" y="439"/>
                      <a:pt x="720" y="472"/>
                      <a:pt x="709" y="5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7">
                <a:extLst>
                  <a:ext uri="{FF2B5EF4-FFF2-40B4-BE49-F238E27FC236}">
                    <a16:creationId xmlns:a16="http://schemas.microsoft.com/office/drawing/2014/main" id="{60DDE19C-47D2-8242-A387-12188CD32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5" y="100013"/>
                <a:ext cx="301625" cy="242888"/>
              </a:xfrm>
              <a:custGeom>
                <a:avLst/>
                <a:gdLst>
                  <a:gd name="T0" fmla="*/ 102 w 127"/>
                  <a:gd name="T1" fmla="*/ 102 h 102"/>
                  <a:gd name="T2" fmla="*/ 96 w 127"/>
                  <a:gd name="T3" fmla="*/ 100 h 102"/>
                  <a:gd name="T4" fmla="*/ 93 w 127"/>
                  <a:gd name="T5" fmla="*/ 99 h 102"/>
                  <a:gd name="T6" fmla="*/ 85 w 127"/>
                  <a:gd name="T7" fmla="*/ 97 h 102"/>
                  <a:gd name="T8" fmla="*/ 70 w 127"/>
                  <a:gd name="T9" fmla="*/ 93 h 102"/>
                  <a:gd name="T10" fmla="*/ 59 w 127"/>
                  <a:gd name="T11" fmla="*/ 90 h 102"/>
                  <a:gd name="T12" fmla="*/ 52 w 127"/>
                  <a:gd name="T13" fmla="*/ 89 h 102"/>
                  <a:gd name="T14" fmla="*/ 42 w 127"/>
                  <a:gd name="T15" fmla="*/ 87 h 102"/>
                  <a:gd name="T16" fmla="*/ 33 w 127"/>
                  <a:gd name="T17" fmla="*/ 85 h 102"/>
                  <a:gd name="T18" fmla="*/ 21 w 127"/>
                  <a:gd name="T19" fmla="*/ 84 h 102"/>
                  <a:gd name="T20" fmla="*/ 17 w 127"/>
                  <a:gd name="T21" fmla="*/ 83 h 102"/>
                  <a:gd name="T22" fmla="*/ 12 w 127"/>
                  <a:gd name="T23" fmla="*/ 83 h 102"/>
                  <a:gd name="T24" fmla="*/ 6 w 127"/>
                  <a:gd name="T25" fmla="*/ 82 h 102"/>
                  <a:gd name="T26" fmla="*/ 0 w 127"/>
                  <a:gd name="T27" fmla="*/ 81 h 102"/>
                  <a:gd name="T28" fmla="*/ 7 w 127"/>
                  <a:gd name="T29" fmla="*/ 0 h 102"/>
                  <a:gd name="T30" fmla="*/ 13 w 127"/>
                  <a:gd name="T31" fmla="*/ 1 h 102"/>
                  <a:gd name="T32" fmla="*/ 21 w 127"/>
                  <a:gd name="T33" fmla="*/ 2 h 102"/>
                  <a:gd name="T34" fmla="*/ 27 w 127"/>
                  <a:gd name="T35" fmla="*/ 2 h 102"/>
                  <a:gd name="T36" fmla="*/ 68 w 127"/>
                  <a:gd name="T37" fmla="*/ 9 h 102"/>
                  <a:gd name="T38" fmla="*/ 76 w 127"/>
                  <a:gd name="T39" fmla="*/ 11 h 102"/>
                  <a:gd name="T40" fmla="*/ 89 w 127"/>
                  <a:gd name="T41" fmla="*/ 14 h 102"/>
                  <a:gd name="T42" fmla="*/ 108 w 127"/>
                  <a:gd name="T43" fmla="*/ 19 h 102"/>
                  <a:gd name="T44" fmla="*/ 117 w 127"/>
                  <a:gd name="T45" fmla="*/ 22 h 102"/>
                  <a:gd name="T46" fmla="*/ 121 w 127"/>
                  <a:gd name="T47" fmla="*/ 23 h 102"/>
                  <a:gd name="T48" fmla="*/ 127 w 127"/>
                  <a:gd name="T49" fmla="*/ 25 h 102"/>
                  <a:gd name="T50" fmla="*/ 102 w 127"/>
                  <a:gd name="T51" fmla="*/ 102 h 102"/>
                  <a:gd name="T52" fmla="*/ 4 w 127"/>
                  <a:gd name="T53" fmla="*/ 78 h 102"/>
                  <a:gd name="T54" fmla="*/ 6 w 127"/>
                  <a:gd name="T55" fmla="*/ 78 h 102"/>
                  <a:gd name="T56" fmla="*/ 13 w 127"/>
                  <a:gd name="T57" fmla="*/ 79 h 102"/>
                  <a:gd name="T58" fmla="*/ 18 w 127"/>
                  <a:gd name="T59" fmla="*/ 80 h 102"/>
                  <a:gd name="T60" fmla="*/ 21 w 127"/>
                  <a:gd name="T61" fmla="*/ 80 h 102"/>
                  <a:gd name="T62" fmla="*/ 34 w 127"/>
                  <a:gd name="T63" fmla="*/ 82 h 102"/>
                  <a:gd name="T64" fmla="*/ 43 w 127"/>
                  <a:gd name="T65" fmla="*/ 83 h 102"/>
                  <a:gd name="T66" fmla="*/ 52 w 127"/>
                  <a:gd name="T67" fmla="*/ 85 h 102"/>
                  <a:gd name="T68" fmla="*/ 60 w 127"/>
                  <a:gd name="T69" fmla="*/ 87 h 102"/>
                  <a:gd name="T70" fmla="*/ 71 w 127"/>
                  <a:gd name="T71" fmla="*/ 89 h 102"/>
                  <a:gd name="T72" fmla="*/ 86 w 127"/>
                  <a:gd name="T73" fmla="*/ 93 h 102"/>
                  <a:gd name="T74" fmla="*/ 94 w 127"/>
                  <a:gd name="T75" fmla="*/ 96 h 102"/>
                  <a:gd name="T76" fmla="*/ 97 w 127"/>
                  <a:gd name="T77" fmla="*/ 97 h 102"/>
                  <a:gd name="T78" fmla="*/ 100 w 127"/>
                  <a:gd name="T79" fmla="*/ 98 h 102"/>
                  <a:gd name="T80" fmla="*/ 123 w 127"/>
                  <a:gd name="T81" fmla="*/ 27 h 102"/>
                  <a:gd name="T82" fmla="*/ 120 w 127"/>
                  <a:gd name="T83" fmla="*/ 26 h 102"/>
                  <a:gd name="T84" fmla="*/ 116 w 127"/>
                  <a:gd name="T85" fmla="*/ 25 h 102"/>
                  <a:gd name="T86" fmla="*/ 107 w 127"/>
                  <a:gd name="T87" fmla="*/ 22 h 102"/>
                  <a:gd name="T88" fmla="*/ 88 w 127"/>
                  <a:gd name="T89" fmla="*/ 17 h 102"/>
                  <a:gd name="T90" fmla="*/ 75 w 127"/>
                  <a:gd name="T91" fmla="*/ 14 h 102"/>
                  <a:gd name="T92" fmla="*/ 67 w 127"/>
                  <a:gd name="T93" fmla="*/ 13 h 102"/>
                  <a:gd name="T94" fmla="*/ 27 w 127"/>
                  <a:gd name="T95" fmla="*/ 6 h 102"/>
                  <a:gd name="T96" fmla="*/ 21 w 127"/>
                  <a:gd name="T97" fmla="*/ 5 h 102"/>
                  <a:gd name="T98" fmla="*/ 13 w 127"/>
                  <a:gd name="T99" fmla="*/ 5 h 102"/>
                  <a:gd name="T100" fmla="*/ 10 w 127"/>
                  <a:gd name="T101" fmla="*/ 4 h 102"/>
                  <a:gd name="T102" fmla="*/ 4 w 127"/>
                  <a:gd name="T103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" h="102">
                    <a:moveTo>
                      <a:pt x="102" y="102"/>
                    </a:moveTo>
                    <a:cubicBezTo>
                      <a:pt x="96" y="100"/>
                      <a:pt x="96" y="100"/>
                      <a:pt x="96" y="100"/>
                    </a:cubicBezTo>
                    <a:cubicBezTo>
                      <a:pt x="95" y="100"/>
                      <a:pt x="94" y="100"/>
                      <a:pt x="93" y="99"/>
                    </a:cubicBezTo>
                    <a:cubicBezTo>
                      <a:pt x="91" y="99"/>
                      <a:pt x="88" y="98"/>
                      <a:pt x="85" y="97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6" y="92"/>
                      <a:pt x="63" y="91"/>
                      <a:pt x="59" y="90"/>
                    </a:cubicBezTo>
                    <a:cubicBezTo>
                      <a:pt x="56" y="90"/>
                      <a:pt x="54" y="89"/>
                      <a:pt x="52" y="89"/>
                    </a:cubicBezTo>
                    <a:cubicBezTo>
                      <a:pt x="48" y="88"/>
                      <a:pt x="45" y="87"/>
                      <a:pt x="42" y="87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9" y="85"/>
                      <a:pt x="25" y="84"/>
                      <a:pt x="21" y="84"/>
                    </a:cubicBezTo>
                    <a:cubicBezTo>
                      <a:pt x="20" y="84"/>
                      <a:pt x="19" y="83"/>
                      <a:pt x="17" y="83"/>
                    </a:cubicBezTo>
                    <a:cubicBezTo>
                      <a:pt x="15" y="83"/>
                      <a:pt x="14" y="83"/>
                      <a:pt x="12" y="83"/>
                    </a:cubicBezTo>
                    <a:cubicBezTo>
                      <a:pt x="10" y="82"/>
                      <a:pt x="8" y="82"/>
                      <a:pt x="6" y="82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1"/>
                      <a:pt x="18" y="1"/>
                      <a:pt x="21" y="2"/>
                    </a:cubicBezTo>
                    <a:cubicBezTo>
                      <a:pt x="23" y="2"/>
                      <a:pt x="25" y="2"/>
                      <a:pt x="27" y="2"/>
                    </a:cubicBezTo>
                    <a:cubicBezTo>
                      <a:pt x="40" y="4"/>
                      <a:pt x="56" y="7"/>
                      <a:pt x="68" y="9"/>
                    </a:cubicBezTo>
                    <a:cubicBezTo>
                      <a:pt x="70" y="10"/>
                      <a:pt x="73" y="10"/>
                      <a:pt x="76" y="11"/>
                    </a:cubicBezTo>
                    <a:cubicBezTo>
                      <a:pt x="80" y="12"/>
                      <a:pt x="85" y="13"/>
                      <a:pt x="89" y="14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11" y="20"/>
                      <a:pt x="115" y="21"/>
                      <a:pt x="117" y="22"/>
                    </a:cubicBezTo>
                    <a:cubicBezTo>
                      <a:pt x="119" y="22"/>
                      <a:pt x="120" y="22"/>
                      <a:pt x="121" y="23"/>
                    </a:cubicBezTo>
                    <a:cubicBezTo>
                      <a:pt x="127" y="25"/>
                      <a:pt x="127" y="25"/>
                      <a:pt x="127" y="25"/>
                    </a:cubicBezTo>
                    <a:lnTo>
                      <a:pt x="102" y="102"/>
                    </a:lnTo>
                    <a:close/>
                    <a:moveTo>
                      <a:pt x="4" y="78"/>
                    </a:moveTo>
                    <a:cubicBezTo>
                      <a:pt x="6" y="78"/>
                      <a:pt x="6" y="78"/>
                      <a:pt x="6" y="78"/>
                    </a:cubicBezTo>
                    <a:cubicBezTo>
                      <a:pt x="8" y="78"/>
                      <a:pt x="10" y="79"/>
                      <a:pt x="13" y="79"/>
                    </a:cubicBezTo>
                    <a:cubicBezTo>
                      <a:pt x="14" y="79"/>
                      <a:pt x="16" y="79"/>
                      <a:pt x="18" y="80"/>
                    </a:cubicBezTo>
                    <a:cubicBezTo>
                      <a:pt x="19" y="80"/>
                      <a:pt x="20" y="80"/>
                      <a:pt x="21" y="80"/>
                    </a:cubicBezTo>
                    <a:cubicBezTo>
                      <a:pt x="25" y="80"/>
                      <a:pt x="30" y="81"/>
                      <a:pt x="34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6" y="84"/>
                      <a:pt x="49" y="84"/>
                      <a:pt x="52" y="85"/>
                    </a:cubicBezTo>
                    <a:cubicBezTo>
                      <a:pt x="55" y="86"/>
                      <a:pt x="57" y="86"/>
                      <a:pt x="60" y="87"/>
                    </a:cubicBezTo>
                    <a:cubicBezTo>
                      <a:pt x="63" y="88"/>
                      <a:pt x="67" y="88"/>
                      <a:pt x="71" y="89"/>
                    </a:cubicBezTo>
                    <a:cubicBezTo>
                      <a:pt x="86" y="93"/>
                      <a:pt x="86" y="93"/>
                      <a:pt x="86" y="93"/>
                    </a:cubicBezTo>
                    <a:cubicBezTo>
                      <a:pt x="89" y="94"/>
                      <a:pt x="92" y="95"/>
                      <a:pt x="94" y="96"/>
                    </a:cubicBezTo>
                    <a:cubicBezTo>
                      <a:pt x="95" y="96"/>
                      <a:pt x="96" y="97"/>
                      <a:pt x="97" y="97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123" y="27"/>
                      <a:pt x="123" y="27"/>
                      <a:pt x="123" y="27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6"/>
                      <a:pt x="117" y="26"/>
                      <a:pt x="116" y="25"/>
                    </a:cubicBezTo>
                    <a:cubicBezTo>
                      <a:pt x="114" y="24"/>
                      <a:pt x="110" y="23"/>
                      <a:pt x="107" y="22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4" y="16"/>
                      <a:pt x="79" y="15"/>
                      <a:pt x="75" y="14"/>
                    </a:cubicBezTo>
                    <a:cubicBezTo>
                      <a:pt x="72" y="14"/>
                      <a:pt x="70" y="13"/>
                      <a:pt x="67" y="13"/>
                    </a:cubicBezTo>
                    <a:cubicBezTo>
                      <a:pt x="51" y="9"/>
                      <a:pt x="37" y="7"/>
                      <a:pt x="27" y="6"/>
                    </a:cubicBezTo>
                    <a:cubicBezTo>
                      <a:pt x="25" y="6"/>
                      <a:pt x="23" y="6"/>
                      <a:pt x="21" y="5"/>
                    </a:cubicBezTo>
                    <a:cubicBezTo>
                      <a:pt x="18" y="5"/>
                      <a:pt x="15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8934270E-A255-994C-9C26-E0F143AD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99463" y="249238"/>
                <a:ext cx="285750" cy="225425"/>
              </a:xfrm>
              <a:custGeom>
                <a:avLst/>
                <a:gdLst>
                  <a:gd name="T0" fmla="*/ 92 w 120"/>
                  <a:gd name="T1" fmla="*/ 95 h 95"/>
                  <a:gd name="T2" fmla="*/ 87 w 120"/>
                  <a:gd name="T3" fmla="*/ 92 h 95"/>
                  <a:gd name="T4" fmla="*/ 84 w 120"/>
                  <a:gd name="T5" fmla="*/ 90 h 95"/>
                  <a:gd name="T6" fmla="*/ 77 w 120"/>
                  <a:gd name="T7" fmla="*/ 86 h 95"/>
                  <a:gd name="T8" fmla="*/ 63 w 120"/>
                  <a:gd name="T9" fmla="*/ 77 h 95"/>
                  <a:gd name="T10" fmla="*/ 54 w 120"/>
                  <a:gd name="T11" fmla="*/ 72 h 95"/>
                  <a:gd name="T12" fmla="*/ 47 w 120"/>
                  <a:gd name="T13" fmla="*/ 68 h 95"/>
                  <a:gd name="T14" fmla="*/ 43 w 120"/>
                  <a:gd name="T15" fmla="*/ 66 h 95"/>
                  <a:gd name="T16" fmla="*/ 31 w 120"/>
                  <a:gd name="T17" fmla="*/ 60 h 95"/>
                  <a:gd name="T18" fmla="*/ 18 w 120"/>
                  <a:gd name="T19" fmla="*/ 53 h 95"/>
                  <a:gd name="T20" fmla="*/ 6 w 120"/>
                  <a:gd name="T21" fmla="*/ 48 h 95"/>
                  <a:gd name="T22" fmla="*/ 0 w 120"/>
                  <a:gd name="T23" fmla="*/ 46 h 95"/>
                  <a:gd name="T24" fmla="*/ 18 w 120"/>
                  <a:gd name="T25" fmla="*/ 0 h 95"/>
                  <a:gd name="T26" fmla="*/ 24 w 120"/>
                  <a:gd name="T27" fmla="*/ 2 h 95"/>
                  <a:gd name="T28" fmla="*/ 37 w 120"/>
                  <a:gd name="T29" fmla="*/ 8 h 95"/>
                  <a:gd name="T30" fmla="*/ 53 w 120"/>
                  <a:gd name="T31" fmla="*/ 15 h 95"/>
                  <a:gd name="T32" fmla="*/ 66 w 120"/>
                  <a:gd name="T33" fmla="*/ 22 h 95"/>
                  <a:gd name="T34" fmla="*/ 71 w 120"/>
                  <a:gd name="T35" fmla="*/ 24 h 95"/>
                  <a:gd name="T36" fmla="*/ 78 w 120"/>
                  <a:gd name="T37" fmla="*/ 28 h 95"/>
                  <a:gd name="T38" fmla="*/ 89 w 120"/>
                  <a:gd name="T39" fmla="*/ 34 h 95"/>
                  <a:gd name="T40" fmla="*/ 104 w 120"/>
                  <a:gd name="T41" fmla="*/ 44 h 95"/>
                  <a:gd name="T42" fmla="*/ 112 w 120"/>
                  <a:gd name="T43" fmla="*/ 49 h 95"/>
                  <a:gd name="T44" fmla="*/ 115 w 120"/>
                  <a:gd name="T45" fmla="*/ 51 h 95"/>
                  <a:gd name="T46" fmla="*/ 120 w 120"/>
                  <a:gd name="T47" fmla="*/ 55 h 95"/>
                  <a:gd name="T48" fmla="*/ 92 w 120"/>
                  <a:gd name="T49" fmla="*/ 95 h 95"/>
                  <a:gd name="T50" fmla="*/ 5 w 120"/>
                  <a:gd name="T51" fmla="*/ 44 h 95"/>
                  <a:gd name="T52" fmla="*/ 7 w 120"/>
                  <a:gd name="T53" fmla="*/ 45 h 95"/>
                  <a:gd name="T54" fmla="*/ 19 w 120"/>
                  <a:gd name="T55" fmla="*/ 50 h 95"/>
                  <a:gd name="T56" fmla="*/ 33 w 120"/>
                  <a:gd name="T57" fmla="*/ 56 h 95"/>
                  <a:gd name="T58" fmla="*/ 45 w 120"/>
                  <a:gd name="T59" fmla="*/ 62 h 95"/>
                  <a:gd name="T60" fmla="*/ 49 w 120"/>
                  <a:gd name="T61" fmla="*/ 65 h 95"/>
                  <a:gd name="T62" fmla="*/ 56 w 120"/>
                  <a:gd name="T63" fmla="*/ 68 h 95"/>
                  <a:gd name="T64" fmla="*/ 65 w 120"/>
                  <a:gd name="T65" fmla="*/ 74 h 95"/>
                  <a:gd name="T66" fmla="*/ 79 w 120"/>
                  <a:gd name="T67" fmla="*/ 83 h 95"/>
                  <a:gd name="T68" fmla="*/ 86 w 120"/>
                  <a:gd name="T69" fmla="*/ 87 h 95"/>
                  <a:gd name="T70" fmla="*/ 89 w 120"/>
                  <a:gd name="T71" fmla="*/ 89 h 95"/>
                  <a:gd name="T72" fmla="*/ 91 w 120"/>
                  <a:gd name="T73" fmla="*/ 90 h 95"/>
                  <a:gd name="T74" fmla="*/ 115 w 120"/>
                  <a:gd name="T75" fmla="*/ 56 h 95"/>
                  <a:gd name="T76" fmla="*/ 113 w 120"/>
                  <a:gd name="T77" fmla="*/ 54 h 95"/>
                  <a:gd name="T78" fmla="*/ 110 w 120"/>
                  <a:gd name="T79" fmla="*/ 52 h 95"/>
                  <a:gd name="T80" fmla="*/ 102 w 120"/>
                  <a:gd name="T81" fmla="*/ 47 h 95"/>
                  <a:gd name="T82" fmla="*/ 87 w 120"/>
                  <a:gd name="T83" fmla="*/ 38 h 95"/>
                  <a:gd name="T84" fmla="*/ 76 w 120"/>
                  <a:gd name="T85" fmla="*/ 31 h 95"/>
                  <a:gd name="T86" fmla="*/ 69 w 120"/>
                  <a:gd name="T87" fmla="*/ 28 h 95"/>
                  <a:gd name="T88" fmla="*/ 60 w 120"/>
                  <a:gd name="T89" fmla="*/ 23 h 95"/>
                  <a:gd name="T90" fmla="*/ 51 w 120"/>
                  <a:gd name="T91" fmla="*/ 18 h 95"/>
                  <a:gd name="T92" fmla="*/ 36 w 120"/>
                  <a:gd name="T93" fmla="*/ 11 h 95"/>
                  <a:gd name="T94" fmla="*/ 20 w 120"/>
                  <a:gd name="T95" fmla="*/ 5 h 95"/>
                  <a:gd name="T96" fmla="*/ 5 w 120"/>
                  <a:gd name="T97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95">
                    <a:moveTo>
                      <a:pt x="92" y="95"/>
                    </a:move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1"/>
                      <a:pt x="85" y="91"/>
                      <a:pt x="84" y="90"/>
                    </a:cubicBezTo>
                    <a:cubicBezTo>
                      <a:pt x="82" y="89"/>
                      <a:pt x="80" y="87"/>
                      <a:pt x="77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60" y="75"/>
                      <a:pt x="57" y="73"/>
                      <a:pt x="54" y="72"/>
                    </a:cubicBezTo>
                    <a:cubicBezTo>
                      <a:pt x="52" y="70"/>
                      <a:pt x="50" y="69"/>
                      <a:pt x="47" y="68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26" y="57"/>
                      <a:pt x="22" y="55"/>
                      <a:pt x="18" y="5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42" y="10"/>
                      <a:pt x="47" y="12"/>
                      <a:pt x="53" y="15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3" y="26"/>
                      <a:pt x="75" y="27"/>
                      <a:pt x="78" y="28"/>
                    </a:cubicBezTo>
                    <a:cubicBezTo>
                      <a:pt x="82" y="30"/>
                      <a:pt x="85" y="32"/>
                      <a:pt x="89" y="3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6"/>
                      <a:pt x="110" y="48"/>
                      <a:pt x="112" y="49"/>
                    </a:cubicBezTo>
                    <a:cubicBezTo>
                      <a:pt x="113" y="50"/>
                      <a:pt x="114" y="51"/>
                      <a:pt x="115" y="51"/>
                    </a:cubicBezTo>
                    <a:cubicBezTo>
                      <a:pt x="120" y="55"/>
                      <a:pt x="120" y="55"/>
                      <a:pt x="120" y="55"/>
                    </a:cubicBezTo>
                    <a:lnTo>
                      <a:pt x="92" y="95"/>
                    </a:lnTo>
                    <a:close/>
                    <a:moveTo>
                      <a:pt x="5" y="44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23" y="52"/>
                      <a:pt x="28" y="54"/>
                      <a:pt x="33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1" y="66"/>
                      <a:pt x="54" y="67"/>
                      <a:pt x="56" y="68"/>
                    </a:cubicBezTo>
                    <a:cubicBezTo>
                      <a:pt x="59" y="70"/>
                      <a:pt x="62" y="72"/>
                      <a:pt x="65" y="74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4"/>
                      <a:pt x="84" y="86"/>
                      <a:pt x="86" y="87"/>
                    </a:cubicBezTo>
                    <a:cubicBezTo>
                      <a:pt x="87" y="88"/>
                      <a:pt x="88" y="88"/>
                      <a:pt x="89" y="89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4"/>
                      <a:pt x="111" y="53"/>
                      <a:pt x="110" y="52"/>
                    </a:cubicBezTo>
                    <a:cubicBezTo>
                      <a:pt x="108" y="51"/>
                      <a:pt x="105" y="49"/>
                      <a:pt x="102" y="47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35"/>
                      <a:pt x="80" y="33"/>
                      <a:pt x="76" y="31"/>
                    </a:cubicBezTo>
                    <a:cubicBezTo>
                      <a:pt x="74" y="30"/>
                      <a:pt x="71" y="29"/>
                      <a:pt x="69" y="2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46" y="15"/>
                      <a:pt x="40" y="13"/>
                      <a:pt x="36" y="11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9">
                <a:extLst>
                  <a:ext uri="{FF2B5EF4-FFF2-40B4-BE49-F238E27FC236}">
                    <a16:creationId xmlns:a16="http://schemas.microsoft.com/office/drawing/2014/main" id="{68866D28-09A0-2D45-A160-355EFC001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6638" y="412750"/>
                <a:ext cx="138113" cy="141288"/>
              </a:xfrm>
              <a:custGeom>
                <a:avLst/>
                <a:gdLst>
                  <a:gd name="T0" fmla="*/ 25 w 58"/>
                  <a:gd name="T1" fmla="*/ 59 h 59"/>
                  <a:gd name="T2" fmla="*/ 23 w 58"/>
                  <a:gd name="T3" fmla="*/ 58 h 59"/>
                  <a:gd name="T4" fmla="*/ 20 w 58"/>
                  <a:gd name="T5" fmla="*/ 55 h 59"/>
                  <a:gd name="T6" fmla="*/ 12 w 58"/>
                  <a:gd name="T7" fmla="*/ 49 h 59"/>
                  <a:gd name="T8" fmla="*/ 9 w 58"/>
                  <a:gd name="T9" fmla="*/ 46 h 59"/>
                  <a:gd name="T10" fmla="*/ 5 w 58"/>
                  <a:gd name="T11" fmla="*/ 43 h 59"/>
                  <a:gd name="T12" fmla="*/ 0 w 58"/>
                  <a:gd name="T13" fmla="*/ 39 h 59"/>
                  <a:gd name="T14" fmla="*/ 31 w 58"/>
                  <a:gd name="T15" fmla="*/ 0 h 59"/>
                  <a:gd name="T16" fmla="*/ 36 w 58"/>
                  <a:gd name="T17" fmla="*/ 4 h 59"/>
                  <a:gd name="T18" fmla="*/ 41 w 58"/>
                  <a:gd name="T19" fmla="*/ 8 h 59"/>
                  <a:gd name="T20" fmla="*/ 44 w 58"/>
                  <a:gd name="T21" fmla="*/ 11 h 59"/>
                  <a:gd name="T22" fmla="*/ 53 w 58"/>
                  <a:gd name="T23" fmla="*/ 18 h 59"/>
                  <a:gd name="T24" fmla="*/ 57 w 58"/>
                  <a:gd name="T25" fmla="*/ 22 h 59"/>
                  <a:gd name="T26" fmla="*/ 58 w 58"/>
                  <a:gd name="T27" fmla="*/ 23 h 59"/>
                  <a:gd name="T28" fmla="*/ 25 w 58"/>
                  <a:gd name="T29" fmla="*/ 59 h 59"/>
                  <a:gd name="T30" fmla="*/ 5 w 58"/>
                  <a:gd name="T31" fmla="*/ 38 h 59"/>
                  <a:gd name="T32" fmla="*/ 7 w 58"/>
                  <a:gd name="T33" fmla="*/ 40 h 59"/>
                  <a:gd name="T34" fmla="*/ 12 w 58"/>
                  <a:gd name="T35" fmla="*/ 44 h 59"/>
                  <a:gd name="T36" fmla="*/ 15 w 58"/>
                  <a:gd name="T37" fmla="*/ 46 h 59"/>
                  <a:gd name="T38" fmla="*/ 22 w 58"/>
                  <a:gd name="T39" fmla="*/ 53 h 59"/>
                  <a:gd name="T40" fmla="*/ 24 w 58"/>
                  <a:gd name="T41" fmla="*/ 54 h 59"/>
                  <a:gd name="T42" fmla="*/ 53 w 58"/>
                  <a:gd name="T43" fmla="*/ 23 h 59"/>
                  <a:gd name="T44" fmla="*/ 50 w 58"/>
                  <a:gd name="T45" fmla="*/ 21 h 59"/>
                  <a:gd name="T46" fmla="*/ 42 w 58"/>
                  <a:gd name="T47" fmla="*/ 14 h 59"/>
                  <a:gd name="T48" fmla="*/ 39 w 58"/>
                  <a:gd name="T49" fmla="*/ 11 h 59"/>
                  <a:gd name="T50" fmla="*/ 34 w 58"/>
                  <a:gd name="T51" fmla="*/ 7 h 59"/>
                  <a:gd name="T52" fmla="*/ 31 w 58"/>
                  <a:gd name="T53" fmla="*/ 5 h 59"/>
                  <a:gd name="T54" fmla="*/ 5 w 58"/>
                  <a:gd name="T55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9">
                    <a:moveTo>
                      <a:pt x="25" y="59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7"/>
                      <a:pt x="20" y="5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7"/>
                      <a:pt x="9" y="46"/>
                    </a:cubicBezTo>
                    <a:cubicBezTo>
                      <a:pt x="8" y="45"/>
                      <a:pt x="6" y="44"/>
                      <a:pt x="5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5"/>
                      <a:pt x="39" y="7"/>
                      <a:pt x="41" y="8"/>
                    </a:cubicBezTo>
                    <a:cubicBezTo>
                      <a:pt x="42" y="9"/>
                      <a:pt x="43" y="10"/>
                      <a:pt x="44" y="1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5" y="20"/>
                      <a:pt x="57" y="22"/>
                      <a:pt x="57" y="22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25" y="59"/>
                    </a:lnTo>
                    <a:close/>
                    <a:moveTo>
                      <a:pt x="5" y="38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9" y="41"/>
                      <a:pt x="10" y="42"/>
                      <a:pt x="12" y="44"/>
                    </a:cubicBezTo>
                    <a:cubicBezTo>
                      <a:pt x="13" y="44"/>
                      <a:pt x="14" y="45"/>
                      <a:pt x="15" y="46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4"/>
                      <a:pt x="24" y="54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2" y="22"/>
                      <a:pt x="51" y="22"/>
                      <a:pt x="50" y="21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0" y="12"/>
                      <a:pt x="39" y="11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1" y="5"/>
                      <a:pt x="31" y="5"/>
                      <a:pt x="31" y="5"/>
                    </a:cubicBezTo>
                    <a:lnTo>
                      <a:pt x="5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30">
                <a:extLst>
                  <a:ext uri="{FF2B5EF4-FFF2-40B4-BE49-F238E27FC236}">
                    <a16:creationId xmlns:a16="http://schemas.microsoft.com/office/drawing/2014/main" id="{9E3F6630-C259-6141-9495-69DCAB3DE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48713" y="506413"/>
                <a:ext cx="142875" cy="138113"/>
              </a:xfrm>
              <a:custGeom>
                <a:avLst/>
                <a:gdLst>
                  <a:gd name="T0" fmla="*/ 33 w 90"/>
                  <a:gd name="T1" fmla="*/ 87 h 87"/>
                  <a:gd name="T2" fmla="*/ 18 w 90"/>
                  <a:gd name="T3" fmla="*/ 69 h 87"/>
                  <a:gd name="T4" fmla="*/ 0 w 90"/>
                  <a:gd name="T5" fmla="*/ 52 h 87"/>
                  <a:gd name="T6" fmla="*/ 54 w 90"/>
                  <a:gd name="T7" fmla="*/ 0 h 87"/>
                  <a:gd name="T8" fmla="*/ 83 w 90"/>
                  <a:gd name="T9" fmla="*/ 31 h 87"/>
                  <a:gd name="T10" fmla="*/ 90 w 90"/>
                  <a:gd name="T11" fmla="*/ 39 h 87"/>
                  <a:gd name="T12" fmla="*/ 33 w 90"/>
                  <a:gd name="T13" fmla="*/ 87 h 87"/>
                  <a:gd name="T14" fmla="*/ 9 w 90"/>
                  <a:gd name="T15" fmla="*/ 52 h 87"/>
                  <a:gd name="T16" fmla="*/ 27 w 90"/>
                  <a:gd name="T17" fmla="*/ 72 h 87"/>
                  <a:gd name="T18" fmla="*/ 35 w 90"/>
                  <a:gd name="T19" fmla="*/ 79 h 87"/>
                  <a:gd name="T20" fmla="*/ 83 w 90"/>
                  <a:gd name="T21" fmla="*/ 39 h 87"/>
                  <a:gd name="T22" fmla="*/ 74 w 90"/>
                  <a:gd name="T23" fmla="*/ 28 h 87"/>
                  <a:gd name="T24" fmla="*/ 54 w 90"/>
                  <a:gd name="T25" fmla="*/ 7 h 87"/>
                  <a:gd name="T26" fmla="*/ 9 w 90"/>
                  <a:gd name="T27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7">
                    <a:moveTo>
                      <a:pt x="33" y="87"/>
                    </a:moveTo>
                    <a:lnTo>
                      <a:pt x="18" y="69"/>
                    </a:lnTo>
                    <a:lnTo>
                      <a:pt x="0" y="52"/>
                    </a:lnTo>
                    <a:lnTo>
                      <a:pt x="54" y="0"/>
                    </a:lnTo>
                    <a:lnTo>
                      <a:pt x="83" y="31"/>
                    </a:lnTo>
                    <a:lnTo>
                      <a:pt x="90" y="39"/>
                    </a:lnTo>
                    <a:lnTo>
                      <a:pt x="33" y="87"/>
                    </a:lnTo>
                    <a:close/>
                    <a:moveTo>
                      <a:pt x="9" y="52"/>
                    </a:moveTo>
                    <a:lnTo>
                      <a:pt x="27" y="72"/>
                    </a:lnTo>
                    <a:lnTo>
                      <a:pt x="35" y="79"/>
                    </a:lnTo>
                    <a:lnTo>
                      <a:pt x="83" y="39"/>
                    </a:lnTo>
                    <a:lnTo>
                      <a:pt x="74" y="28"/>
                    </a:lnTo>
                    <a:lnTo>
                      <a:pt x="54" y="7"/>
                    </a:lnTo>
                    <a:lnTo>
                      <a:pt x="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4F139ACD-0370-0D4B-AEF7-5D681D3F5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32850" y="611188"/>
                <a:ext cx="142875" cy="133350"/>
              </a:xfrm>
              <a:custGeom>
                <a:avLst/>
                <a:gdLst>
                  <a:gd name="T0" fmla="*/ 19 w 60"/>
                  <a:gd name="T1" fmla="*/ 56 h 56"/>
                  <a:gd name="T2" fmla="*/ 10 w 60"/>
                  <a:gd name="T3" fmla="*/ 43 h 56"/>
                  <a:gd name="T4" fmla="*/ 4 w 60"/>
                  <a:gd name="T5" fmla="*/ 35 h 56"/>
                  <a:gd name="T6" fmla="*/ 0 w 60"/>
                  <a:gd name="T7" fmla="*/ 30 h 56"/>
                  <a:gd name="T8" fmla="*/ 39 w 60"/>
                  <a:gd name="T9" fmla="*/ 0 h 56"/>
                  <a:gd name="T10" fmla="*/ 44 w 60"/>
                  <a:gd name="T11" fmla="*/ 5 h 56"/>
                  <a:gd name="T12" fmla="*/ 50 w 60"/>
                  <a:gd name="T13" fmla="*/ 14 h 56"/>
                  <a:gd name="T14" fmla="*/ 60 w 60"/>
                  <a:gd name="T15" fmla="*/ 29 h 56"/>
                  <a:gd name="T16" fmla="*/ 19 w 60"/>
                  <a:gd name="T17" fmla="*/ 56 h 56"/>
                  <a:gd name="T18" fmla="*/ 5 w 60"/>
                  <a:gd name="T19" fmla="*/ 31 h 56"/>
                  <a:gd name="T20" fmla="*/ 7 w 60"/>
                  <a:gd name="T21" fmla="*/ 33 h 56"/>
                  <a:gd name="T22" fmla="*/ 13 w 60"/>
                  <a:gd name="T23" fmla="*/ 41 h 56"/>
                  <a:gd name="T24" fmla="*/ 20 w 60"/>
                  <a:gd name="T25" fmla="*/ 51 h 56"/>
                  <a:gd name="T26" fmla="*/ 55 w 60"/>
                  <a:gd name="T27" fmla="*/ 28 h 56"/>
                  <a:gd name="T28" fmla="*/ 47 w 60"/>
                  <a:gd name="T29" fmla="*/ 16 h 56"/>
                  <a:gd name="T30" fmla="*/ 41 w 60"/>
                  <a:gd name="T31" fmla="*/ 8 h 56"/>
                  <a:gd name="T32" fmla="*/ 39 w 60"/>
                  <a:gd name="T33" fmla="*/ 5 h 56"/>
                  <a:gd name="T34" fmla="*/ 5 w 60"/>
                  <a:gd name="T35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6">
                    <a:moveTo>
                      <a:pt x="19" y="56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" y="40"/>
                      <a:pt x="6" y="38"/>
                      <a:pt x="4" y="3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6" y="8"/>
                      <a:pt x="48" y="11"/>
                      <a:pt x="50" y="14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19" y="56"/>
                    </a:lnTo>
                    <a:close/>
                    <a:moveTo>
                      <a:pt x="5" y="31"/>
                    </a:moveTo>
                    <a:cubicBezTo>
                      <a:pt x="7" y="33"/>
                      <a:pt x="7" y="33"/>
                      <a:pt x="7" y="33"/>
                    </a:cubicBezTo>
                    <a:cubicBezTo>
                      <a:pt x="9" y="35"/>
                      <a:pt x="11" y="38"/>
                      <a:pt x="13" y="41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5" y="13"/>
                      <a:pt x="43" y="10"/>
                      <a:pt x="41" y="8"/>
                    </a:cubicBezTo>
                    <a:cubicBezTo>
                      <a:pt x="39" y="5"/>
                      <a:pt x="39" y="5"/>
                      <a:pt x="39" y="5"/>
                    </a:cubicBezTo>
                    <a:lnTo>
                      <a:pt x="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40576DBF-FFA4-D04E-8BF9-31E9BB8BF9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3000" y="1946275"/>
                <a:ext cx="142875" cy="139700"/>
              </a:xfrm>
              <a:custGeom>
                <a:avLst/>
                <a:gdLst>
                  <a:gd name="T0" fmla="*/ 36 w 60"/>
                  <a:gd name="T1" fmla="*/ 59 h 59"/>
                  <a:gd name="T2" fmla="*/ 0 w 60"/>
                  <a:gd name="T3" fmla="*/ 24 h 59"/>
                  <a:gd name="T4" fmla="*/ 6 w 60"/>
                  <a:gd name="T5" fmla="*/ 18 h 59"/>
                  <a:gd name="T6" fmla="*/ 11 w 60"/>
                  <a:gd name="T7" fmla="*/ 13 h 59"/>
                  <a:gd name="T8" fmla="*/ 22 w 60"/>
                  <a:gd name="T9" fmla="*/ 0 h 59"/>
                  <a:gd name="T10" fmla="*/ 60 w 60"/>
                  <a:gd name="T11" fmla="*/ 32 h 59"/>
                  <a:gd name="T12" fmla="*/ 48 w 60"/>
                  <a:gd name="T13" fmla="*/ 45 h 59"/>
                  <a:gd name="T14" fmla="*/ 43 w 60"/>
                  <a:gd name="T15" fmla="*/ 52 h 59"/>
                  <a:gd name="T16" fmla="*/ 36 w 60"/>
                  <a:gd name="T17" fmla="*/ 59 h 59"/>
                  <a:gd name="T18" fmla="*/ 5 w 60"/>
                  <a:gd name="T19" fmla="*/ 24 h 59"/>
                  <a:gd name="T20" fmla="*/ 36 w 60"/>
                  <a:gd name="T21" fmla="*/ 53 h 59"/>
                  <a:gd name="T22" fmla="*/ 40 w 60"/>
                  <a:gd name="T23" fmla="*/ 49 h 59"/>
                  <a:gd name="T24" fmla="*/ 46 w 60"/>
                  <a:gd name="T25" fmla="*/ 43 h 59"/>
                  <a:gd name="T26" fmla="*/ 55 w 60"/>
                  <a:gd name="T27" fmla="*/ 32 h 59"/>
                  <a:gd name="T28" fmla="*/ 22 w 60"/>
                  <a:gd name="T29" fmla="*/ 5 h 59"/>
                  <a:gd name="T30" fmla="*/ 14 w 60"/>
                  <a:gd name="T31" fmla="*/ 15 h 59"/>
                  <a:gd name="T32" fmla="*/ 9 w 60"/>
                  <a:gd name="T33" fmla="*/ 21 h 59"/>
                  <a:gd name="T34" fmla="*/ 5 w 60"/>
                  <a:gd name="T35" fmla="*/ 2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36" y="59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17"/>
                      <a:pt x="10" y="15"/>
                      <a:pt x="11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8"/>
                      <a:pt x="44" y="50"/>
                      <a:pt x="43" y="52"/>
                    </a:cubicBezTo>
                    <a:lnTo>
                      <a:pt x="36" y="59"/>
                    </a:lnTo>
                    <a:close/>
                    <a:moveTo>
                      <a:pt x="5" y="24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47"/>
                      <a:pt x="44" y="45"/>
                      <a:pt x="46" y="43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0" y="19"/>
                      <a:pt x="9" y="21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3F67385D-A7F3-B649-87E7-58FDB7580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72513" y="2038350"/>
                <a:ext cx="138113" cy="142875"/>
              </a:xfrm>
              <a:custGeom>
                <a:avLst/>
                <a:gdLst>
                  <a:gd name="T0" fmla="*/ 47 w 87"/>
                  <a:gd name="T1" fmla="*/ 90 h 90"/>
                  <a:gd name="T2" fmla="*/ 0 w 87"/>
                  <a:gd name="T3" fmla="*/ 32 h 90"/>
                  <a:gd name="T4" fmla="*/ 24 w 87"/>
                  <a:gd name="T5" fmla="*/ 11 h 90"/>
                  <a:gd name="T6" fmla="*/ 36 w 87"/>
                  <a:gd name="T7" fmla="*/ 0 h 90"/>
                  <a:gd name="T8" fmla="*/ 87 w 87"/>
                  <a:gd name="T9" fmla="*/ 54 h 90"/>
                  <a:gd name="T10" fmla="*/ 74 w 87"/>
                  <a:gd name="T11" fmla="*/ 66 h 90"/>
                  <a:gd name="T12" fmla="*/ 47 w 87"/>
                  <a:gd name="T13" fmla="*/ 90 h 90"/>
                  <a:gd name="T14" fmla="*/ 8 w 87"/>
                  <a:gd name="T15" fmla="*/ 33 h 90"/>
                  <a:gd name="T16" fmla="*/ 48 w 87"/>
                  <a:gd name="T17" fmla="*/ 81 h 90"/>
                  <a:gd name="T18" fmla="*/ 80 w 87"/>
                  <a:gd name="T19" fmla="*/ 54 h 90"/>
                  <a:gd name="T20" fmla="*/ 36 w 87"/>
                  <a:gd name="T21" fmla="*/ 8 h 90"/>
                  <a:gd name="T22" fmla="*/ 27 w 87"/>
                  <a:gd name="T23" fmla="*/ 15 h 90"/>
                  <a:gd name="T24" fmla="*/ 8 w 87"/>
                  <a:gd name="T25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0">
                    <a:moveTo>
                      <a:pt x="47" y="90"/>
                    </a:moveTo>
                    <a:lnTo>
                      <a:pt x="0" y="32"/>
                    </a:lnTo>
                    <a:lnTo>
                      <a:pt x="24" y="11"/>
                    </a:lnTo>
                    <a:lnTo>
                      <a:pt x="36" y="0"/>
                    </a:lnTo>
                    <a:lnTo>
                      <a:pt x="87" y="54"/>
                    </a:lnTo>
                    <a:lnTo>
                      <a:pt x="74" y="66"/>
                    </a:lnTo>
                    <a:lnTo>
                      <a:pt x="47" y="90"/>
                    </a:lnTo>
                    <a:close/>
                    <a:moveTo>
                      <a:pt x="8" y="33"/>
                    </a:moveTo>
                    <a:lnTo>
                      <a:pt x="48" y="81"/>
                    </a:lnTo>
                    <a:lnTo>
                      <a:pt x="80" y="54"/>
                    </a:lnTo>
                    <a:lnTo>
                      <a:pt x="36" y="8"/>
                    </a:lnTo>
                    <a:lnTo>
                      <a:pt x="27" y="15"/>
                    </a:lnTo>
                    <a:lnTo>
                      <a:pt x="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3189065-B7D7-184B-9D93-02A9AD0352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70913" y="2119313"/>
                <a:ext cx="133350" cy="142875"/>
              </a:xfrm>
              <a:custGeom>
                <a:avLst/>
                <a:gdLst>
                  <a:gd name="T0" fmla="*/ 26 w 56"/>
                  <a:gd name="T1" fmla="*/ 60 h 60"/>
                  <a:gd name="T2" fmla="*/ 0 w 56"/>
                  <a:gd name="T3" fmla="*/ 18 h 60"/>
                  <a:gd name="T4" fmla="*/ 5 w 56"/>
                  <a:gd name="T5" fmla="*/ 15 h 60"/>
                  <a:gd name="T6" fmla="*/ 11 w 56"/>
                  <a:gd name="T7" fmla="*/ 10 h 60"/>
                  <a:gd name="T8" fmla="*/ 27 w 56"/>
                  <a:gd name="T9" fmla="*/ 0 h 60"/>
                  <a:gd name="T10" fmla="*/ 56 w 56"/>
                  <a:gd name="T11" fmla="*/ 40 h 60"/>
                  <a:gd name="T12" fmla="*/ 39 w 56"/>
                  <a:gd name="T13" fmla="*/ 51 h 60"/>
                  <a:gd name="T14" fmla="*/ 32 w 56"/>
                  <a:gd name="T15" fmla="*/ 56 h 60"/>
                  <a:gd name="T16" fmla="*/ 26 w 56"/>
                  <a:gd name="T17" fmla="*/ 60 h 60"/>
                  <a:gd name="T18" fmla="*/ 5 w 56"/>
                  <a:gd name="T19" fmla="*/ 19 h 60"/>
                  <a:gd name="T20" fmla="*/ 28 w 56"/>
                  <a:gd name="T21" fmla="*/ 55 h 60"/>
                  <a:gd name="T22" fmla="*/ 30 w 56"/>
                  <a:gd name="T23" fmla="*/ 53 h 60"/>
                  <a:gd name="T24" fmla="*/ 37 w 56"/>
                  <a:gd name="T25" fmla="*/ 48 h 60"/>
                  <a:gd name="T26" fmla="*/ 51 w 56"/>
                  <a:gd name="T27" fmla="*/ 39 h 60"/>
                  <a:gd name="T28" fmla="*/ 26 w 56"/>
                  <a:gd name="T29" fmla="*/ 5 h 60"/>
                  <a:gd name="T30" fmla="*/ 14 w 56"/>
                  <a:gd name="T31" fmla="*/ 13 h 60"/>
                  <a:gd name="T32" fmla="*/ 7 w 56"/>
                  <a:gd name="T33" fmla="*/ 18 h 60"/>
                  <a:gd name="T34" fmla="*/ 5 w 56"/>
                  <a:gd name="T35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60">
                    <a:moveTo>
                      <a:pt x="26" y="6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4"/>
                      <a:pt x="9" y="12"/>
                      <a:pt x="11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7" y="53"/>
                      <a:pt x="34" y="55"/>
                      <a:pt x="32" y="56"/>
                    </a:cubicBezTo>
                    <a:lnTo>
                      <a:pt x="26" y="60"/>
                    </a:lnTo>
                    <a:close/>
                    <a:moveTo>
                      <a:pt x="5" y="19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2" y="52"/>
                      <a:pt x="35" y="50"/>
                      <a:pt x="37" y="48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9" y="17"/>
                      <a:pt x="7" y="18"/>
                    </a:cubicBezTo>
                    <a:lnTo>
                      <a:pt x="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F4547732-7E5A-234F-B855-712A4E5BCA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563" y="2185988"/>
                <a:ext cx="755650" cy="195263"/>
              </a:xfrm>
              <a:custGeom>
                <a:avLst/>
                <a:gdLst>
                  <a:gd name="T0" fmla="*/ 52 w 318"/>
                  <a:gd name="T1" fmla="*/ 80 h 82"/>
                  <a:gd name="T2" fmla="*/ 10 w 318"/>
                  <a:gd name="T3" fmla="*/ 73 h 82"/>
                  <a:gd name="T4" fmla="*/ 6 w 318"/>
                  <a:gd name="T5" fmla="*/ 45 h 82"/>
                  <a:gd name="T6" fmla="*/ 35 w 318"/>
                  <a:gd name="T7" fmla="*/ 51 h 82"/>
                  <a:gd name="T8" fmla="*/ 160 w 318"/>
                  <a:gd name="T9" fmla="*/ 50 h 82"/>
                  <a:gd name="T10" fmla="*/ 188 w 318"/>
                  <a:gd name="T11" fmla="*/ 45 h 82"/>
                  <a:gd name="T12" fmla="*/ 215 w 318"/>
                  <a:gd name="T13" fmla="*/ 38 h 82"/>
                  <a:gd name="T14" fmla="*/ 227 w 318"/>
                  <a:gd name="T15" fmla="*/ 34 h 82"/>
                  <a:gd name="T16" fmla="*/ 239 w 318"/>
                  <a:gd name="T17" fmla="*/ 31 h 82"/>
                  <a:gd name="T18" fmla="*/ 261 w 318"/>
                  <a:gd name="T19" fmla="*/ 22 h 82"/>
                  <a:gd name="T20" fmla="*/ 279 w 318"/>
                  <a:gd name="T21" fmla="*/ 14 h 82"/>
                  <a:gd name="T22" fmla="*/ 298 w 318"/>
                  <a:gd name="T23" fmla="*/ 4 h 82"/>
                  <a:gd name="T24" fmla="*/ 305 w 318"/>
                  <a:gd name="T25" fmla="*/ 0 h 82"/>
                  <a:gd name="T26" fmla="*/ 314 w 318"/>
                  <a:gd name="T27" fmla="*/ 26 h 82"/>
                  <a:gd name="T28" fmla="*/ 304 w 318"/>
                  <a:gd name="T29" fmla="*/ 31 h 82"/>
                  <a:gd name="T30" fmla="*/ 279 w 318"/>
                  <a:gd name="T31" fmla="*/ 43 h 82"/>
                  <a:gd name="T32" fmla="*/ 260 w 318"/>
                  <a:gd name="T33" fmla="*/ 51 h 82"/>
                  <a:gd name="T34" fmla="*/ 240 w 318"/>
                  <a:gd name="T35" fmla="*/ 58 h 82"/>
                  <a:gd name="T36" fmla="*/ 231 w 318"/>
                  <a:gd name="T37" fmla="*/ 61 h 82"/>
                  <a:gd name="T38" fmla="*/ 216 w 318"/>
                  <a:gd name="T39" fmla="*/ 66 h 82"/>
                  <a:gd name="T40" fmla="*/ 170 w 318"/>
                  <a:gd name="T41" fmla="*/ 76 h 82"/>
                  <a:gd name="T42" fmla="*/ 95 w 318"/>
                  <a:gd name="T43" fmla="*/ 82 h 82"/>
                  <a:gd name="T44" fmla="*/ 11 w 318"/>
                  <a:gd name="T45" fmla="*/ 70 h 82"/>
                  <a:gd name="T46" fmla="*/ 53 w 318"/>
                  <a:gd name="T47" fmla="*/ 76 h 82"/>
                  <a:gd name="T48" fmla="*/ 169 w 318"/>
                  <a:gd name="T49" fmla="*/ 72 h 82"/>
                  <a:gd name="T50" fmla="*/ 215 w 318"/>
                  <a:gd name="T51" fmla="*/ 62 h 82"/>
                  <a:gd name="T52" fmla="*/ 230 w 318"/>
                  <a:gd name="T53" fmla="*/ 58 h 82"/>
                  <a:gd name="T54" fmla="*/ 239 w 318"/>
                  <a:gd name="T55" fmla="*/ 55 h 82"/>
                  <a:gd name="T56" fmla="*/ 259 w 318"/>
                  <a:gd name="T57" fmla="*/ 48 h 82"/>
                  <a:gd name="T58" fmla="*/ 277 w 318"/>
                  <a:gd name="T59" fmla="*/ 40 h 82"/>
                  <a:gd name="T60" fmla="*/ 303 w 318"/>
                  <a:gd name="T61" fmla="*/ 28 h 82"/>
                  <a:gd name="T62" fmla="*/ 312 w 318"/>
                  <a:gd name="T63" fmla="*/ 23 h 82"/>
                  <a:gd name="T64" fmla="*/ 304 w 318"/>
                  <a:gd name="T65" fmla="*/ 5 h 82"/>
                  <a:gd name="T66" fmla="*/ 300 w 318"/>
                  <a:gd name="T67" fmla="*/ 7 h 82"/>
                  <a:gd name="T68" fmla="*/ 280 w 318"/>
                  <a:gd name="T69" fmla="*/ 17 h 82"/>
                  <a:gd name="T70" fmla="*/ 262 w 318"/>
                  <a:gd name="T71" fmla="*/ 25 h 82"/>
                  <a:gd name="T72" fmla="*/ 241 w 318"/>
                  <a:gd name="T73" fmla="*/ 34 h 82"/>
                  <a:gd name="T74" fmla="*/ 228 w 318"/>
                  <a:gd name="T75" fmla="*/ 38 h 82"/>
                  <a:gd name="T76" fmla="*/ 216 w 318"/>
                  <a:gd name="T77" fmla="*/ 42 h 82"/>
                  <a:gd name="T78" fmla="*/ 189 w 318"/>
                  <a:gd name="T79" fmla="*/ 49 h 82"/>
                  <a:gd name="T80" fmla="*/ 160 w 318"/>
                  <a:gd name="T81" fmla="*/ 54 h 82"/>
                  <a:gd name="T82" fmla="*/ 35 w 318"/>
                  <a:gd name="T83" fmla="*/ 54 h 82"/>
                  <a:gd name="T84" fmla="*/ 5 w 318"/>
                  <a:gd name="T85" fmla="*/ 6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8" h="82">
                    <a:moveTo>
                      <a:pt x="95" y="82"/>
                    </a:moveTo>
                    <a:cubicBezTo>
                      <a:pt x="80" y="82"/>
                      <a:pt x="66" y="81"/>
                      <a:pt x="52" y="80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88" y="56"/>
                      <a:pt x="126" y="55"/>
                      <a:pt x="160" y="50"/>
                    </a:cubicBezTo>
                    <a:cubicBezTo>
                      <a:pt x="162" y="50"/>
                      <a:pt x="164" y="50"/>
                      <a:pt x="166" y="49"/>
                    </a:cubicBezTo>
                    <a:cubicBezTo>
                      <a:pt x="173" y="48"/>
                      <a:pt x="181" y="47"/>
                      <a:pt x="188" y="45"/>
                    </a:cubicBezTo>
                    <a:cubicBezTo>
                      <a:pt x="195" y="44"/>
                      <a:pt x="202" y="42"/>
                      <a:pt x="209" y="40"/>
                    </a:cubicBezTo>
                    <a:cubicBezTo>
                      <a:pt x="211" y="39"/>
                      <a:pt x="213" y="39"/>
                      <a:pt x="215" y="38"/>
                    </a:cubicBezTo>
                    <a:cubicBezTo>
                      <a:pt x="217" y="38"/>
                      <a:pt x="220" y="37"/>
                      <a:pt x="223" y="36"/>
                    </a:cubicBezTo>
                    <a:cubicBezTo>
                      <a:pt x="224" y="35"/>
                      <a:pt x="226" y="35"/>
                      <a:pt x="227" y="34"/>
                    </a:cubicBezTo>
                    <a:cubicBezTo>
                      <a:pt x="229" y="34"/>
                      <a:pt x="230" y="33"/>
                      <a:pt x="232" y="33"/>
                    </a:cubicBezTo>
                    <a:cubicBezTo>
                      <a:pt x="234" y="32"/>
                      <a:pt x="237" y="31"/>
                      <a:pt x="239" y="31"/>
                    </a:cubicBezTo>
                    <a:cubicBezTo>
                      <a:pt x="251" y="26"/>
                      <a:pt x="251" y="26"/>
                      <a:pt x="251" y="26"/>
                    </a:cubicBezTo>
                    <a:cubicBezTo>
                      <a:pt x="254" y="25"/>
                      <a:pt x="258" y="24"/>
                      <a:pt x="261" y="22"/>
                    </a:cubicBezTo>
                    <a:cubicBezTo>
                      <a:pt x="263" y="21"/>
                      <a:pt x="266" y="20"/>
                      <a:pt x="268" y="19"/>
                    </a:cubicBezTo>
                    <a:cubicBezTo>
                      <a:pt x="272" y="17"/>
                      <a:pt x="276" y="16"/>
                      <a:pt x="279" y="14"/>
                    </a:cubicBezTo>
                    <a:cubicBezTo>
                      <a:pt x="292" y="7"/>
                      <a:pt x="292" y="7"/>
                      <a:pt x="292" y="7"/>
                    </a:cubicBezTo>
                    <a:cubicBezTo>
                      <a:pt x="295" y="6"/>
                      <a:pt x="297" y="5"/>
                      <a:pt x="298" y="4"/>
                    </a:cubicBezTo>
                    <a:cubicBezTo>
                      <a:pt x="299" y="4"/>
                      <a:pt x="300" y="3"/>
                      <a:pt x="301" y="3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8" y="24"/>
                      <a:pt x="318" y="24"/>
                      <a:pt x="318" y="24"/>
                    </a:cubicBezTo>
                    <a:cubicBezTo>
                      <a:pt x="314" y="26"/>
                      <a:pt x="314" y="26"/>
                      <a:pt x="314" y="26"/>
                    </a:cubicBezTo>
                    <a:cubicBezTo>
                      <a:pt x="313" y="27"/>
                      <a:pt x="312" y="27"/>
                      <a:pt x="311" y="28"/>
                    </a:cubicBezTo>
                    <a:cubicBezTo>
                      <a:pt x="309" y="29"/>
                      <a:pt x="307" y="30"/>
                      <a:pt x="304" y="31"/>
                    </a:cubicBezTo>
                    <a:cubicBezTo>
                      <a:pt x="290" y="38"/>
                      <a:pt x="290" y="38"/>
                      <a:pt x="290" y="38"/>
                    </a:cubicBezTo>
                    <a:cubicBezTo>
                      <a:pt x="287" y="40"/>
                      <a:pt x="283" y="42"/>
                      <a:pt x="279" y="43"/>
                    </a:cubicBezTo>
                    <a:cubicBezTo>
                      <a:pt x="276" y="44"/>
                      <a:pt x="274" y="45"/>
                      <a:pt x="271" y="47"/>
                    </a:cubicBezTo>
                    <a:cubicBezTo>
                      <a:pt x="268" y="48"/>
                      <a:pt x="264" y="50"/>
                      <a:pt x="260" y="51"/>
                    </a:cubicBezTo>
                    <a:cubicBezTo>
                      <a:pt x="248" y="56"/>
                      <a:pt x="248" y="56"/>
                      <a:pt x="248" y="56"/>
                    </a:cubicBezTo>
                    <a:cubicBezTo>
                      <a:pt x="246" y="57"/>
                      <a:pt x="243" y="57"/>
                      <a:pt x="240" y="58"/>
                    </a:cubicBezTo>
                    <a:cubicBezTo>
                      <a:pt x="239" y="59"/>
                      <a:pt x="237" y="59"/>
                      <a:pt x="235" y="60"/>
                    </a:cubicBezTo>
                    <a:cubicBezTo>
                      <a:pt x="234" y="60"/>
                      <a:pt x="232" y="61"/>
                      <a:pt x="231" y="61"/>
                    </a:cubicBezTo>
                    <a:cubicBezTo>
                      <a:pt x="228" y="62"/>
                      <a:pt x="225" y="63"/>
                      <a:pt x="222" y="64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09" y="68"/>
                      <a:pt x="201" y="70"/>
                      <a:pt x="194" y="71"/>
                    </a:cubicBezTo>
                    <a:cubicBezTo>
                      <a:pt x="186" y="73"/>
                      <a:pt x="178" y="74"/>
                      <a:pt x="170" y="76"/>
                    </a:cubicBezTo>
                    <a:cubicBezTo>
                      <a:pt x="164" y="77"/>
                      <a:pt x="164" y="77"/>
                      <a:pt x="164" y="77"/>
                    </a:cubicBezTo>
                    <a:cubicBezTo>
                      <a:pt x="142" y="80"/>
                      <a:pt x="118" y="82"/>
                      <a:pt x="95" y="82"/>
                    </a:cubicBezTo>
                    <a:close/>
                    <a:moveTo>
                      <a:pt x="5" y="69"/>
                    </a:moveTo>
                    <a:cubicBezTo>
                      <a:pt x="11" y="70"/>
                      <a:pt x="11" y="70"/>
                      <a:pt x="11" y="70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87" y="79"/>
                      <a:pt x="128" y="78"/>
                      <a:pt x="163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7" y="71"/>
                      <a:pt x="185" y="69"/>
                      <a:pt x="193" y="68"/>
                    </a:cubicBezTo>
                    <a:cubicBezTo>
                      <a:pt x="200" y="66"/>
                      <a:pt x="208" y="64"/>
                      <a:pt x="215" y="62"/>
                    </a:cubicBezTo>
                    <a:cubicBezTo>
                      <a:pt x="221" y="60"/>
                      <a:pt x="221" y="60"/>
                      <a:pt x="221" y="60"/>
                    </a:cubicBezTo>
                    <a:cubicBezTo>
                      <a:pt x="224" y="60"/>
                      <a:pt x="227" y="59"/>
                      <a:pt x="230" y="58"/>
                    </a:cubicBezTo>
                    <a:cubicBezTo>
                      <a:pt x="231" y="57"/>
                      <a:pt x="233" y="57"/>
                      <a:pt x="234" y="56"/>
                    </a:cubicBezTo>
                    <a:cubicBezTo>
                      <a:pt x="236" y="56"/>
                      <a:pt x="238" y="55"/>
                      <a:pt x="239" y="55"/>
                    </a:cubicBezTo>
                    <a:cubicBezTo>
                      <a:pt x="242" y="54"/>
                      <a:pt x="244" y="53"/>
                      <a:pt x="247" y="52"/>
                    </a:cubicBezTo>
                    <a:cubicBezTo>
                      <a:pt x="259" y="48"/>
                      <a:pt x="259" y="48"/>
                      <a:pt x="259" y="48"/>
                    </a:cubicBezTo>
                    <a:cubicBezTo>
                      <a:pt x="262" y="46"/>
                      <a:pt x="266" y="45"/>
                      <a:pt x="270" y="43"/>
                    </a:cubicBezTo>
                    <a:cubicBezTo>
                      <a:pt x="272" y="42"/>
                      <a:pt x="275" y="41"/>
                      <a:pt x="277" y="40"/>
                    </a:cubicBezTo>
                    <a:cubicBezTo>
                      <a:pt x="281" y="38"/>
                      <a:pt x="285" y="37"/>
                      <a:pt x="289" y="35"/>
                    </a:cubicBezTo>
                    <a:cubicBezTo>
                      <a:pt x="303" y="28"/>
                      <a:pt x="303" y="28"/>
                      <a:pt x="303" y="28"/>
                    </a:cubicBezTo>
                    <a:cubicBezTo>
                      <a:pt x="305" y="27"/>
                      <a:pt x="308" y="25"/>
                      <a:pt x="309" y="24"/>
                    </a:cubicBezTo>
                    <a:cubicBezTo>
                      <a:pt x="310" y="24"/>
                      <a:pt x="311" y="23"/>
                      <a:pt x="312" y="23"/>
                    </a:cubicBezTo>
                    <a:cubicBezTo>
                      <a:pt x="313" y="22"/>
                      <a:pt x="313" y="22"/>
                      <a:pt x="313" y="22"/>
                    </a:cubicBezTo>
                    <a:cubicBezTo>
                      <a:pt x="304" y="5"/>
                      <a:pt x="304" y="5"/>
                      <a:pt x="304" y="5"/>
                    </a:cubicBezTo>
                    <a:cubicBezTo>
                      <a:pt x="303" y="6"/>
                      <a:pt x="303" y="6"/>
                      <a:pt x="303" y="6"/>
                    </a:cubicBezTo>
                    <a:cubicBezTo>
                      <a:pt x="302" y="6"/>
                      <a:pt x="301" y="7"/>
                      <a:pt x="300" y="7"/>
                    </a:cubicBezTo>
                    <a:cubicBezTo>
                      <a:pt x="299" y="8"/>
                      <a:pt x="296" y="10"/>
                      <a:pt x="294" y="11"/>
                    </a:cubicBezTo>
                    <a:cubicBezTo>
                      <a:pt x="280" y="17"/>
                      <a:pt x="280" y="17"/>
                      <a:pt x="280" y="17"/>
                    </a:cubicBezTo>
                    <a:cubicBezTo>
                      <a:pt x="277" y="19"/>
                      <a:pt x="273" y="21"/>
                      <a:pt x="270" y="22"/>
                    </a:cubicBezTo>
                    <a:cubicBezTo>
                      <a:pt x="267" y="23"/>
                      <a:pt x="265" y="24"/>
                      <a:pt x="262" y="25"/>
                    </a:cubicBezTo>
                    <a:cubicBezTo>
                      <a:pt x="259" y="27"/>
                      <a:pt x="255" y="28"/>
                      <a:pt x="252" y="30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38" y="35"/>
                      <a:pt x="235" y="36"/>
                      <a:pt x="233" y="36"/>
                    </a:cubicBezTo>
                    <a:cubicBezTo>
                      <a:pt x="231" y="37"/>
                      <a:pt x="230" y="37"/>
                      <a:pt x="228" y="38"/>
                    </a:cubicBezTo>
                    <a:cubicBezTo>
                      <a:pt x="227" y="38"/>
                      <a:pt x="225" y="39"/>
                      <a:pt x="224" y="39"/>
                    </a:cubicBezTo>
                    <a:cubicBezTo>
                      <a:pt x="221" y="40"/>
                      <a:pt x="218" y="41"/>
                      <a:pt x="216" y="42"/>
                    </a:cubicBezTo>
                    <a:cubicBezTo>
                      <a:pt x="214" y="42"/>
                      <a:pt x="212" y="43"/>
                      <a:pt x="210" y="43"/>
                    </a:cubicBezTo>
                    <a:cubicBezTo>
                      <a:pt x="203" y="45"/>
                      <a:pt x="196" y="47"/>
                      <a:pt x="189" y="49"/>
                    </a:cubicBezTo>
                    <a:cubicBezTo>
                      <a:pt x="181" y="50"/>
                      <a:pt x="174" y="52"/>
                      <a:pt x="167" y="53"/>
                    </a:cubicBezTo>
                    <a:cubicBezTo>
                      <a:pt x="165" y="53"/>
                      <a:pt x="162" y="54"/>
                      <a:pt x="160" y="54"/>
                    </a:cubicBezTo>
                    <a:cubicBezTo>
                      <a:pt x="126" y="59"/>
                      <a:pt x="88" y="60"/>
                      <a:pt x="54" y="57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1AF8C58D-FA33-FB46-8598-6DE1CA7B6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600" y="1031875"/>
                <a:ext cx="428625" cy="722313"/>
              </a:xfrm>
              <a:custGeom>
                <a:avLst/>
                <a:gdLst>
                  <a:gd name="T0" fmla="*/ 148 w 180"/>
                  <a:gd name="T1" fmla="*/ 304 h 304"/>
                  <a:gd name="T2" fmla="*/ 0 w 180"/>
                  <a:gd name="T3" fmla="*/ 254 h 304"/>
                  <a:gd name="T4" fmla="*/ 3 w 180"/>
                  <a:gd name="T5" fmla="*/ 243 h 304"/>
                  <a:gd name="T6" fmla="*/ 8 w 180"/>
                  <a:gd name="T7" fmla="*/ 227 h 304"/>
                  <a:gd name="T8" fmla="*/ 10 w 180"/>
                  <a:gd name="T9" fmla="*/ 218 h 304"/>
                  <a:gd name="T10" fmla="*/ 22 w 180"/>
                  <a:gd name="T11" fmla="*/ 143 h 304"/>
                  <a:gd name="T12" fmla="*/ 20 w 180"/>
                  <a:gd name="T13" fmla="*/ 66 h 304"/>
                  <a:gd name="T14" fmla="*/ 19 w 180"/>
                  <a:gd name="T15" fmla="*/ 60 h 304"/>
                  <a:gd name="T16" fmla="*/ 18 w 180"/>
                  <a:gd name="T17" fmla="*/ 52 h 304"/>
                  <a:gd name="T18" fmla="*/ 15 w 180"/>
                  <a:gd name="T19" fmla="*/ 34 h 304"/>
                  <a:gd name="T20" fmla="*/ 15 w 180"/>
                  <a:gd name="T21" fmla="*/ 32 h 304"/>
                  <a:gd name="T22" fmla="*/ 14 w 180"/>
                  <a:gd name="T23" fmla="*/ 30 h 304"/>
                  <a:gd name="T24" fmla="*/ 16 w 180"/>
                  <a:gd name="T25" fmla="*/ 30 h 304"/>
                  <a:gd name="T26" fmla="*/ 168 w 180"/>
                  <a:gd name="T27" fmla="*/ 0 h 304"/>
                  <a:gd name="T28" fmla="*/ 169 w 180"/>
                  <a:gd name="T29" fmla="*/ 2 h 304"/>
                  <a:gd name="T30" fmla="*/ 169 w 180"/>
                  <a:gd name="T31" fmla="*/ 5 h 304"/>
                  <a:gd name="T32" fmla="*/ 173 w 180"/>
                  <a:gd name="T33" fmla="*/ 30 h 304"/>
                  <a:gd name="T34" fmla="*/ 175 w 180"/>
                  <a:gd name="T35" fmla="*/ 42 h 304"/>
                  <a:gd name="T36" fmla="*/ 176 w 180"/>
                  <a:gd name="T37" fmla="*/ 49 h 304"/>
                  <a:gd name="T38" fmla="*/ 178 w 180"/>
                  <a:gd name="T39" fmla="*/ 153 h 304"/>
                  <a:gd name="T40" fmla="*/ 162 w 180"/>
                  <a:gd name="T41" fmla="*/ 257 h 304"/>
                  <a:gd name="T42" fmla="*/ 160 w 180"/>
                  <a:gd name="T43" fmla="*/ 263 h 304"/>
                  <a:gd name="T44" fmla="*/ 153 w 180"/>
                  <a:gd name="T45" fmla="*/ 290 h 304"/>
                  <a:gd name="T46" fmla="*/ 148 w 180"/>
                  <a:gd name="T47" fmla="*/ 304 h 304"/>
                  <a:gd name="T48" fmla="*/ 4 w 180"/>
                  <a:gd name="T49" fmla="*/ 251 h 304"/>
                  <a:gd name="T50" fmla="*/ 146 w 180"/>
                  <a:gd name="T51" fmla="*/ 299 h 304"/>
                  <a:gd name="T52" fmla="*/ 149 w 180"/>
                  <a:gd name="T53" fmla="*/ 289 h 304"/>
                  <a:gd name="T54" fmla="*/ 157 w 180"/>
                  <a:gd name="T55" fmla="*/ 262 h 304"/>
                  <a:gd name="T56" fmla="*/ 158 w 180"/>
                  <a:gd name="T57" fmla="*/ 256 h 304"/>
                  <a:gd name="T58" fmla="*/ 174 w 180"/>
                  <a:gd name="T59" fmla="*/ 153 h 304"/>
                  <a:gd name="T60" fmla="*/ 172 w 180"/>
                  <a:gd name="T61" fmla="*/ 49 h 304"/>
                  <a:gd name="T62" fmla="*/ 171 w 180"/>
                  <a:gd name="T63" fmla="*/ 43 h 304"/>
                  <a:gd name="T64" fmla="*/ 170 w 180"/>
                  <a:gd name="T65" fmla="*/ 30 h 304"/>
                  <a:gd name="T66" fmla="*/ 166 w 180"/>
                  <a:gd name="T67" fmla="*/ 6 h 304"/>
                  <a:gd name="T68" fmla="*/ 165 w 180"/>
                  <a:gd name="T69" fmla="*/ 4 h 304"/>
                  <a:gd name="T70" fmla="*/ 19 w 180"/>
                  <a:gd name="T71" fmla="*/ 33 h 304"/>
                  <a:gd name="T72" fmla="*/ 19 w 180"/>
                  <a:gd name="T73" fmla="*/ 34 h 304"/>
                  <a:gd name="T74" fmla="*/ 22 w 180"/>
                  <a:gd name="T75" fmla="*/ 52 h 304"/>
                  <a:gd name="T76" fmla="*/ 23 w 180"/>
                  <a:gd name="T77" fmla="*/ 60 h 304"/>
                  <a:gd name="T78" fmla="*/ 24 w 180"/>
                  <a:gd name="T79" fmla="*/ 66 h 304"/>
                  <a:gd name="T80" fmla="*/ 25 w 180"/>
                  <a:gd name="T81" fmla="*/ 143 h 304"/>
                  <a:gd name="T82" fmla="*/ 13 w 180"/>
                  <a:gd name="T83" fmla="*/ 219 h 304"/>
                  <a:gd name="T84" fmla="*/ 11 w 180"/>
                  <a:gd name="T85" fmla="*/ 228 h 304"/>
                  <a:gd name="T86" fmla="*/ 6 w 180"/>
                  <a:gd name="T87" fmla="*/ 244 h 304"/>
                  <a:gd name="T88" fmla="*/ 4 w 180"/>
                  <a:gd name="T89" fmla="*/ 2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4">
                    <a:moveTo>
                      <a:pt x="148" y="304"/>
                    </a:moveTo>
                    <a:cubicBezTo>
                      <a:pt x="0" y="254"/>
                      <a:pt x="0" y="254"/>
                      <a:pt x="0" y="254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5" y="239"/>
                      <a:pt x="6" y="233"/>
                      <a:pt x="8" y="227"/>
                    </a:cubicBezTo>
                    <a:cubicBezTo>
                      <a:pt x="8" y="224"/>
                      <a:pt x="9" y="221"/>
                      <a:pt x="10" y="218"/>
                    </a:cubicBezTo>
                    <a:cubicBezTo>
                      <a:pt x="13" y="204"/>
                      <a:pt x="20" y="176"/>
                      <a:pt x="22" y="143"/>
                    </a:cubicBezTo>
                    <a:cubicBezTo>
                      <a:pt x="23" y="119"/>
                      <a:pt x="23" y="91"/>
                      <a:pt x="20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9" y="57"/>
                      <a:pt x="19" y="55"/>
                      <a:pt x="18" y="52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2"/>
                      <a:pt x="15" y="32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69" y="3"/>
                      <a:pt x="169" y="5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4" y="34"/>
                      <a:pt x="174" y="38"/>
                      <a:pt x="175" y="42"/>
                    </a:cubicBezTo>
                    <a:cubicBezTo>
                      <a:pt x="176" y="49"/>
                      <a:pt x="176" y="49"/>
                      <a:pt x="176" y="49"/>
                    </a:cubicBezTo>
                    <a:cubicBezTo>
                      <a:pt x="180" y="82"/>
                      <a:pt x="180" y="120"/>
                      <a:pt x="178" y="153"/>
                    </a:cubicBezTo>
                    <a:cubicBezTo>
                      <a:pt x="176" y="186"/>
                      <a:pt x="170" y="224"/>
                      <a:pt x="162" y="257"/>
                    </a:cubicBezTo>
                    <a:cubicBezTo>
                      <a:pt x="160" y="263"/>
                      <a:pt x="160" y="263"/>
                      <a:pt x="160" y="263"/>
                    </a:cubicBezTo>
                    <a:cubicBezTo>
                      <a:pt x="157" y="274"/>
                      <a:pt x="155" y="283"/>
                      <a:pt x="153" y="290"/>
                    </a:cubicBezTo>
                    <a:lnTo>
                      <a:pt x="148" y="304"/>
                    </a:lnTo>
                    <a:close/>
                    <a:moveTo>
                      <a:pt x="4" y="251"/>
                    </a:moveTo>
                    <a:cubicBezTo>
                      <a:pt x="146" y="299"/>
                      <a:pt x="146" y="299"/>
                      <a:pt x="146" y="299"/>
                    </a:cubicBezTo>
                    <a:cubicBezTo>
                      <a:pt x="149" y="289"/>
                      <a:pt x="149" y="289"/>
                      <a:pt x="149" y="289"/>
                    </a:cubicBezTo>
                    <a:cubicBezTo>
                      <a:pt x="151" y="282"/>
                      <a:pt x="154" y="273"/>
                      <a:pt x="157" y="262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7" y="223"/>
                      <a:pt x="172" y="186"/>
                      <a:pt x="174" y="153"/>
                    </a:cubicBezTo>
                    <a:cubicBezTo>
                      <a:pt x="177" y="120"/>
                      <a:pt x="176" y="82"/>
                      <a:pt x="172" y="49"/>
                    </a:cubicBezTo>
                    <a:cubicBezTo>
                      <a:pt x="171" y="43"/>
                      <a:pt x="171" y="43"/>
                      <a:pt x="171" y="43"/>
                    </a:cubicBezTo>
                    <a:cubicBezTo>
                      <a:pt x="171" y="38"/>
                      <a:pt x="170" y="34"/>
                      <a:pt x="170" y="30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6" y="5"/>
                      <a:pt x="165" y="5"/>
                      <a:pt x="165" y="4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4"/>
                      <a:pt x="19" y="34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4"/>
                      <a:pt x="22" y="57"/>
                      <a:pt x="23" y="60"/>
                    </a:cubicBezTo>
                    <a:cubicBezTo>
                      <a:pt x="23" y="62"/>
                      <a:pt x="23" y="64"/>
                      <a:pt x="24" y="66"/>
                    </a:cubicBezTo>
                    <a:cubicBezTo>
                      <a:pt x="26" y="91"/>
                      <a:pt x="27" y="119"/>
                      <a:pt x="25" y="143"/>
                    </a:cubicBezTo>
                    <a:cubicBezTo>
                      <a:pt x="23" y="176"/>
                      <a:pt x="17" y="205"/>
                      <a:pt x="13" y="219"/>
                    </a:cubicBezTo>
                    <a:cubicBezTo>
                      <a:pt x="13" y="222"/>
                      <a:pt x="12" y="225"/>
                      <a:pt x="11" y="228"/>
                    </a:cubicBezTo>
                    <a:cubicBezTo>
                      <a:pt x="9" y="234"/>
                      <a:pt x="8" y="240"/>
                      <a:pt x="6" y="244"/>
                    </a:cubicBezTo>
                    <a:lnTo>
                      <a:pt x="4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993771B3-EF4E-1147-80BC-51EA35C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53275" y="2014538"/>
                <a:ext cx="615950" cy="481013"/>
              </a:xfrm>
              <a:custGeom>
                <a:avLst/>
                <a:gdLst>
                  <a:gd name="T0" fmla="*/ 235 w 259"/>
                  <a:gd name="T1" fmla="*/ 202 h 202"/>
                  <a:gd name="T2" fmla="*/ 219 w 259"/>
                  <a:gd name="T3" fmla="*/ 197 h 202"/>
                  <a:gd name="T4" fmla="*/ 209 w 259"/>
                  <a:gd name="T5" fmla="*/ 194 h 202"/>
                  <a:gd name="T6" fmla="*/ 204 w 259"/>
                  <a:gd name="T7" fmla="*/ 192 h 202"/>
                  <a:gd name="T8" fmla="*/ 193 w 259"/>
                  <a:gd name="T9" fmla="*/ 188 h 202"/>
                  <a:gd name="T10" fmla="*/ 108 w 259"/>
                  <a:gd name="T11" fmla="*/ 149 h 202"/>
                  <a:gd name="T12" fmla="*/ 33 w 259"/>
                  <a:gd name="T13" fmla="*/ 95 h 202"/>
                  <a:gd name="T14" fmla="*/ 28 w 259"/>
                  <a:gd name="T15" fmla="*/ 91 h 202"/>
                  <a:gd name="T16" fmla="*/ 20 w 259"/>
                  <a:gd name="T17" fmla="*/ 84 h 202"/>
                  <a:gd name="T18" fmla="*/ 4 w 259"/>
                  <a:gd name="T19" fmla="*/ 69 h 202"/>
                  <a:gd name="T20" fmla="*/ 1 w 259"/>
                  <a:gd name="T21" fmla="*/ 67 h 202"/>
                  <a:gd name="T22" fmla="*/ 0 w 259"/>
                  <a:gd name="T23" fmla="*/ 65 h 202"/>
                  <a:gd name="T24" fmla="*/ 66 w 259"/>
                  <a:gd name="T25" fmla="*/ 0 h 202"/>
                  <a:gd name="T26" fmla="*/ 67 w 259"/>
                  <a:gd name="T27" fmla="*/ 2 h 202"/>
                  <a:gd name="T28" fmla="*/ 69 w 259"/>
                  <a:gd name="T29" fmla="*/ 3 h 202"/>
                  <a:gd name="T30" fmla="*/ 82 w 259"/>
                  <a:gd name="T31" fmla="*/ 16 h 202"/>
                  <a:gd name="T32" fmla="*/ 88 w 259"/>
                  <a:gd name="T33" fmla="*/ 21 h 202"/>
                  <a:gd name="T34" fmla="*/ 93 w 259"/>
                  <a:gd name="T35" fmla="*/ 25 h 202"/>
                  <a:gd name="T36" fmla="*/ 155 w 259"/>
                  <a:gd name="T37" fmla="*/ 69 h 202"/>
                  <a:gd name="T38" fmla="*/ 224 w 259"/>
                  <a:gd name="T39" fmla="*/ 102 h 202"/>
                  <a:gd name="T40" fmla="*/ 233 w 259"/>
                  <a:gd name="T41" fmla="*/ 105 h 202"/>
                  <a:gd name="T42" fmla="*/ 238 w 259"/>
                  <a:gd name="T43" fmla="*/ 106 h 202"/>
                  <a:gd name="T44" fmla="*/ 248 w 259"/>
                  <a:gd name="T45" fmla="*/ 110 h 202"/>
                  <a:gd name="T46" fmla="*/ 259 w 259"/>
                  <a:gd name="T47" fmla="*/ 113 h 202"/>
                  <a:gd name="T48" fmla="*/ 235 w 259"/>
                  <a:gd name="T49" fmla="*/ 202 h 202"/>
                  <a:gd name="T50" fmla="*/ 5 w 259"/>
                  <a:gd name="T51" fmla="*/ 65 h 202"/>
                  <a:gd name="T52" fmla="*/ 6 w 259"/>
                  <a:gd name="T53" fmla="*/ 66 h 202"/>
                  <a:gd name="T54" fmla="*/ 22 w 259"/>
                  <a:gd name="T55" fmla="*/ 81 h 202"/>
                  <a:gd name="T56" fmla="*/ 30 w 259"/>
                  <a:gd name="T57" fmla="*/ 88 h 202"/>
                  <a:gd name="T58" fmla="*/ 35 w 259"/>
                  <a:gd name="T59" fmla="*/ 93 h 202"/>
                  <a:gd name="T60" fmla="*/ 110 w 259"/>
                  <a:gd name="T61" fmla="*/ 146 h 202"/>
                  <a:gd name="T62" fmla="*/ 194 w 259"/>
                  <a:gd name="T63" fmla="*/ 185 h 202"/>
                  <a:gd name="T64" fmla="*/ 205 w 259"/>
                  <a:gd name="T65" fmla="*/ 189 h 202"/>
                  <a:gd name="T66" fmla="*/ 210 w 259"/>
                  <a:gd name="T67" fmla="*/ 191 h 202"/>
                  <a:gd name="T68" fmla="*/ 223 w 259"/>
                  <a:gd name="T69" fmla="*/ 195 h 202"/>
                  <a:gd name="T70" fmla="*/ 232 w 259"/>
                  <a:gd name="T71" fmla="*/ 197 h 202"/>
                  <a:gd name="T72" fmla="*/ 254 w 259"/>
                  <a:gd name="T73" fmla="*/ 115 h 202"/>
                  <a:gd name="T74" fmla="*/ 247 w 259"/>
                  <a:gd name="T75" fmla="*/ 113 h 202"/>
                  <a:gd name="T76" fmla="*/ 236 w 259"/>
                  <a:gd name="T77" fmla="*/ 110 h 202"/>
                  <a:gd name="T78" fmla="*/ 232 w 259"/>
                  <a:gd name="T79" fmla="*/ 108 h 202"/>
                  <a:gd name="T80" fmla="*/ 223 w 259"/>
                  <a:gd name="T81" fmla="*/ 105 h 202"/>
                  <a:gd name="T82" fmla="*/ 153 w 259"/>
                  <a:gd name="T83" fmla="*/ 73 h 202"/>
                  <a:gd name="T84" fmla="*/ 90 w 259"/>
                  <a:gd name="T85" fmla="*/ 28 h 202"/>
                  <a:gd name="T86" fmla="*/ 86 w 259"/>
                  <a:gd name="T87" fmla="*/ 24 h 202"/>
                  <a:gd name="T88" fmla="*/ 79 w 259"/>
                  <a:gd name="T89" fmla="*/ 18 h 202"/>
                  <a:gd name="T90" fmla="*/ 66 w 259"/>
                  <a:gd name="T91" fmla="*/ 6 h 202"/>
                  <a:gd name="T92" fmla="*/ 66 w 259"/>
                  <a:gd name="T93" fmla="*/ 5 h 202"/>
                  <a:gd name="T94" fmla="*/ 5 w 259"/>
                  <a:gd name="T95" fmla="*/ 6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9" h="202">
                    <a:moveTo>
                      <a:pt x="235" y="202"/>
                    </a:moveTo>
                    <a:cubicBezTo>
                      <a:pt x="219" y="197"/>
                      <a:pt x="219" y="197"/>
                      <a:pt x="219" y="197"/>
                    </a:cubicBezTo>
                    <a:cubicBezTo>
                      <a:pt x="209" y="194"/>
                      <a:pt x="209" y="194"/>
                      <a:pt x="209" y="194"/>
                    </a:cubicBezTo>
                    <a:cubicBezTo>
                      <a:pt x="207" y="194"/>
                      <a:pt x="206" y="193"/>
                      <a:pt x="204" y="192"/>
                    </a:cubicBezTo>
                    <a:cubicBezTo>
                      <a:pt x="201" y="191"/>
                      <a:pt x="197" y="190"/>
                      <a:pt x="193" y="188"/>
                    </a:cubicBezTo>
                    <a:cubicBezTo>
                      <a:pt x="166" y="179"/>
                      <a:pt x="135" y="165"/>
                      <a:pt x="108" y="149"/>
                    </a:cubicBezTo>
                    <a:cubicBezTo>
                      <a:pt x="83" y="134"/>
                      <a:pt x="55" y="115"/>
                      <a:pt x="33" y="95"/>
                    </a:cubicBezTo>
                    <a:cubicBezTo>
                      <a:pt x="31" y="94"/>
                      <a:pt x="29" y="92"/>
                      <a:pt x="28" y="91"/>
                    </a:cubicBezTo>
                    <a:cubicBezTo>
                      <a:pt x="25" y="89"/>
                      <a:pt x="22" y="86"/>
                      <a:pt x="20" y="84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2" y="67"/>
                      <a:pt x="1" y="67"/>
                      <a:pt x="1" y="6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8" y="2"/>
                      <a:pt x="69" y="3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4" y="18"/>
                      <a:pt x="86" y="19"/>
                      <a:pt x="88" y="21"/>
                    </a:cubicBezTo>
                    <a:cubicBezTo>
                      <a:pt x="90" y="23"/>
                      <a:pt x="91" y="24"/>
                      <a:pt x="93" y="25"/>
                    </a:cubicBezTo>
                    <a:cubicBezTo>
                      <a:pt x="111" y="41"/>
                      <a:pt x="134" y="57"/>
                      <a:pt x="155" y="69"/>
                    </a:cubicBezTo>
                    <a:cubicBezTo>
                      <a:pt x="177" y="82"/>
                      <a:pt x="202" y="94"/>
                      <a:pt x="224" y="102"/>
                    </a:cubicBezTo>
                    <a:cubicBezTo>
                      <a:pt x="227" y="103"/>
                      <a:pt x="230" y="104"/>
                      <a:pt x="233" y="105"/>
                    </a:cubicBezTo>
                    <a:cubicBezTo>
                      <a:pt x="235" y="105"/>
                      <a:pt x="236" y="106"/>
                      <a:pt x="238" y="106"/>
                    </a:cubicBezTo>
                    <a:cubicBezTo>
                      <a:pt x="248" y="110"/>
                      <a:pt x="248" y="110"/>
                      <a:pt x="248" y="110"/>
                    </a:cubicBezTo>
                    <a:cubicBezTo>
                      <a:pt x="259" y="113"/>
                      <a:pt x="259" y="113"/>
                      <a:pt x="259" y="113"/>
                    </a:cubicBezTo>
                    <a:lnTo>
                      <a:pt x="235" y="202"/>
                    </a:lnTo>
                    <a:close/>
                    <a:moveTo>
                      <a:pt x="5" y="65"/>
                    </a:moveTo>
                    <a:cubicBezTo>
                      <a:pt x="6" y="66"/>
                      <a:pt x="6" y="66"/>
                      <a:pt x="6" y="66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3"/>
                      <a:pt x="27" y="86"/>
                      <a:pt x="30" y="88"/>
                    </a:cubicBezTo>
                    <a:cubicBezTo>
                      <a:pt x="32" y="90"/>
                      <a:pt x="33" y="91"/>
                      <a:pt x="35" y="93"/>
                    </a:cubicBezTo>
                    <a:cubicBezTo>
                      <a:pt x="57" y="112"/>
                      <a:pt x="85" y="131"/>
                      <a:pt x="110" y="146"/>
                    </a:cubicBezTo>
                    <a:cubicBezTo>
                      <a:pt x="137" y="162"/>
                      <a:pt x="167" y="176"/>
                      <a:pt x="194" y="185"/>
                    </a:cubicBezTo>
                    <a:cubicBezTo>
                      <a:pt x="198" y="187"/>
                      <a:pt x="202" y="188"/>
                      <a:pt x="205" y="189"/>
                    </a:cubicBezTo>
                    <a:cubicBezTo>
                      <a:pt x="207" y="190"/>
                      <a:pt x="209" y="190"/>
                      <a:pt x="210" y="191"/>
                    </a:cubicBezTo>
                    <a:cubicBezTo>
                      <a:pt x="223" y="195"/>
                      <a:pt x="223" y="195"/>
                      <a:pt x="223" y="195"/>
                    </a:cubicBezTo>
                    <a:cubicBezTo>
                      <a:pt x="232" y="197"/>
                      <a:pt x="232" y="197"/>
                      <a:pt x="232" y="197"/>
                    </a:cubicBezTo>
                    <a:cubicBezTo>
                      <a:pt x="254" y="115"/>
                      <a:pt x="254" y="115"/>
                      <a:pt x="254" y="115"/>
                    </a:cubicBezTo>
                    <a:cubicBezTo>
                      <a:pt x="247" y="113"/>
                      <a:pt x="247" y="113"/>
                      <a:pt x="247" y="113"/>
                    </a:cubicBezTo>
                    <a:cubicBezTo>
                      <a:pt x="236" y="110"/>
                      <a:pt x="236" y="110"/>
                      <a:pt x="236" y="110"/>
                    </a:cubicBezTo>
                    <a:cubicBezTo>
                      <a:pt x="235" y="109"/>
                      <a:pt x="234" y="109"/>
                      <a:pt x="232" y="108"/>
                    </a:cubicBezTo>
                    <a:cubicBezTo>
                      <a:pt x="229" y="107"/>
                      <a:pt x="226" y="106"/>
                      <a:pt x="223" y="105"/>
                    </a:cubicBezTo>
                    <a:cubicBezTo>
                      <a:pt x="201" y="98"/>
                      <a:pt x="175" y="86"/>
                      <a:pt x="153" y="73"/>
                    </a:cubicBezTo>
                    <a:cubicBezTo>
                      <a:pt x="132" y="60"/>
                      <a:pt x="109" y="44"/>
                      <a:pt x="90" y="28"/>
                    </a:cubicBezTo>
                    <a:cubicBezTo>
                      <a:pt x="89" y="27"/>
                      <a:pt x="87" y="25"/>
                      <a:pt x="86" y="24"/>
                    </a:cubicBezTo>
                    <a:cubicBezTo>
                      <a:pt x="83" y="22"/>
                      <a:pt x="81" y="20"/>
                      <a:pt x="79" y="18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6"/>
                      <a:pt x="66" y="6"/>
                      <a:pt x="66" y="5"/>
                    </a:cubicBezTo>
                    <a:lnTo>
                      <a:pt x="5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8EF6D618-4B09-CB4A-ADBC-85817A6213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88138" y="1560513"/>
                <a:ext cx="625475" cy="722313"/>
              </a:xfrm>
              <a:custGeom>
                <a:avLst/>
                <a:gdLst>
                  <a:gd name="T0" fmla="*/ 152 w 263"/>
                  <a:gd name="T1" fmla="*/ 304 h 304"/>
                  <a:gd name="T2" fmla="*/ 132 w 263"/>
                  <a:gd name="T3" fmla="*/ 283 h 304"/>
                  <a:gd name="T4" fmla="*/ 119 w 263"/>
                  <a:gd name="T5" fmla="*/ 268 h 304"/>
                  <a:gd name="T6" fmla="*/ 59 w 263"/>
                  <a:gd name="T7" fmla="*/ 183 h 304"/>
                  <a:gd name="T8" fmla="*/ 15 w 263"/>
                  <a:gd name="T9" fmla="*/ 88 h 304"/>
                  <a:gd name="T10" fmla="*/ 10 w 263"/>
                  <a:gd name="T11" fmla="*/ 75 h 304"/>
                  <a:gd name="T12" fmla="*/ 9 w 263"/>
                  <a:gd name="T13" fmla="*/ 69 h 304"/>
                  <a:gd name="T14" fmla="*/ 7 w 263"/>
                  <a:gd name="T15" fmla="*/ 64 h 304"/>
                  <a:gd name="T16" fmla="*/ 4 w 263"/>
                  <a:gd name="T17" fmla="*/ 55 h 304"/>
                  <a:gd name="T18" fmla="*/ 0 w 263"/>
                  <a:gd name="T19" fmla="*/ 40 h 304"/>
                  <a:gd name="T20" fmla="*/ 152 w 263"/>
                  <a:gd name="T21" fmla="*/ 0 h 304"/>
                  <a:gd name="T22" fmla="*/ 155 w 263"/>
                  <a:gd name="T23" fmla="*/ 11 h 304"/>
                  <a:gd name="T24" fmla="*/ 157 w 263"/>
                  <a:gd name="T25" fmla="*/ 17 h 304"/>
                  <a:gd name="T26" fmla="*/ 158 w 263"/>
                  <a:gd name="T27" fmla="*/ 21 h 304"/>
                  <a:gd name="T28" fmla="*/ 159 w 263"/>
                  <a:gd name="T29" fmla="*/ 26 h 304"/>
                  <a:gd name="T30" fmla="*/ 162 w 263"/>
                  <a:gd name="T31" fmla="*/ 35 h 304"/>
                  <a:gd name="T32" fmla="*/ 194 w 263"/>
                  <a:gd name="T33" fmla="*/ 104 h 304"/>
                  <a:gd name="T34" fmla="*/ 238 w 263"/>
                  <a:gd name="T35" fmla="*/ 167 h 304"/>
                  <a:gd name="T36" fmla="*/ 248 w 263"/>
                  <a:gd name="T37" fmla="*/ 178 h 304"/>
                  <a:gd name="T38" fmla="*/ 263 w 263"/>
                  <a:gd name="T39" fmla="*/ 194 h 304"/>
                  <a:gd name="T40" fmla="*/ 152 w 263"/>
                  <a:gd name="T41" fmla="*/ 304 h 304"/>
                  <a:gd name="T42" fmla="*/ 5 w 263"/>
                  <a:gd name="T43" fmla="*/ 43 h 304"/>
                  <a:gd name="T44" fmla="*/ 8 w 263"/>
                  <a:gd name="T45" fmla="*/ 54 h 304"/>
                  <a:gd name="T46" fmla="*/ 10 w 263"/>
                  <a:gd name="T47" fmla="*/ 63 h 304"/>
                  <a:gd name="T48" fmla="*/ 12 w 263"/>
                  <a:gd name="T49" fmla="*/ 68 h 304"/>
                  <a:gd name="T50" fmla="*/ 14 w 263"/>
                  <a:gd name="T51" fmla="*/ 74 h 304"/>
                  <a:gd name="T52" fmla="*/ 18 w 263"/>
                  <a:gd name="T53" fmla="*/ 86 h 304"/>
                  <a:gd name="T54" fmla="*/ 62 w 263"/>
                  <a:gd name="T55" fmla="*/ 181 h 304"/>
                  <a:gd name="T56" fmla="*/ 122 w 263"/>
                  <a:gd name="T57" fmla="*/ 266 h 304"/>
                  <a:gd name="T58" fmla="*/ 134 w 263"/>
                  <a:gd name="T59" fmla="*/ 280 h 304"/>
                  <a:gd name="T60" fmla="*/ 152 w 263"/>
                  <a:gd name="T61" fmla="*/ 299 h 304"/>
                  <a:gd name="T62" fmla="*/ 258 w 263"/>
                  <a:gd name="T63" fmla="*/ 194 h 304"/>
                  <a:gd name="T64" fmla="*/ 245 w 263"/>
                  <a:gd name="T65" fmla="*/ 180 h 304"/>
                  <a:gd name="T66" fmla="*/ 236 w 263"/>
                  <a:gd name="T67" fmla="*/ 169 h 304"/>
                  <a:gd name="T68" fmla="*/ 191 w 263"/>
                  <a:gd name="T69" fmla="*/ 106 h 304"/>
                  <a:gd name="T70" fmla="*/ 159 w 263"/>
                  <a:gd name="T71" fmla="*/ 36 h 304"/>
                  <a:gd name="T72" fmla="*/ 156 w 263"/>
                  <a:gd name="T73" fmla="*/ 27 h 304"/>
                  <a:gd name="T74" fmla="*/ 154 w 263"/>
                  <a:gd name="T75" fmla="*/ 23 h 304"/>
                  <a:gd name="T76" fmla="*/ 153 w 263"/>
                  <a:gd name="T77" fmla="*/ 18 h 304"/>
                  <a:gd name="T78" fmla="*/ 151 w 263"/>
                  <a:gd name="T79" fmla="*/ 12 h 304"/>
                  <a:gd name="T80" fmla="*/ 149 w 263"/>
                  <a:gd name="T81" fmla="*/ 4 h 304"/>
                  <a:gd name="T82" fmla="*/ 5 w 263"/>
                  <a:gd name="T83" fmla="*/ 4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3" h="304">
                    <a:moveTo>
                      <a:pt x="152" y="304"/>
                    </a:moveTo>
                    <a:cubicBezTo>
                      <a:pt x="132" y="283"/>
                      <a:pt x="132" y="283"/>
                      <a:pt x="132" y="283"/>
                    </a:cubicBezTo>
                    <a:cubicBezTo>
                      <a:pt x="119" y="268"/>
                      <a:pt x="119" y="268"/>
                      <a:pt x="119" y="268"/>
                    </a:cubicBezTo>
                    <a:cubicBezTo>
                      <a:pt x="97" y="242"/>
                      <a:pt x="75" y="211"/>
                      <a:pt x="59" y="183"/>
                    </a:cubicBezTo>
                    <a:cubicBezTo>
                      <a:pt x="41" y="153"/>
                      <a:pt x="25" y="118"/>
                      <a:pt x="15" y="88"/>
                    </a:cubicBezTo>
                    <a:cubicBezTo>
                      <a:pt x="13" y="83"/>
                      <a:pt x="12" y="79"/>
                      <a:pt x="10" y="75"/>
                    </a:cubicBezTo>
                    <a:cubicBezTo>
                      <a:pt x="10" y="73"/>
                      <a:pt x="9" y="71"/>
                      <a:pt x="9" y="69"/>
                    </a:cubicBezTo>
                    <a:cubicBezTo>
                      <a:pt x="8" y="67"/>
                      <a:pt x="7" y="65"/>
                      <a:pt x="7" y="64"/>
                    </a:cubicBezTo>
                    <a:cubicBezTo>
                      <a:pt x="6" y="60"/>
                      <a:pt x="5" y="57"/>
                      <a:pt x="4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13"/>
                      <a:pt x="156" y="15"/>
                      <a:pt x="157" y="17"/>
                    </a:cubicBezTo>
                    <a:cubicBezTo>
                      <a:pt x="157" y="19"/>
                      <a:pt x="157" y="20"/>
                      <a:pt x="158" y="21"/>
                    </a:cubicBezTo>
                    <a:cubicBezTo>
                      <a:pt x="158" y="23"/>
                      <a:pt x="159" y="25"/>
                      <a:pt x="159" y="26"/>
                    </a:cubicBezTo>
                    <a:cubicBezTo>
                      <a:pt x="160" y="29"/>
                      <a:pt x="161" y="32"/>
                      <a:pt x="162" y="35"/>
                    </a:cubicBezTo>
                    <a:cubicBezTo>
                      <a:pt x="170" y="57"/>
                      <a:pt x="182" y="83"/>
                      <a:pt x="194" y="104"/>
                    </a:cubicBezTo>
                    <a:cubicBezTo>
                      <a:pt x="206" y="125"/>
                      <a:pt x="222" y="148"/>
                      <a:pt x="238" y="167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63" y="194"/>
                      <a:pt x="263" y="194"/>
                      <a:pt x="263" y="194"/>
                    </a:cubicBezTo>
                    <a:lnTo>
                      <a:pt x="152" y="304"/>
                    </a:lnTo>
                    <a:close/>
                    <a:moveTo>
                      <a:pt x="5" y="43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56"/>
                      <a:pt x="9" y="59"/>
                      <a:pt x="10" y="63"/>
                    </a:cubicBezTo>
                    <a:cubicBezTo>
                      <a:pt x="11" y="64"/>
                      <a:pt x="11" y="66"/>
                      <a:pt x="12" y="68"/>
                    </a:cubicBezTo>
                    <a:cubicBezTo>
                      <a:pt x="13" y="70"/>
                      <a:pt x="13" y="72"/>
                      <a:pt x="14" y="74"/>
                    </a:cubicBezTo>
                    <a:cubicBezTo>
                      <a:pt x="15" y="78"/>
                      <a:pt x="16" y="82"/>
                      <a:pt x="18" y="86"/>
                    </a:cubicBezTo>
                    <a:cubicBezTo>
                      <a:pt x="29" y="117"/>
                      <a:pt x="45" y="151"/>
                      <a:pt x="62" y="181"/>
                    </a:cubicBezTo>
                    <a:cubicBezTo>
                      <a:pt x="78" y="209"/>
                      <a:pt x="100" y="240"/>
                      <a:pt x="122" y="266"/>
                    </a:cubicBezTo>
                    <a:cubicBezTo>
                      <a:pt x="134" y="280"/>
                      <a:pt x="134" y="280"/>
                      <a:pt x="134" y="280"/>
                    </a:cubicBezTo>
                    <a:cubicBezTo>
                      <a:pt x="152" y="299"/>
                      <a:pt x="152" y="299"/>
                      <a:pt x="152" y="299"/>
                    </a:cubicBezTo>
                    <a:cubicBezTo>
                      <a:pt x="258" y="194"/>
                      <a:pt x="258" y="194"/>
                      <a:pt x="258" y="194"/>
                    </a:cubicBezTo>
                    <a:cubicBezTo>
                      <a:pt x="245" y="180"/>
                      <a:pt x="245" y="180"/>
                      <a:pt x="245" y="180"/>
                    </a:cubicBezTo>
                    <a:cubicBezTo>
                      <a:pt x="236" y="169"/>
                      <a:pt x="236" y="169"/>
                      <a:pt x="236" y="169"/>
                    </a:cubicBezTo>
                    <a:cubicBezTo>
                      <a:pt x="226" y="158"/>
                      <a:pt x="208" y="135"/>
                      <a:pt x="191" y="106"/>
                    </a:cubicBezTo>
                    <a:cubicBezTo>
                      <a:pt x="179" y="84"/>
                      <a:pt x="167" y="59"/>
                      <a:pt x="159" y="36"/>
                    </a:cubicBezTo>
                    <a:cubicBezTo>
                      <a:pt x="158" y="33"/>
                      <a:pt x="157" y="30"/>
                      <a:pt x="156" y="27"/>
                    </a:cubicBezTo>
                    <a:cubicBezTo>
                      <a:pt x="155" y="26"/>
                      <a:pt x="155" y="24"/>
                      <a:pt x="154" y="23"/>
                    </a:cubicBezTo>
                    <a:cubicBezTo>
                      <a:pt x="154" y="21"/>
                      <a:pt x="154" y="20"/>
                      <a:pt x="153" y="18"/>
                    </a:cubicBezTo>
                    <a:cubicBezTo>
                      <a:pt x="152" y="16"/>
                      <a:pt x="152" y="14"/>
                      <a:pt x="151" y="12"/>
                    </a:cubicBezTo>
                    <a:cubicBezTo>
                      <a:pt x="149" y="4"/>
                      <a:pt x="149" y="4"/>
                      <a:pt x="149" y="4"/>
                    </a:cubicBezTo>
                    <a:lnTo>
                      <a:pt x="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D189955C-2C9C-C046-845D-3682452B5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3900" y="3175"/>
                <a:ext cx="696913" cy="585788"/>
              </a:xfrm>
              <a:custGeom>
                <a:avLst/>
                <a:gdLst>
                  <a:gd name="T0" fmla="*/ 99 w 293"/>
                  <a:gd name="T1" fmla="*/ 247 h 247"/>
                  <a:gd name="T2" fmla="*/ 0 w 293"/>
                  <a:gd name="T3" fmla="*/ 148 h 247"/>
                  <a:gd name="T4" fmla="*/ 21 w 293"/>
                  <a:gd name="T5" fmla="*/ 128 h 247"/>
                  <a:gd name="T6" fmla="*/ 31 w 293"/>
                  <a:gd name="T7" fmla="*/ 120 h 247"/>
                  <a:gd name="T8" fmla="*/ 36 w 293"/>
                  <a:gd name="T9" fmla="*/ 116 h 247"/>
                  <a:gd name="T10" fmla="*/ 119 w 293"/>
                  <a:gd name="T11" fmla="*/ 57 h 247"/>
                  <a:gd name="T12" fmla="*/ 211 w 293"/>
                  <a:gd name="T13" fmla="*/ 15 h 247"/>
                  <a:gd name="T14" fmla="*/ 223 w 293"/>
                  <a:gd name="T15" fmla="*/ 10 h 247"/>
                  <a:gd name="T16" fmla="*/ 229 w 293"/>
                  <a:gd name="T17" fmla="*/ 9 h 247"/>
                  <a:gd name="T18" fmla="*/ 234 w 293"/>
                  <a:gd name="T19" fmla="*/ 7 h 247"/>
                  <a:gd name="T20" fmla="*/ 243 w 293"/>
                  <a:gd name="T21" fmla="*/ 4 h 247"/>
                  <a:gd name="T22" fmla="*/ 257 w 293"/>
                  <a:gd name="T23" fmla="*/ 0 h 247"/>
                  <a:gd name="T24" fmla="*/ 293 w 293"/>
                  <a:gd name="T25" fmla="*/ 135 h 247"/>
                  <a:gd name="T26" fmla="*/ 282 w 293"/>
                  <a:gd name="T27" fmla="*/ 138 h 247"/>
                  <a:gd name="T28" fmla="*/ 276 w 293"/>
                  <a:gd name="T29" fmla="*/ 140 h 247"/>
                  <a:gd name="T30" fmla="*/ 271 w 293"/>
                  <a:gd name="T31" fmla="*/ 142 h 247"/>
                  <a:gd name="T32" fmla="*/ 267 w 293"/>
                  <a:gd name="T33" fmla="*/ 143 h 247"/>
                  <a:gd name="T34" fmla="*/ 258 w 293"/>
                  <a:gd name="T35" fmla="*/ 146 h 247"/>
                  <a:gd name="T36" fmla="*/ 189 w 293"/>
                  <a:gd name="T37" fmla="*/ 178 h 247"/>
                  <a:gd name="T38" fmla="*/ 126 w 293"/>
                  <a:gd name="T39" fmla="*/ 222 h 247"/>
                  <a:gd name="T40" fmla="*/ 122 w 293"/>
                  <a:gd name="T41" fmla="*/ 226 h 247"/>
                  <a:gd name="T42" fmla="*/ 116 w 293"/>
                  <a:gd name="T43" fmla="*/ 232 h 247"/>
                  <a:gd name="T44" fmla="*/ 99 w 293"/>
                  <a:gd name="T45" fmla="*/ 247 h 247"/>
                  <a:gd name="T46" fmla="*/ 6 w 293"/>
                  <a:gd name="T47" fmla="*/ 148 h 247"/>
                  <a:gd name="T48" fmla="*/ 99 w 293"/>
                  <a:gd name="T49" fmla="*/ 242 h 247"/>
                  <a:gd name="T50" fmla="*/ 113 w 293"/>
                  <a:gd name="T51" fmla="*/ 229 h 247"/>
                  <a:gd name="T52" fmla="*/ 119 w 293"/>
                  <a:gd name="T53" fmla="*/ 224 h 247"/>
                  <a:gd name="T54" fmla="*/ 124 w 293"/>
                  <a:gd name="T55" fmla="*/ 220 h 247"/>
                  <a:gd name="T56" fmla="*/ 187 w 293"/>
                  <a:gd name="T57" fmla="*/ 175 h 247"/>
                  <a:gd name="T58" fmla="*/ 257 w 293"/>
                  <a:gd name="T59" fmla="*/ 143 h 247"/>
                  <a:gd name="T60" fmla="*/ 266 w 293"/>
                  <a:gd name="T61" fmla="*/ 140 h 247"/>
                  <a:gd name="T62" fmla="*/ 270 w 293"/>
                  <a:gd name="T63" fmla="*/ 138 h 247"/>
                  <a:gd name="T64" fmla="*/ 275 w 293"/>
                  <a:gd name="T65" fmla="*/ 137 h 247"/>
                  <a:gd name="T66" fmla="*/ 281 w 293"/>
                  <a:gd name="T67" fmla="*/ 135 h 247"/>
                  <a:gd name="T68" fmla="*/ 288 w 293"/>
                  <a:gd name="T69" fmla="*/ 133 h 247"/>
                  <a:gd name="T70" fmla="*/ 254 w 293"/>
                  <a:gd name="T71" fmla="*/ 5 h 247"/>
                  <a:gd name="T72" fmla="*/ 244 w 293"/>
                  <a:gd name="T73" fmla="*/ 8 h 247"/>
                  <a:gd name="T74" fmla="*/ 235 w 293"/>
                  <a:gd name="T75" fmla="*/ 10 h 247"/>
                  <a:gd name="T76" fmla="*/ 230 w 293"/>
                  <a:gd name="T77" fmla="*/ 12 h 247"/>
                  <a:gd name="T78" fmla="*/ 224 w 293"/>
                  <a:gd name="T79" fmla="*/ 14 h 247"/>
                  <a:gd name="T80" fmla="*/ 212 w 293"/>
                  <a:gd name="T81" fmla="*/ 18 h 247"/>
                  <a:gd name="T82" fmla="*/ 120 w 293"/>
                  <a:gd name="T83" fmla="*/ 61 h 247"/>
                  <a:gd name="T84" fmla="*/ 38 w 293"/>
                  <a:gd name="T85" fmla="*/ 119 h 247"/>
                  <a:gd name="T86" fmla="*/ 33 w 293"/>
                  <a:gd name="T87" fmla="*/ 123 h 247"/>
                  <a:gd name="T88" fmla="*/ 24 w 293"/>
                  <a:gd name="T89" fmla="*/ 131 h 247"/>
                  <a:gd name="T90" fmla="*/ 6 w 293"/>
                  <a:gd name="T91" fmla="*/ 14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3" h="247">
                    <a:moveTo>
                      <a:pt x="99" y="247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1" y="128"/>
                      <a:pt x="21" y="128"/>
                      <a:pt x="21" y="128"/>
                    </a:cubicBezTo>
                    <a:cubicBezTo>
                      <a:pt x="24" y="126"/>
                      <a:pt x="27" y="123"/>
                      <a:pt x="31" y="120"/>
                    </a:cubicBezTo>
                    <a:cubicBezTo>
                      <a:pt x="32" y="119"/>
                      <a:pt x="34" y="118"/>
                      <a:pt x="36" y="116"/>
                    </a:cubicBezTo>
                    <a:cubicBezTo>
                      <a:pt x="61" y="95"/>
                      <a:pt x="91" y="73"/>
                      <a:pt x="119" y="57"/>
                    </a:cubicBezTo>
                    <a:cubicBezTo>
                      <a:pt x="148" y="40"/>
                      <a:pt x="181" y="25"/>
                      <a:pt x="211" y="15"/>
                    </a:cubicBezTo>
                    <a:cubicBezTo>
                      <a:pt x="215" y="13"/>
                      <a:pt x="219" y="12"/>
                      <a:pt x="223" y="10"/>
                    </a:cubicBezTo>
                    <a:cubicBezTo>
                      <a:pt x="225" y="10"/>
                      <a:pt x="227" y="9"/>
                      <a:pt x="229" y="9"/>
                    </a:cubicBezTo>
                    <a:cubicBezTo>
                      <a:pt x="231" y="8"/>
                      <a:pt x="232" y="7"/>
                      <a:pt x="234" y="7"/>
                    </a:cubicBezTo>
                    <a:cubicBezTo>
                      <a:pt x="237" y="6"/>
                      <a:pt x="240" y="5"/>
                      <a:pt x="243" y="4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93" y="135"/>
                      <a:pt x="293" y="135"/>
                      <a:pt x="293" y="135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0" y="139"/>
                      <a:pt x="278" y="139"/>
                      <a:pt x="276" y="140"/>
                    </a:cubicBezTo>
                    <a:cubicBezTo>
                      <a:pt x="274" y="141"/>
                      <a:pt x="273" y="141"/>
                      <a:pt x="271" y="142"/>
                    </a:cubicBezTo>
                    <a:cubicBezTo>
                      <a:pt x="270" y="142"/>
                      <a:pt x="268" y="143"/>
                      <a:pt x="267" y="143"/>
                    </a:cubicBezTo>
                    <a:cubicBezTo>
                      <a:pt x="264" y="144"/>
                      <a:pt x="261" y="145"/>
                      <a:pt x="258" y="146"/>
                    </a:cubicBezTo>
                    <a:cubicBezTo>
                      <a:pt x="236" y="154"/>
                      <a:pt x="211" y="165"/>
                      <a:pt x="189" y="178"/>
                    </a:cubicBezTo>
                    <a:cubicBezTo>
                      <a:pt x="168" y="190"/>
                      <a:pt x="145" y="206"/>
                      <a:pt x="126" y="222"/>
                    </a:cubicBezTo>
                    <a:cubicBezTo>
                      <a:pt x="125" y="224"/>
                      <a:pt x="123" y="225"/>
                      <a:pt x="122" y="226"/>
                    </a:cubicBezTo>
                    <a:cubicBezTo>
                      <a:pt x="119" y="228"/>
                      <a:pt x="117" y="230"/>
                      <a:pt x="116" y="232"/>
                    </a:cubicBezTo>
                    <a:lnTo>
                      <a:pt x="99" y="247"/>
                    </a:lnTo>
                    <a:close/>
                    <a:moveTo>
                      <a:pt x="6" y="148"/>
                    </a:moveTo>
                    <a:cubicBezTo>
                      <a:pt x="99" y="242"/>
                      <a:pt x="99" y="242"/>
                      <a:pt x="99" y="242"/>
                    </a:cubicBezTo>
                    <a:cubicBezTo>
                      <a:pt x="113" y="229"/>
                      <a:pt x="113" y="229"/>
                      <a:pt x="113" y="229"/>
                    </a:cubicBezTo>
                    <a:cubicBezTo>
                      <a:pt x="115" y="227"/>
                      <a:pt x="117" y="226"/>
                      <a:pt x="119" y="224"/>
                    </a:cubicBezTo>
                    <a:cubicBezTo>
                      <a:pt x="121" y="222"/>
                      <a:pt x="122" y="221"/>
                      <a:pt x="124" y="220"/>
                    </a:cubicBezTo>
                    <a:cubicBezTo>
                      <a:pt x="143" y="203"/>
                      <a:pt x="166" y="187"/>
                      <a:pt x="187" y="175"/>
                    </a:cubicBezTo>
                    <a:cubicBezTo>
                      <a:pt x="209" y="162"/>
                      <a:pt x="235" y="150"/>
                      <a:pt x="257" y="143"/>
                    </a:cubicBezTo>
                    <a:cubicBezTo>
                      <a:pt x="260" y="141"/>
                      <a:pt x="263" y="141"/>
                      <a:pt x="266" y="140"/>
                    </a:cubicBezTo>
                    <a:cubicBezTo>
                      <a:pt x="267" y="139"/>
                      <a:pt x="269" y="139"/>
                      <a:pt x="270" y="138"/>
                    </a:cubicBezTo>
                    <a:cubicBezTo>
                      <a:pt x="272" y="138"/>
                      <a:pt x="273" y="137"/>
                      <a:pt x="275" y="137"/>
                    </a:cubicBezTo>
                    <a:cubicBezTo>
                      <a:pt x="277" y="136"/>
                      <a:pt x="279" y="135"/>
                      <a:pt x="281" y="135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54" y="5"/>
                      <a:pt x="254" y="5"/>
                      <a:pt x="254" y="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1" y="8"/>
                      <a:pt x="238" y="9"/>
                      <a:pt x="235" y="10"/>
                    </a:cubicBezTo>
                    <a:cubicBezTo>
                      <a:pt x="233" y="11"/>
                      <a:pt x="232" y="11"/>
                      <a:pt x="230" y="12"/>
                    </a:cubicBezTo>
                    <a:cubicBezTo>
                      <a:pt x="228" y="13"/>
                      <a:pt x="226" y="13"/>
                      <a:pt x="224" y="14"/>
                    </a:cubicBezTo>
                    <a:cubicBezTo>
                      <a:pt x="220" y="15"/>
                      <a:pt x="216" y="16"/>
                      <a:pt x="212" y="18"/>
                    </a:cubicBezTo>
                    <a:cubicBezTo>
                      <a:pt x="183" y="28"/>
                      <a:pt x="149" y="44"/>
                      <a:pt x="120" y="61"/>
                    </a:cubicBezTo>
                    <a:cubicBezTo>
                      <a:pt x="93" y="76"/>
                      <a:pt x="63" y="98"/>
                      <a:pt x="38" y="119"/>
                    </a:cubicBezTo>
                    <a:cubicBezTo>
                      <a:pt x="36" y="120"/>
                      <a:pt x="35" y="122"/>
                      <a:pt x="33" y="123"/>
                    </a:cubicBezTo>
                    <a:cubicBezTo>
                      <a:pt x="30" y="126"/>
                      <a:pt x="27" y="129"/>
                      <a:pt x="24" y="131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67B98F62-1BD6-AC4C-9221-783A572774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8013" y="1387475"/>
                <a:ext cx="80963" cy="139700"/>
              </a:xfrm>
              <a:custGeom>
                <a:avLst/>
                <a:gdLst>
                  <a:gd name="T0" fmla="*/ 8 w 34"/>
                  <a:gd name="T1" fmla="*/ 59 h 59"/>
                  <a:gd name="T2" fmla="*/ 7 w 34"/>
                  <a:gd name="T3" fmla="*/ 54 h 59"/>
                  <a:gd name="T4" fmla="*/ 6 w 34"/>
                  <a:gd name="T5" fmla="*/ 49 h 59"/>
                  <a:gd name="T6" fmla="*/ 3 w 34"/>
                  <a:gd name="T7" fmla="*/ 30 h 59"/>
                  <a:gd name="T8" fmla="*/ 1 w 34"/>
                  <a:gd name="T9" fmla="*/ 11 h 59"/>
                  <a:gd name="T10" fmla="*/ 0 w 34"/>
                  <a:gd name="T11" fmla="*/ 6 h 59"/>
                  <a:gd name="T12" fmla="*/ 0 w 34"/>
                  <a:gd name="T13" fmla="*/ 2 h 59"/>
                  <a:gd name="T14" fmla="*/ 26 w 34"/>
                  <a:gd name="T15" fmla="*/ 0 h 59"/>
                  <a:gd name="T16" fmla="*/ 26 w 34"/>
                  <a:gd name="T17" fmla="*/ 4 h 59"/>
                  <a:gd name="T18" fmla="*/ 27 w 34"/>
                  <a:gd name="T19" fmla="*/ 9 h 59"/>
                  <a:gd name="T20" fmla="*/ 30 w 34"/>
                  <a:gd name="T21" fmla="*/ 30 h 59"/>
                  <a:gd name="T22" fmla="*/ 32 w 34"/>
                  <a:gd name="T23" fmla="*/ 44 h 59"/>
                  <a:gd name="T24" fmla="*/ 33 w 34"/>
                  <a:gd name="T25" fmla="*/ 49 h 59"/>
                  <a:gd name="T26" fmla="*/ 34 w 34"/>
                  <a:gd name="T27" fmla="*/ 53 h 59"/>
                  <a:gd name="T28" fmla="*/ 8 w 34"/>
                  <a:gd name="T29" fmla="*/ 59 h 59"/>
                  <a:gd name="T30" fmla="*/ 4 w 34"/>
                  <a:gd name="T31" fmla="*/ 5 h 59"/>
                  <a:gd name="T32" fmla="*/ 4 w 34"/>
                  <a:gd name="T33" fmla="*/ 6 h 59"/>
                  <a:gd name="T34" fmla="*/ 4 w 34"/>
                  <a:gd name="T35" fmla="*/ 11 h 59"/>
                  <a:gd name="T36" fmla="*/ 6 w 34"/>
                  <a:gd name="T37" fmla="*/ 30 h 59"/>
                  <a:gd name="T38" fmla="*/ 9 w 34"/>
                  <a:gd name="T39" fmla="*/ 48 h 59"/>
                  <a:gd name="T40" fmla="*/ 10 w 34"/>
                  <a:gd name="T41" fmla="*/ 53 h 59"/>
                  <a:gd name="T42" fmla="*/ 11 w 34"/>
                  <a:gd name="T43" fmla="*/ 54 h 59"/>
                  <a:gd name="T44" fmla="*/ 30 w 34"/>
                  <a:gd name="T45" fmla="*/ 50 h 59"/>
                  <a:gd name="T46" fmla="*/ 29 w 34"/>
                  <a:gd name="T47" fmla="*/ 49 h 59"/>
                  <a:gd name="T48" fmla="*/ 28 w 34"/>
                  <a:gd name="T49" fmla="*/ 44 h 59"/>
                  <a:gd name="T50" fmla="*/ 26 w 34"/>
                  <a:gd name="T51" fmla="*/ 27 h 59"/>
                  <a:gd name="T52" fmla="*/ 23 w 34"/>
                  <a:gd name="T53" fmla="*/ 9 h 59"/>
                  <a:gd name="T54" fmla="*/ 23 w 34"/>
                  <a:gd name="T55" fmla="*/ 4 h 59"/>
                  <a:gd name="T56" fmla="*/ 23 w 34"/>
                  <a:gd name="T57" fmla="*/ 4 h 59"/>
                  <a:gd name="T58" fmla="*/ 4 w 34"/>
                  <a:gd name="T5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59">
                    <a:moveTo>
                      <a:pt x="8" y="5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7" y="52"/>
                      <a:pt x="6" y="51"/>
                      <a:pt x="6" y="4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6"/>
                      <a:pt x="33" y="47"/>
                      <a:pt x="33" y="49"/>
                    </a:cubicBezTo>
                    <a:cubicBezTo>
                      <a:pt x="34" y="53"/>
                      <a:pt x="34" y="53"/>
                      <a:pt x="34" y="53"/>
                    </a:cubicBezTo>
                    <a:lnTo>
                      <a:pt x="8" y="59"/>
                    </a:lnTo>
                    <a:close/>
                    <a:moveTo>
                      <a:pt x="4" y="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9"/>
                      <a:pt x="4" y="1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0" y="50"/>
                      <a:pt x="10" y="52"/>
                      <a:pt x="10" y="53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8"/>
                      <a:pt x="29" y="46"/>
                      <a:pt x="28" y="44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7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6E4D40F-2ED5-9241-9C3E-9414D95E5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53250" y="1204913"/>
                <a:ext cx="66675" cy="134938"/>
              </a:xfrm>
              <a:custGeom>
                <a:avLst/>
                <a:gdLst>
                  <a:gd name="T0" fmla="*/ 0 w 28"/>
                  <a:gd name="T1" fmla="*/ 57 h 57"/>
                  <a:gd name="T2" fmla="*/ 0 w 28"/>
                  <a:gd name="T3" fmla="*/ 47 h 57"/>
                  <a:gd name="T4" fmla="*/ 0 w 28"/>
                  <a:gd name="T5" fmla="*/ 34 h 57"/>
                  <a:gd name="T6" fmla="*/ 0 w 28"/>
                  <a:gd name="T7" fmla="*/ 29 h 57"/>
                  <a:gd name="T8" fmla="*/ 0 w 28"/>
                  <a:gd name="T9" fmla="*/ 25 h 57"/>
                  <a:gd name="T10" fmla="*/ 1 w 28"/>
                  <a:gd name="T11" fmla="*/ 19 h 57"/>
                  <a:gd name="T12" fmla="*/ 2 w 28"/>
                  <a:gd name="T13" fmla="*/ 0 h 57"/>
                  <a:gd name="T14" fmla="*/ 28 w 28"/>
                  <a:gd name="T15" fmla="*/ 2 h 57"/>
                  <a:gd name="T16" fmla="*/ 27 w 28"/>
                  <a:gd name="T17" fmla="*/ 20 h 57"/>
                  <a:gd name="T18" fmla="*/ 27 w 28"/>
                  <a:gd name="T19" fmla="*/ 26 h 57"/>
                  <a:gd name="T20" fmla="*/ 27 w 28"/>
                  <a:gd name="T21" fmla="*/ 29 h 57"/>
                  <a:gd name="T22" fmla="*/ 27 w 28"/>
                  <a:gd name="T23" fmla="*/ 35 h 57"/>
                  <a:gd name="T24" fmla="*/ 27 w 28"/>
                  <a:gd name="T25" fmla="*/ 47 h 57"/>
                  <a:gd name="T26" fmla="*/ 27 w 28"/>
                  <a:gd name="T27" fmla="*/ 56 h 57"/>
                  <a:gd name="T28" fmla="*/ 0 w 28"/>
                  <a:gd name="T29" fmla="*/ 57 h 57"/>
                  <a:gd name="T30" fmla="*/ 5 w 28"/>
                  <a:gd name="T31" fmla="*/ 4 h 57"/>
                  <a:gd name="T32" fmla="*/ 4 w 28"/>
                  <a:gd name="T33" fmla="*/ 19 h 57"/>
                  <a:gd name="T34" fmla="*/ 4 w 28"/>
                  <a:gd name="T35" fmla="*/ 25 h 57"/>
                  <a:gd name="T36" fmla="*/ 4 w 28"/>
                  <a:gd name="T37" fmla="*/ 29 h 57"/>
                  <a:gd name="T38" fmla="*/ 4 w 28"/>
                  <a:gd name="T39" fmla="*/ 34 h 57"/>
                  <a:gd name="T40" fmla="*/ 4 w 28"/>
                  <a:gd name="T41" fmla="*/ 47 h 57"/>
                  <a:gd name="T42" fmla="*/ 4 w 28"/>
                  <a:gd name="T43" fmla="*/ 53 h 57"/>
                  <a:gd name="T44" fmla="*/ 23 w 28"/>
                  <a:gd name="T45" fmla="*/ 53 h 57"/>
                  <a:gd name="T46" fmla="*/ 23 w 28"/>
                  <a:gd name="T47" fmla="*/ 47 h 57"/>
                  <a:gd name="T48" fmla="*/ 23 w 28"/>
                  <a:gd name="T49" fmla="*/ 35 h 57"/>
                  <a:gd name="T50" fmla="*/ 23 w 28"/>
                  <a:gd name="T51" fmla="*/ 29 h 57"/>
                  <a:gd name="T52" fmla="*/ 23 w 28"/>
                  <a:gd name="T53" fmla="*/ 26 h 57"/>
                  <a:gd name="T54" fmla="*/ 24 w 28"/>
                  <a:gd name="T55" fmla="*/ 20 h 57"/>
                  <a:gd name="T56" fmla="*/ 25 w 28"/>
                  <a:gd name="T57" fmla="*/ 6 h 57"/>
                  <a:gd name="T58" fmla="*/ 5 w 28"/>
                  <a:gd name="T5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3"/>
                      <a:pt x="0" y="39"/>
                      <a:pt x="0" y="34"/>
                    </a:cubicBezTo>
                    <a:cubicBezTo>
                      <a:pt x="0" y="32"/>
                      <a:pt x="0" y="30"/>
                      <a:pt x="0" y="29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3"/>
                      <a:pt x="1" y="21"/>
                      <a:pt x="1" y="1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2"/>
                      <a:pt x="27" y="24"/>
                      <a:pt x="27" y="26"/>
                    </a:cubicBezTo>
                    <a:cubicBezTo>
                      <a:pt x="27" y="27"/>
                      <a:pt x="27" y="28"/>
                      <a:pt x="27" y="29"/>
                    </a:cubicBezTo>
                    <a:cubicBezTo>
                      <a:pt x="27" y="31"/>
                      <a:pt x="27" y="33"/>
                      <a:pt x="27" y="35"/>
                    </a:cubicBezTo>
                    <a:cubicBezTo>
                      <a:pt x="27" y="39"/>
                      <a:pt x="27" y="43"/>
                      <a:pt x="27" y="47"/>
                    </a:cubicBezTo>
                    <a:cubicBezTo>
                      <a:pt x="27" y="56"/>
                      <a:pt x="27" y="56"/>
                      <a:pt x="27" y="56"/>
                    </a:cubicBezTo>
                    <a:lnTo>
                      <a:pt x="0" y="57"/>
                    </a:lnTo>
                    <a:close/>
                    <a:moveTo>
                      <a:pt x="5" y="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4" y="23"/>
                      <a:pt x="4" y="25"/>
                    </a:cubicBezTo>
                    <a:cubicBezTo>
                      <a:pt x="4" y="26"/>
                      <a:pt x="4" y="27"/>
                      <a:pt x="4" y="29"/>
                    </a:cubicBezTo>
                    <a:cubicBezTo>
                      <a:pt x="4" y="30"/>
                      <a:pt x="4" y="32"/>
                      <a:pt x="4" y="34"/>
                    </a:cubicBezTo>
                    <a:cubicBezTo>
                      <a:pt x="4" y="39"/>
                      <a:pt x="4" y="43"/>
                      <a:pt x="4" y="47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3"/>
                      <a:pt x="23" y="39"/>
                      <a:pt x="23" y="35"/>
                    </a:cubicBezTo>
                    <a:cubicBezTo>
                      <a:pt x="23" y="33"/>
                      <a:pt x="23" y="31"/>
                      <a:pt x="23" y="29"/>
                    </a:cubicBezTo>
                    <a:cubicBezTo>
                      <a:pt x="23" y="28"/>
                      <a:pt x="23" y="27"/>
                      <a:pt x="23" y="26"/>
                    </a:cubicBezTo>
                    <a:cubicBezTo>
                      <a:pt x="23" y="24"/>
                      <a:pt x="23" y="22"/>
                      <a:pt x="24" y="2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id="{3194B7D6-D08F-7E47-971E-77FD7E04E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62775" y="1019175"/>
                <a:ext cx="90488" cy="142875"/>
              </a:xfrm>
              <a:custGeom>
                <a:avLst/>
                <a:gdLst>
                  <a:gd name="T0" fmla="*/ 27 w 38"/>
                  <a:gd name="T1" fmla="*/ 60 h 60"/>
                  <a:gd name="T2" fmla="*/ 0 w 38"/>
                  <a:gd name="T3" fmla="*/ 56 h 60"/>
                  <a:gd name="T4" fmla="*/ 5 w 38"/>
                  <a:gd name="T5" fmla="*/ 28 h 60"/>
                  <a:gd name="T6" fmla="*/ 7 w 38"/>
                  <a:gd name="T7" fmla="*/ 21 h 60"/>
                  <a:gd name="T8" fmla="*/ 9 w 38"/>
                  <a:gd name="T9" fmla="*/ 10 h 60"/>
                  <a:gd name="T10" fmla="*/ 12 w 38"/>
                  <a:gd name="T11" fmla="*/ 0 h 60"/>
                  <a:gd name="T12" fmla="*/ 38 w 38"/>
                  <a:gd name="T13" fmla="*/ 7 h 60"/>
                  <a:gd name="T14" fmla="*/ 35 w 38"/>
                  <a:gd name="T15" fmla="*/ 17 h 60"/>
                  <a:gd name="T16" fmla="*/ 33 w 38"/>
                  <a:gd name="T17" fmla="*/ 26 h 60"/>
                  <a:gd name="T18" fmla="*/ 31 w 38"/>
                  <a:gd name="T19" fmla="*/ 34 h 60"/>
                  <a:gd name="T20" fmla="*/ 30 w 38"/>
                  <a:gd name="T21" fmla="*/ 43 h 60"/>
                  <a:gd name="T22" fmla="*/ 27 w 38"/>
                  <a:gd name="T23" fmla="*/ 60 h 60"/>
                  <a:gd name="T24" fmla="*/ 5 w 38"/>
                  <a:gd name="T25" fmla="*/ 53 h 60"/>
                  <a:gd name="T26" fmla="*/ 24 w 38"/>
                  <a:gd name="T27" fmla="*/ 56 h 60"/>
                  <a:gd name="T28" fmla="*/ 27 w 38"/>
                  <a:gd name="T29" fmla="*/ 37 h 60"/>
                  <a:gd name="T30" fmla="*/ 28 w 38"/>
                  <a:gd name="T31" fmla="*/ 33 h 60"/>
                  <a:gd name="T32" fmla="*/ 30 w 38"/>
                  <a:gd name="T33" fmla="*/ 25 h 60"/>
                  <a:gd name="T34" fmla="*/ 32 w 38"/>
                  <a:gd name="T35" fmla="*/ 16 h 60"/>
                  <a:gd name="T36" fmla="*/ 33 w 38"/>
                  <a:gd name="T37" fmla="*/ 10 h 60"/>
                  <a:gd name="T38" fmla="*/ 15 w 38"/>
                  <a:gd name="T39" fmla="*/ 5 h 60"/>
                  <a:gd name="T40" fmla="*/ 13 w 38"/>
                  <a:gd name="T41" fmla="*/ 11 h 60"/>
                  <a:gd name="T42" fmla="*/ 11 w 38"/>
                  <a:gd name="T43" fmla="*/ 21 h 60"/>
                  <a:gd name="T44" fmla="*/ 9 w 38"/>
                  <a:gd name="T45" fmla="*/ 29 h 60"/>
                  <a:gd name="T46" fmla="*/ 7 w 38"/>
                  <a:gd name="T47" fmla="*/ 38 h 60"/>
                  <a:gd name="T48" fmla="*/ 5 w 38"/>
                  <a:gd name="T4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0">
                    <a:moveTo>
                      <a:pt x="27" y="6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6"/>
                      <a:pt x="7" y="23"/>
                      <a:pt x="7" y="21"/>
                    </a:cubicBezTo>
                    <a:cubicBezTo>
                      <a:pt x="8" y="17"/>
                      <a:pt x="9" y="13"/>
                      <a:pt x="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9"/>
                      <a:pt x="34" y="23"/>
                      <a:pt x="33" y="26"/>
                    </a:cubicBezTo>
                    <a:cubicBezTo>
                      <a:pt x="33" y="28"/>
                      <a:pt x="32" y="31"/>
                      <a:pt x="31" y="34"/>
                    </a:cubicBezTo>
                    <a:cubicBezTo>
                      <a:pt x="30" y="43"/>
                      <a:pt x="30" y="43"/>
                      <a:pt x="30" y="43"/>
                    </a:cubicBezTo>
                    <a:lnTo>
                      <a:pt x="27" y="60"/>
                    </a:lnTo>
                    <a:close/>
                    <a:moveTo>
                      <a:pt x="5" y="53"/>
                    </a:moveTo>
                    <a:cubicBezTo>
                      <a:pt x="24" y="56"/>
                      <a:pt x="24" y="56"/>
                      <a:pt x="24" y="5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0"/>
                      <a:pt x="29" y="28"/>
                      <a:pt x="30" y="25"/>
                    </a:cubicBezTo>
                    <a:cubicBezTo>
                      <a:pt x="30" y="22"/>
                      <a:pt x="31" y="18"/>
                      <a:pt x="32" y="1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14"/>
                      <a:pt x="11" y="18"/>
                      <a:pt x="11" y="21"/>
                    </a:cubicBezTo>
                    <a:cubicBezTo>
                      <a:pt x="10" y="24"/>
                      <a:pt x="10" y="26"/>
                      <a:pt x="9" y="29"/>
                    </a:cubicBezTo>
                    <a:cubicBezTo>
                      <a:pt x="7" y="38"/>
                      <a:pt x="7" y="38"/>
                      <a:pt x="7" y="38"/>
                    </a:cubicBezTo>
                    <a:lnTo>
                      <a:pt x="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C4463FA-86D2-3B4A-9BD4-F4BE9F9D1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638" y="842963"/>
                <a:ext cx="106363" cy="147638"/>
              </a:xfrm>
              <a:custGeom>
                <a:avLst/>
                <a:gdLst>
                  <a:gd name="T0" fmla="*/ 26 w 45"/>
                  <a:gd name="T1" fmla="*/ 62 h 62"/>
                  <a:gd name="T2" fmla="*/ 0 w 45"/>
                  <a:gd name="T3" fmla="*/ 53 h 62"/>
                  <a:gd name="T4" fmla="*/ 3 w 45"/>
                  <a:gd name="T5" fmla="*/ 44 h 62"/>
                  <a:gd name="T6" fmla="*/ 10 w 45"/>
                  <a:gd name="T7" fmla="*/ 27 h 62"/>
                  <a:gd name="T8" fmla="*/ 15 w 45"/>
                  <a:gd name="T9" fmla="*/ 15 h 62"/>
                  <a:gd name="T10" fmla="*/ 17 w 45"/>
                  <a:gd name="T11" fmla="*/ 10 h 62"/>
                  <a:gd name="T12" fmla="*/ 19 w 45"/>
                  <a:gd name="T13" fmla="*/ 4 h 62"/>
                  <a:gd name="T14" fmla="*/ 20 w 45"/>
                  <a:gd name="T15" fmla="*/ 2 h 62"/>
                  <a:gd name="T16" fmla="*/ 21 w 45"/>
                  <a:gd name="T17" fmla="*/ 0 h 62"/>
                  <a:gd name="T18" fmla="*/ 45 w 45"/>
                  <a:gd name="T19" fmla="*/ 12 h 62"/>
                  <a:gd name="T20" fmla="*/ 44 w 45"/>
                  <a:gd name="T21" fmla="*/ 13 h 62"/>
                  <a:gd name="T22" fmla="*/ 44 w 45"/>
                  <a:gd name="T23" fmla="*/ 15 h 62"/>
                  <a:gd name="T24" fmla="*/ 41 w 45"/>
                  <a:gd name="T25" fmla="*/ 20 h 62"/>
                  <a:gd name="T26" fmla="*/ 39 w 45"/>
                  <a:gd name="T27" fmla="*/ 26 h 62"/>
                  <a:gd name="T28" fmla="*/ 35 w 45"/>
                  <a:gd name="T29" fmla="*/ 36 h 62"/>
                  <a:gd name="T30" fmla="*/ 28 w 45"/>
                  <a:gd name="T31" fmla="*/ 53 h 62"/>
                  <a:gd name="T32" fmla="*/ 26 w 45"/>
                  <a:gd name="T33" fmla="*/ 62 h 62"/>
                  <a:gd name="T34" fmla="*/ 5 w 45"/>
                  <a:gd name="T35" fmla="*/ 51 h 62"/>
                  <a:gd name="T36" fmla="*/ 23 w 45"/>
                  <a:gd name="T37" fmla="*/ 57 h 62"/>
                  <a:gd name="T38" fmla="*/ 25 w 45"/>
                  <a:gd name="T39" fmla="*/ 51 h 62"/>
                  <a:gd name="T40" fmla="*/ 31 w 45"/>
                  <a:gd name="T41" fmla="*/ 35 h 62"/>
                  <a:gd name="T42" fmla="*/ 36 w 45"/>
                  <a:gd name="T43" fmla="*/ 24 h 62"/>
                  <a:gd name="T44" fmla="*/ 38 w 45"/>
                  <a:gd name="T45" fmla="*/ 19 h 62"/>
                  <a:gd name="T46" fmla="*/ 40 w 45"/>
                  <a:gd name="T47" fmla="*/ 14 h 62"/>
                  <a:gd name="T48" fmla="*/ 40 w 45"/>
                  <a:gd name="T49" fmla="*/ 13 h 62"/>
                  <a:gd name="T50" fmla="*/ 23 w 45"/>
                  <a:gd name="T51" fmla="*/ 5 h 62"/>
                  <a:gd name="T52" fmla="*/ 23 w 45"/>
                  <a:gd name="T53" fmla="*/ 5 h 62"/>
                  <a:gd name="T54" fmla="*/ 20 w 45"/>
                  <a:gd name="T55" fmla="*/ 11 h 62"/>
                  <a:gd name="T56" fmla="*/ 18 w 45"/>
                  <a:gd name="T57" fmla="*/ 17 h 62"/>
                  <a:gd name="T58" fmla="*/ 13 w 45"/>
                  <a:gd name="T59" fmla="*/ 28 h 62"/>
                  <a:gd name="T60" fmla="*/ 7 w 45"/>
                  <a:gd name="T61" fmla="*/ 45 h 62"/>
                  <a:gd name="T62" fmla="*/ 5 w 45"/>
                  <a:gd name="T63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2">
                    <a:moveTo>
                      <a:pt x="26" y="62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2"/>
                      <a:pt x="13" y="19"/>
                      <a:pt x="15" y="15"/>
                    </a:cubicBezTo>
                    <a:cubicBezTo>
                      <a:pt x="16" y="13"/>
                      <a:pt x="16" y="11"/>
                      <a:pt x="17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4"/>
                      <a:pt x="44" y="15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2"/>
                      <a:pt x="40" y="24"/>
                      <a:pt x="39" y="26"/>
                    </a:cubicBezTo>
                    <a:cubicBezTo>
                      <a:pt x="38" y="29"/>
                      <a:pt x="36" y="33"/>
                      <a:pt x="35" y="36"/>
                    </a:cubicBezTo>
                    <a:cubicBezTo>
                      <a:pt x="28" y="53"/>
                      <a:pt x="28" y="53"/>
                      <a:pt x="28" y="53"/>
                    </a:cubicBezTo>
                    <a:lnTo>
                      <a:pt x="26" y="62"/>
                    </a:lnTo>
                    <a:close/>
                    <a:moveTo>
                      <a:pt x="5" y="51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1"/>
                      <a:pt x="34" y="27"/>
                      <a:pt x="36" y="24"/>
                    </a:cubicBezTo>
                    <a:cubicBezTo>
                      <a:pt x="37" y="22"/>
                      <a:pt x="37" y="21"/>
                      <a:pt x="38" y="19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3"/>
                      <a:pt x="40" y="13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3"/>
                      <a:pt x="19" y="15"/>
                      <a:pt x="18" y="17"/>
                    </a:cubicBezTo>
                    <a:cubicBezTo>
                      <a:pt x="16" y="20"/>
                      <a:pt x="15" y="24"/>
                      <a:pt x="13" y="28"/>
                    </a:cubicBezTo>
                    <a:cubicBezTo>
                      <a:pt x="7" y="45"/>
                      <a:pt x="7" y="45"/>
                      <a:pt x="7" y="4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4ABD6AF0-C973-554E-B60E-377C5E2B77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8663" y="682625"/>
                <a:ext cx="123825" cy="144463"/>
              </a:xfrm>
              <a:custGeom>
                <a:avLst/>
                <a:gdLst>
                  <a:gd name="T0" fmla="*/ 23 w 52"/>
                  <a:gd name="T1" fmla="*/ 61 h 61"/>
                  <a:gd name="T2" fmla="*/ 0 w 52"/>
                  <a:gd name="T3" fmla="*/ 49 h 61"/>
                  <a:gd name="T4" fmla="*/ 9 w 52"/>
                  <a:gd name="T5" fmla="*/ 32 h 61"/>
                  <a:gd name="T6" fmla="*/ 12 w 52"/>
                  <a:gd name="T7" fmla="*/ 27 h 61"/>
                  <a:gd name="T8" fmla="*/ 14 w 52"/>
                  <a:gd name="T9" fmla="*/ 24 h 61"/>
                  <a:gd name="T10" fmla="*/ 18 w 52"/>
                  <a:gd name="T11" fmla="*/ 18 h 61"/>
                  <a:gd name="T12" fmla="*/ 24 w 52"/>
                  <a:gd name="T13" fmla="*/ 9 h 61"/>
                  <a:gd name="T14" fmla="*/ 30 w 52"/>
                  <a:gd name="T15" fmla="*/ 0 h 61"/>
                  <a:gd name="T16" fmla="*/ 52 w 52"/>
                  <a:gd name="T17" fmla="*/ 16 h 61"/>
                  <a:gd name="T18" fmla="*/ 46 w 52"/>
                  <a:gd name="T19" fmla="*/ 23 h 61"/>
                  <a:gd name="T20" fmla="*/ 40 w 52"/>
                  <a:gd name="T21" fmla="*/ 32 h 61"/>
                  <a:gd name="T22" fmla="*/ 37 w 52"/>
                  <a:gd name="T23" fmla="*/ 38 h 61"/>
                  <a:gd name="T24" fmla="*/ 35 w 52"/>
                  <a:gd name="T25" fmla="*/ 41 h 61"/>
                  <a:gd name="T26" fmla="*/ 32 w 52"/>
                  <a:gd name="T27" fmla="*/ 46 h 61"/>
                  <a:gd name="T28" fmla="*/ 23 w 52"/>
                  <a:gd name="T29" fmla="*/ 61 h 61"/>
                  <a:gd name="T30" fmla="*/ 5 w 52"/>
                  <a:gd name="T31" fmla="*/ 47 h 61"/>
                  <a:gd name="T32" fmla="*/ 22 w 52"/>
                  <a:gd name="T33" fmla="*/ 56 h 61"/>
                  <a:gd name="T34" fmla="*/ 29 w 52"/>
                  <a:gd name="T35" fmla="*/ 44 h 61"/>
                  <a:gd name="T36" fmla="*/ 32 w 52"/>
                  <a:gd name="T37" fmla="*/ 39 h 61"/>
                  <a:gd name="T38" fmla="*/ 34 w 52"/>
                  <a:gd name="T39" fmla="*/ 36 h 61"/>
                  <a:gd name="T40" fmla="*/ 37 w 52"/>
                  <a:gd name="T41" fmla="*/ 30 h 61"/>
                  <a:gd name="T42" fmla="*/ 43 w 52"/>
                  <a:gd name="T43" fmla="*/ 21 h 61"/>
                  <a:gd name="T44" fmla="*/ 47 w 52"/>
                  <a:gd name="T45" fmla="*/ 16 h 61"/>
                  <a:gd name="T46" fmla="*/ 31 w 52"/>
                  <a:gd name="T47" fmla="*/ 5 h 61"/>
                  <a:gd name="T48" fmla="*/ 27 w 52"/>
                  <a:gd name="T49" fmla="*/ 11 h 61"/>
                  <a:gd name="T50" fmla="*/ 21 w 52"/>
                  <a:gd name="T51" fmla="*/ 20 h 61"/>
                  <a:gd name="T52" fmla="*/ 17 w 52"/>
                  <a:gd name="T53" fmla="*/ 26 h 61"/>
                  <a:gd name="T54" fmla="*/ 15 w 52"/>
                  <a:gd name="T55" fmla="*/ 29 h 61"/>
                  <a:gd name="T56" fmla="*/ 12 w 52"/>
                  <a:gd name="T57" fmla="*/ 34 h 61"/>
                  <a:gd name="T58" fmla="*/ 5 w 52"/>
                  <a:gd name="T59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61">
                    <a:moveTo>
                      <a:pt x="23" y="61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1" y="29"/>
                      <a:pt x="12" y="27"/>
                    </a:cubicBezTo>
                    <a:cubicBezTo>
                      <a:pt x="13" y="26"/>
                      <a:pt x="14" y="25"/>
                      <a:pt x="14" y="24"/>
                    </a:cubicBezTo>
                    <a:cubicBezTo>
                      <a:pt x="16" y="22"/>
                      <a:pt x="17" y="20"/>
                      <a:pt x="18" y="18"/>
                    </a:cubicBezTo>
                    <a:cubicBezTo>
                      <a:pt x="20" y="15"/>
                      <a:pt x="22" y="11"/>
                      <a:pt x="24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4" y="26"/>
                      <a:pt x="42" y="29"/>
                      <a:pt x="40" y="32"/>
                    </a:cubicBezTo>
                    <a:cubicBezTo>
                      <a:pt x="39" y="34"/>
                      <a:pt x="38" y="36"/>
                      <a:pt x="37" y="38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4" y="43"/>
                      <a:pt x="33" y="44"/>
                      <a:pt x="32" y="46"/>
                    </a:cubicBezTo>
                    <a:lnTo>
                      <a:pt x="23" y="61"/>
                    </a:lnTo>
                    <a:close/>
                    <a:moveTo>
                      <a:pt x="5" y="47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0" y="42"/>
                      <a:pt x="31" y="41"/>
                      <a:pt x="32" y="39"/>
                    </a:cubicBezTo>
                    <a:cubicBezTo>
                      <a:pt x="33" y="38"/>
                      <a:pt x="33" y="37"/>
                      <a:pt x="34" y="36"/>
                    </a:cubicBezTo>
                    <a:cubicBezTo>
                      <a:pt x="35" y="34"/>
                      <a:pt x="36" y="32"/>
                      <a:pt x="37" y="30"/>
                    </a:cubicBezTo>
                    <a:cubicBezTo>
                      <a:pt x="39" y="27"/>
                      <a:pt x="41" y="24"/>
                      <a:pt x="43" y="21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5" y="13"/>
                      <a:pt x="23" y="17"/>
                      <a:pt x="21" y="20"/>
                    </a:cubicBezTo>
                    <a:cubicBezTo>
                      <a:pt x="20" y="22"/>
                      <a:pt x="19" y="24"/>
                      <a:pt x="17" y="26"/>
                    </a:cubicBezTo>
                    <a:cubicBezTo>
                      <a:pt x="17" y="27"/>
                      <a:pt x="16" y="28"/>
                      <a:pt x="15" y="29"/>
                    </a:cubicBezTo>
                    <a:cubicBezTo>
                      <a:pt x="14" y="31"/>
                      <a:pt x="13" y="33"/>
                      <a:pt x="12" y="34"/>
                    </a:cubicBez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7ACB633E-C75D-9A40-9525-B6995E12F7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81850" y="539750"/>
                <a:ext cx="134938" cy="139700"/>
              </a:xfrm>
              <a:custGeom>
                <a:avLst/>
                <a:gdLst>
                  <a:gd name="T0" fmla="*/ 21 w 57"/>
                  <a:gd name="T1" fmla="*/ 59 h 59"/>
                  <a:gd name="T2" fmla="*/ 0 w 57"/>
                  <a:gd name="T3" fmla="*/ 43 h 59"/>
                  <a:gd name="T4" fmla="*/ 1 w 57"/>
                  <a:gd name="T5" fmla="*/ 41 h 59"/>
                  <a:gd name="T6" fmla="*/ 6 w 57"/>
                  <a:gd name="T7" fmla="*/ 35 h 59"/>
                  <a:gd name="T8" fmla="*/ 18 w 57"/>
                  <a:gd name="T9" fmla="*/ 21 h 59"/>
                  <a:gd name="T10" fmla="*/ 27 w 57"/>
                  <a:gd name="T11" fmla="*/ 12 h 59"/>
                  <a:gd name="T12" fmla="*/ 31 w 57"/>
                  <a:gd name="T13" fmla="*/ 7 h 59"/>
                  <a:gd name="T14" fmla="*/ 38 w 57"/>
                  <a:gd name="T15" fmla="*/ 0 h 59"/>
                  <a:gd name="T16" fmla="*/ 57 w 57"/>
                  <a:gd name="T17" fmla="*/ 19 h 59"/>
                  <a:gd name="T18" fmla="*/ 50 w 57"/>
                  <a:gd name="T19" fmla="*/ 26 h 59"/>
                  <a:gd name="T20" fmla="*/ 46 w 57"/>
                  <a:gd name="T21" fmla="*/ 30 h 59"/>
                  <a:gd name="T22" fmla="*/ 38 w 57"/>
                  <a:gd name="T23" fmla="*/ 38 h 59"/>
                  <a:gd name="T24" fmla="*/ 27 w 57"/>
                  <a:gd name="T25" fmla="*/ 52 h 59"/>
                  <a:gd name="T26" fmla="*/ 22 w 57"/>
                  <a:gd name="T27" fmla="*/ 58 h 59"/>
                  <a:gd name="T28" fmla="*/ 21 w 57"/>
                  <a:gd name="T29" fmla="*/ 59 h 59"/>
                  <a:gd name="T30" fmla="*/ 5 w 57"/>
                  <a:gd name="T31" fmla="*/ 42 h 59"/>
                  <a:gd name="T32" fmla="*/ 20 w 57"/>
                  <a:gd name="T33" fmla="*/ 54 h 59"/>
                  <a:gd name="T34" fmla="*/ 24 w 57"/>
                  <a:gd name="T35" fmla="*/ 49 h 59"/>
                  <a:gd name="T36" fmla="*/ 36 w 57"/>
                  <a:gd name="T37" fmla="*/ 36 h 59"/>
                  <a:gd name="T38" fmla="*/ 44 w 57"/>
                  <a:gd name="T39" fmla="*/ 27 h 59"/>
                  <a:gd name="T40" fmla="*/ 47 w 57"/>
                  <a:gd name="T41" fmla="*/ 23 h 59"/>
                  <a:gd name="T42" fmla="*/ 52 w 57"/>
                  <a:gd name="T43" fmla="*/ 19 h 59"/>
                  <a:gd name="T44" fmla="*/ 38 w 57"/>
                  <a:gd name="T45" fmla="*/ 5 h 59"/>
                  <a:gd name="T46" fmla="*/ 34 w 57"/>
                  <a:gd name="T47" fmla="*/ 10 h 59"/>
                  <a:gd name="T48" fmla="*/ 30 w 57"/>
                  <a:gd name="T49" fmla="*/ 14 h 59"/>
                  <a:gd name="T50" fmla="*/ 21 w 57"/>
                  <a:gd name="T51" fmla="*/ 23 h 59"/>
                  <a:gd name="T52" fmla="*/ 9 w 57"/>
                  <a:gd name="T53" fmla="*/ 37 h 59"/>
                  <a:gd name="T54" fmla="*/ 5 w 57"/>
                  <a:gd name="T55" fmla="*/ 4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59">
                    <a:moveTo>
                      <a:pt x="21" y="59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3" y="39"/>
                      <a:pt x="6" y="3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1" y="17"/>
                      <a:pt x="24" y="14"/>
                      <a:pt x="27" y="12"/>
                    </a:cubicBezTo>
                    <a:cubicBezTo>
                      <a:pt x="28" y="10"/>
                      <a:pt x="30" y="9"/>
                      <a:pt x="31" y="7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7"/>
                      <a:pt x="48" y="28"/>
                      <a:pt x="46" y="30"/>
                    </a:cubicBezTo>
                    <a:cubicBezTo>
                      <a:pt x="44" y="32"/>
                      <a:pt x="41" y="35"/>
                      <a:pt x="38" y="3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4" y="55"/>
                      <a:pt x="22" y="58"/>
                      <a:pt x="22" y="58"/>
                    </a:cubicBezTo>
                    <a:lnTo>
                      <a:pt x="21" y="59"/>
                    </a:lnTo>
                    <a:close/>
                    <a:moveTo>
                      <a:pt x="5" y="42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3" y="51"/>
                      <a:pt x="24" y="4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8" y="33"/>
                      <a:pt x="41" y="30"/>
                      <a:pt x="44" y="27"/>
                    </a:cubicBezTo>
                    <a:cubicBezTo>
                      <a:pt x="45" y="26"/>
                      <a:pt x="46" y="24"/>
                      <a:pt x="47" y="23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11"/>
                      <a:pt x="31" y="13"/>
                      <a:pt x="30" y="14"/>
                    </a:cubicBezTo>
                    <a:cubicBezTo>
                      <a:pt x="27" y="17"/>
                      <a:pt x="24" y="20"/>
                      <a:pt x="21" y="23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9"/>
                      <a:pt x="6" y="41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B58CDF0-69E5-4545-B4B0-8B6D18DE4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2325" y="446088"/>
                <a:ext cx="1717675" cy="1716088"/>
              </a:xfrm>
              <a:custGeom>
                <a:avLst/>
                <a:gdLst>
                  <a:gd name="T0" fmla="*/ 361 w 722"/>
                  <a:gd name="T1" fmla="*/ 722 h 722"/>
                  <a:gd name="T2" fmla="*/ 0 w 722"/>
                  <a:gd name="T3" fmla="*/ 361 h 722"/>
                  <a:gd name="T4" fmla="*/ 361 w 722"/>
                  <a:gd name="T5" fmla="*/ 0 h 722"/>
                  <a:gd name="T6" fmla="*/ 722 w 722"/>
                  <a:gd name="T7" fmla="*/ 361 h 722"/>
                  <a:gd name="T8" fmla="*/ 361 w 722"/>
                  <a:gd name="T9" fmla="*/ 722 h 722"/>
                  <a:gd name="T10" fmla="*/ 361 w 722"/>
                  <a:gd name="T11" fmla="*/ 3 h 722"/>
                  <a:gd name="T12" fmla="*/ 4 w 722"/>
                  <a:gd name="T13" fmla="*/ 361 h 722"/>
                  <a:gd name="T14" fmla="*/ 361 w 722"/>
                  <a:gd name="T15" fmla="*/ 718 h 722"/>
                  <a:gd name="T16" fmla="*/ 719 w 722"/>
                  <a:gd name="T17" fmla="*/ 361 h 722"/>
                  <a:gd name="T18" fmla="*/ 361 w 722"/>
                  <a:gd name="T19" fmla="*/ 3 h 722"/>
                  <a:gd name="T20" fmla="*/ 361 w 722"/>
                  <a:gd name="T21" fmla="*/ 717 h 722"/>
                  <a:gd name="T22" fmla="*/ 5 w 722"/>
                  <a:gd name="T23" fmla="*/ 361 h 722"/>
                  <a:gd name="T24" fmla="*/ 361 w 722"/>
                  <a:gd name="T25" fmla="*/ 4 h 722"/>
                  <a:gd name="T26" fmla="*/ 718 w 722"/>
                  <a:gd name="T27" fmla="*/ 361 h 722"/>
                  <a:gd name="T28" fmla="*/ 361 w 722"/>
                  <a:gd name="T29" fmla="*/ 717 h 722"/>
                  <a:gd name="T30" fmla="*/ 361 w 722"/>
                  <a:gd name="T31" fmla="*/ 8 h 722"/>
                  <a:gd name="T32" fmla="*/ 8 w 722"/>
                  <a:gd name="T33" fmla="*/ 361 h 722"/>
                  <a:gd name="T34" fmla="*/ 361 w 722"/>
                  <a:gd name="T35" fmla="*/ 714 h 722"/>
                  <a:gd name="T36" fmla="*/ 714 w 722"/>
                  <a:gd name="T37" fmla="*/ 361 h 722"/>
                  <a:gd name="T38" fmla="*/ 361 w 722"/>
                  <a:gd name="T39" fmla="*/ 8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2" h="722">
                    <a:moveTo>
                      <a:pt x="361" y="722"/>
                    </a:moveTo>
                    <a:cubicBezTo>
                      <a:pt x="162" y="722"/>
                      <a:pt x="0" y="560"/>
                      <a:pt x="0" y="361"/>
                    </a:cubicBezTo>
                    <a:cubicBezTo>
                      <a:pt x="0" y="161"/>
                      <a:pt x="162" y="0"/>
                      <a:pt x="361" y="0"/>
                    </a:cubicBezTo>
                    <a:cubicBezTo>
                      <a:pt x="560" y="0"/>
                      <a:pt x="722" y="161"/>
                      <a:pt x="722" y="361"/>
                    </a:cubicBezTo>
                    <a:cubicBezTo>
                      <a:pt x="722" y="560"/>
                      <a:pt x="560" y="722"/>
                      <a:pt x="361" y="722"/>
                    </a:cubicBezTo>
                    <a:close/>
                    <a:moveTo>
                      <a:pt x="361" y="3"/>
                    </a:moveTo>
                    <a:cubicBezTo>
                      <a:pt x="164" y="3"/>
                      <a:pt x="4" y="163"/>
                      <a:pt x="4" y="361"/>
                    </a:cubicBezTo>
                    <a:cubicBezTo>
                      <a:pt x="4" y="558"/>
                      <a:pt x="164" y="718"/>
                      <a:pt x="361" y="718"/>
                    </a:cubicBezTo>
                    <a:cubicBezTo>
                      <a:pt x="558" y="718"/>
                      <a:pt x="719" y="558"/>
                      <a:pt x="719" y="361"/>
                    </a:cubicBezTo>
                    <a:cubicBezTo>
                      <a:pt x="719" y="163"/>
                      <a:pt x="558" y="3"/>
                      <a:pt x="361" y="3"/>
                    </a:cubicBezTo>
                    <a:close/>
                    <a:moveTo>
                      <a:pt x="361" y="717"/>
                    </a:moveTo>
                    <a:cubicBezTo>
                      <a:pt x="165" y="717"/>
                      <a:pt x="5" y="557"/>
                      <a:pt x="5" y="361"/>
                    </a:cubicBezTo>
                    <a:cubicBezTo>
                      <a:pt x="5" y="164"/>
                      <a:pt x="165" y="4"/>
                      <a:pt x="361" y="4"/>
                    </a:cubicBezTo>
                    <a:cubicBezTo>
                      <a:pt x="558" y="4"/>
                      <a:pt x="718" y="164"/>
                      <a:pt x="718" y="361"/>
                    </a:cubicBezTo>
                    <a:cubicBezTo>
                      <a:pt x="718" y="557"/>
                      <a:pt x="558" y="717"/>
                      <a:pt x="361" y="717"/>
                    </a:cubicBezTo>
                    <a:close/>
                    <a:moveTo>
                      <a:pt x="361" y="8"/>
                    </a:moveTo>
                    <a:cubicBezTo>
                      <a:pt x="167" y="8"/>
                      <a:pt x="8" y="166"/>
                      <a:pt x="8" y="361"/>
                    </a:cubicBezTo>
                    <a:cubicBezTo>
                      <a:pt x="8" y="555"/>
                      <a:pt x="167" y="714"/>
                      <a:pt x="361" y="714"/>
                    </a:cubicBezTo>
                    <a:cubicBezTo>
                      <a:pt x="556" y="714"/>
                      <a:pt x="714" y="555"/>
                      <a:pt x="714" y="361"/>
                    </a:cubicBezTo>
                    <a:cubicBezTo>
                      <a:pt x="714" y="166"/>
                      <a:pt x="556" y="8"/>
                      <a:pt x="36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47">
                <a:extLst>
                  <a:ext uri="{FF2B5EF4-FFF2-40B4-BE49-F238E27FC236}">
                    <a16:creationId xmlns:a16="http://schemas.microsoft.com/office/drawing/2014/main" id="{0155E624-1579-834A-9DB3-410610E3A5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3225" y="28575"/>
                <a:ext cx="2555875" cy="2549525"/>
              </a:xfrm>
              <a:custGeom>
                <a:avLst/>
                <a:gdLst>
                  <a:gd name="T0" fmla="*/ 537 w 1074"/>
                  <a:gd name="T1" fmla="*/ 1073 h 1073"/>
                  <a:gd name="T2" fmla="*/ 328 w 1074"/>
                  <a:gd name="T3" fmla="*/ 1031 h 1073"/>
                  <a:gd name="T4" fmla="*/ 158 w 1074"/>
                  <a:gd name="T5" fmla="*/ 916 h 1073"/>
                  <a:gd name="T6" fmla="*/ 43 w 1074"/>
                  <a:gd name="T7" fmla="*/ 746 h 1073"/>
                  <a:gd name="T8" fmla="*/ 0 w 1074"/>
                  <a:gd name="T9" fmla="*/ 537 h 1073"/>
                  <a:gd name="T10" fmla="*/ 43 w 1074"/>
                  <a:gd name="T11" fmla="*/ 328 h 1073"/>
                  <a:gd name="T12" fmla="*/ 158 w 1074"/>
                  <a:gd name="T13" fmla="*/ 157 h 1073"/>
                  <a:gd name="T14" fmla="*/ 328 w 1074"/>
                  <a:gd name="T15" fmla="*/ 42 h 1073"/>
                  <a:gd name="T16" fmla="*/ 537 w 1074"/>
                  <a:gd name="T17" fmla="*/ 0 h 1073"/>
                  <a:gd name="T18" fmla="*/ 746 w 1074"/>
                  <a:gd name="T19" fmla="*/ 42 h 1073"/>
                  <a:gd name="T20" fmla="*/ 917 w 1074"/>
                  <a:gd name="T21" fmla="*/ 157 h 1073"/>
                  <a:gd name="T22" fmla="*/ 1032 w 1074"/>
                  <a:gd name="T23" fmla="*/ 328 h 1073"/>
                  <a:gd name="T24" fmla="*/ 1074 w 1074"/>
                  <a:gd name="T25" fmla="*/ 537 h 1073"/>
                  <a:gd name="T26" fmla="*/ 1032 w 1074"/>
                  <a:gd name="T27" fmla="*/ 746 h 1073"/>
                  <a:gd name="T28" fmla="*/ 917 w 1074"/>
                  <a:gd name="T29" fmla="*/ 916 h 1073"/>
                  <a:gd name="T30" fmla="*/ 746 w 1074"/>
                  <a:gd name="T31" fmla="*/ 1031 h 1073"/>
                  <a:gd name="T32" fmla="*/ 537 w 1074"/>
                  <a:gd name="T33" fmla="*/ 1073 h 1073"/>
                  <a:gd name="T34" fmla="*/ 537 w 1074"/>
                  <a:gd name="T35" fmla="*/ 5 h 1073"/>
                  <a:gd name="T36" fmla="*/ 5 w 1074"/>
                  <a:gd name="T37" fmla="*/ 537 h 1073"/>
                  <a:gd name="T38" fmla="*/ 537 w 1074"/>
                  <a:gd name="T39" fmla="*/ 1069 h 1073"/>
                  <a:gd name="T40" fmla="*/ 1069 w 1074"/>
                  <a:gd name="T41" fmla="*/ 537 h 1073"/>
                  <a:gd name="T42" fmla="*/ 537 w 1074"/>
                  <a:gd name="T43" fmla="*/ 5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74" h="1073">
                    <a:moveTo>
                      <a:pt x="537" y="1073"/>
                    </a:moveTo>
                    <a:cubicBezTo>
                      <a:pt x="465" y="1073"/>
                      <a:pt x="394" y="1059"/>
                      <a:pt x="328" y="1031"/>
                    </a:cubicBezTo>
                    <a:cubicBezTo>
                      <a:pt x="264" y="1004"/>
                      <a:pt x="207" y="965"/>
                      <a:pt x="158" y="916"/>
                    </a:cubicBezTo>
                    <a:cubicBezTo>
                      <a:pt x="108" y="867"/>
                      <a:pt x="70" y="809"/>
                      <a:pt x="43" y="746"/>
                    </a:cubicBezTo>
                    <a:cubicBezTo>
                      <a:pt x="15" y="679"/>
                      <a:pt x="0" y="609"/>
                      <a:pt x="0" y="537"/>
                    </a:cubicBezTo>
                    <a:cubicBezTo>
                      <a:pt x="0" y="464"/>
                      <a:pt x="15" y="394"/>
                      <a:pt x="43" y="328"/>
                    </a:cubicBezTo>
                    <a:cubicBezTo>
                      <a:pt x="70" y="264"/>
                      <a:pt x="108" y="206"/>
                      <a:pt x="158" y="157"/>
                    </a:cubicBezTo>
                    <a:cubicBezTo>
                      <a:pt x="207" y="108"/>
                      <a:pt x="264" y="69"/>
                      <a:pt x="328" y="42"/>
                    </a:cubicBezTo>
                    <a:cubicBezTo>
                      <a:pt x="394" y="14"/>
                      <a:pt x="465" y="0"/>
                      <a:pt x="537" y="0"/>
                    </a:cubicBezTo>
                    <a:cubicBezTo>
                      <a:pt x="610" y="0"/>
                      <a:pt x="680" y="14"/>
                      <a:pt x="746" y="42"/>
                    </a:cubicBezTo>
                    <a:cubicBezTo>
                      <a:pt x="810" y="69"/>
                      <a:pt x="868" y="108"/>
                      <a:pt x="917" y="157"/>
                    </a:cubicBezTo>
                    <a:cubicBezTo>
                      <a:pt x="966" y="206"/>
                      <a:pt x="1005" y="264"/>
                      <a:pt x="1032" y="328"/>
                    </a:cubicBezTo>
                    <a:cubicBezTo>
                      <a:pt x="1060" y="394"/>
                      <a:pt x="1074" y="464"/>
                      <a:pt x="1074" y="537"/>
                    </a:cubicBezTo>
                    <a:cubicBezTo>
                      <a:pt x="1074" y="609"/>
                      <a:pt x="1060" y="679"/>
                      <a:pt x="1032" y="746"/>
                    </a:cubicBezTo>
                    <a:cubicBezTo>
                      <a:pt x="1005" y="809"/>
                      <a:pt x="966" y="867"/>
                      <a:pt x="917" y="916"/>
                    </a:cubicBezTo>
                    <a:cubicBezTo>
                      <a:pt x="868" y="965"/>
                      <a:pt x="810" y="1004"/>
                      <a:pt x="746" y="1031"/>
                    </a:cubicBezTo>
                    <a:cubicBezTo>
                      <a:pt x="680" y="1059"/>
                      <a:pt x="610" y="1073"/>
                      <a:pt x="537" y="1073"/>
                    </a:cubicBezTo>
                    <a:close/>
                    <a:moveTo>
                      <a:pt x="537" y="5"/>
                    </a:moveTo>
                    <a:cubicBezTo>
                      <a:pt x="244" y="5"/>
                      <a:pt x="5" y="243"/>
                      <a:pt x="5" y="537"/>
                    </a:cubicBezTo>
                    <a:cubicBezTo>
                      <a:pt x="5" y="830"/>
                      <a:pt x="244" y="1069"/>
                      <a:pt x="537" y="1069"/>
                    </a:cubicBezTo>
                    <a:cubicBezTo>
                      <a:pt x="831" y="1069"/>
                      <a:pt x="1069" y="830"/>
                      <a:pt x="1069" y="537"/>
                    </a:cubicBezTo>
                    <a:cubicBezTo>
                      <a:pt x="1069" y="243"/>
                      <a:pt x="831" y="5"/>
                      <a:pt x="5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250CCA0-8556-0947-A731-E48E5BD6ED77}"/>
                </a:ext>
              </a:extLst>
            </p:cNvPr>
            <p:cNvSpPr txBox="1"/>
            <p:nvPr/>
          </p:nvSpPr>
          <p:spPr>
            <a:xfrm>
              <a:off x="1939293" y="3614461"/>
              <a:ext cx="1679622" cy="40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AGENDA</a:t>
              </a:r>
            </a:p>
          </p:txBody>
        </p:sp>
      </p:grp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D298EED4-0C44-B14A-B3FC-13DB56E9DD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64434" y="3323163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01</a:t>
            </a:r>
          </a:p>
        </p:txBody>
      </p:sp>
      <p:sp>
        <p:nvSpPr>
          <p:cNvPr id="55" name="Isosceles Triangle 32">
            <a:extLst>
              <a:ext uri="{FF2B5EF4-FFF2-40B4-BE49-F238E27FC236}">
                <a16:creationId xmlns:a16="http://schemas.microsoft.com/office/drawing/2014/main" id="{AE030ED7-F66A-174D-8215-FFE7B0DD4A9F}"/>
              </a:ext>
            </a:extLst>
          </p:cNvPr>
          <p:cNvSpPr/>
          <p:nvPr userDrawn="1"/>
        </p:nvSpPr>
        <p:spPr>
          <a:xfrm rot="5400000">
            <a:off x="7638202" y="3412449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73892E9B-AE3E-CA49-8A64-EFC5F421B0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53846" y="3985584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02</a:t>
            </a:r>
          </a:p>
        </p:txBody>
      </p:sp>
      <p:sp>
        <p:nvSpPr>
          <p:cNvPr id="58" name="Isosceles Triangle 32">
            <a:extLst>
              <a:ext uri="{FF2B5EF4-FFF2-40B4-BE49-F238E27FC236}">
                <a16:creationId xmlns:a16="http://schemas.microsoft.com/office/drawing/2014/main" id="{F936FFD7-3330-4E41-818A-F69052CDF637}"/>
              </a:ext>
            </a:extLst>
          </p:cNvPr>
          <p:cNvSpPr/>
          <p:nvPr userDrawn="1"/>
        </p:nvSpPr>
        <p:spPr>
          <a:xfrm rot="5400000">
            <a:off x="7627614" y="4107365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688C80B1-CA91-A54A-B0EF-A30FA63BDB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53846" y="4646723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03</a:t>
            </a:r>
          </a:p>
        </p:txBody>
      </p:sp>
      <p:sp>
        <p:nvSpPr>
          <p:cNvPr id="61" name="Isosceles Triangle 32">
            <a:extLst>
              <a:ext uri="{FF2B5EF4-FFF2-40B4-BE49-F238E27FC236}">
                <a16:creationId xmlns:a16="http://schemas.microsoft.com/office/drawing/2014/main" id="{BEDFC33E-4C4B-7542-846C-CF1324FDBBA3}"/>
              </a:ext>
            </a:extLst>
          </p:cNvPr>
          <p:cNvSpPr/>
          <p:nvPr userDrawn="1"/>
        </p:nvSpPr>
        <p:spPr>
          <a:xfrm rot="5400000">
            <a:off x="7607843" y="4737705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F820DB3-A3BE-B34A-94E4-3AB2D0D7BB54}"/>
              </a:ext>
            </a:extLst>
          </p:cNvPr>
          <p:cNvSpPr txBox="1"/>
          <p:nvPr userDrawn="1"/>
        </p:nvSpPr>
        <p:spPr>
          <a:xfrm>
            <a:off x="2262969" y="4570860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AGENDA</a:t>
            </a:r>
          </a:p>
        </p:txBody>
      </p:sp>
      <p:sp>
        <p:nvSpPr>
          <p:cNvPr id="38" name="Isosceles Triangle 32">
            <a:extLst>
              <a:ext uri="{FF2B5EF4-FFF2-40B4-BE49-F238E27FC236}">
                <a16:creationId xmlns:a16="http://schemas.microsoft.com/office/drawing/2014/main" id="{4DE544BF-7805-4022-B874-50BDA673B612}"/>
              </a:ext>
            </a:extLst>
          </p:cNvPr>
          <p:cNvSpPr/>
          <p:nvPr userDrawn="1"/>
        </p:nvSpPr>
        <p:spPr>
          <a:xfrm rot="5400000">
            <a:off x="7607842" y="5378208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Isosceles Triangle 32">
            <a:extLst>
              <a:ext uri="{FF2B5EF4-FFF2-40B4-BE49-F238E27FC236}">
                <a16:creationId xmlns:a16="http://schemas.microsoft.com/office/drawing/2014/main" id="{EDC98CF0-387F-47DF-A203-720D56CB2F36}"/>
              </a:ext>
            </a:extLst>
          </p:cNvPr>
          <p:cNvSpPr/>
          <p:nvPr userDrawn="1"/>
        </p:nvSpPr>
        <p:spPr>
          <a:xfrm rot="5400000">
            <a:off x="7607841" y="6054532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Text Placeholder 8">
            <a:extLst>
              <a:ext uri="{FF2B5EF4-FFF2-40B4-BE49-F238E27FC236}">
                <a16:creationId xmlns:a16="http://schemas.microsoft.com/office/drawing/2014/main" id="{D9F1CE4D-3872-462A-9166-FC89AF3665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53846" y="5288922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04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9402D5DF-4C83-4D69-ADFA-148FD5BAAD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53846" y="5965246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05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8B359586-3A31-4425-AA44-B58CF0F8BA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53846" y="6598851"/>
            <a:ext cx="1669188" cy="4651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3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Seção</a:t>
            </a:r>
            <a:r>
              <a:rPr kumimoji="0" lang="en-US" sz="2400" b="0" i="0" u="none" strike="noStrike" kern="1200" cap="none" spc="3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06</a:t>
            </a:r>
          </a:p>
        </p:txBody>
      </p:sp>
      <p:sp>
        <p:nvSpPr>
          <p:cNvPr id="44" name="Isosceles Triangle 32">
            <a:extLst>
              <a:ext uri="{FF2B5EF4-FFF2-40B4-BE49-F238E27FC236}">
                <a16:creationId xmlns:a16="http://schemas.microsoft.com/office/drawing/2014/main" id="{B626BE25-B340-4FE6-8074-5AD0D4E036E0}"/>
              </a:ext>
            </a:extLst>
          </p:cNvPr>
          <p:cNvSpPr/>
          <p:nvPr userDrawn="1"/>
        </p:nvSpPr>
        <p:spPr>
          <a:xfrm rot="5400000">
            <a:off x="7607841" y="6652927"/>
            <a:ext cx="210193" cy="28657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50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271790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54DF-CB0E-46F9-AA3C-00BC673E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94288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8930" y="1583526"/>
            <a:ext cx="15534034" cy="30221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360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51794" y="386015"/>
            <a:ext cx="15534034" cy="1402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Lorem ipsum dolor sit.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30270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81549" y="1912495"/>
            <a:ext cx="14685621" cy="2459477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304670" indent="0">
              <a:buNone/>
              <a:defRPr/>
            </a:lvl2pPr>
            <a:lvl3pPr marL="609341" indent="0">
              <a:buNone/>
              <a:defRPr/>
            </a:lvl3pPr>
            <a:lvl4pPr marL="914012" indent="0">
              <a:buNone/>
              <a:defRPr/>
            </a:lvl4pPr>
            <a:lvl5pPr marL="121868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11610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7911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9C8B4-3532-8649-B0E2-C7EDDB2F64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774" y="778556"/>
            <a:ext cx="15071820" cy="1091607"/>
          </a:xfrm>
          <a:prstGeom prst="rect">
            <a:avLst/>
          </a:prstGeom>
        </p:spPr>
        <p:txBody>
          <a:bodyPr anchor="t"/>
          <a:lstStyle>
            <a:lvl1pPr>
              <a:defRPr sz="6398" b="1" i="0"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7B1DCCF-44AE-4447-A5D2-2B31454F7C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5774" y="4581689"/>
            <a:ext cx="15071820" cy="3572320"/>
          </a:xfrm>
          <a:prstGeom prst="rect">
            <a:avLst/>
          </a:prstGeom>
        </p:spPr>
        <p:txBody>
          <a:bodyPr/>
          <a:lstStyle>
            <a:lvl1pPr marL="0" indent="0" algn="l" defTabSz="1624941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lang="en-US" sz="4265" b="0" i="0" kern="1200" dirty="0">
                <a:solidFill>
                  <a:schemeClr val="tx1"/>
                </a:solidFill>
                <a:latin typeface="+mn-lt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marL="0" lvl="0" indent="0" algn="l" defTabSz="1624941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Quisque</a:t>
            </a:r>
            <a:r>
              <a:rPr lang="en-US"/>
              <a:t> convallis in </a:t>
            </a:r>
            <a:r>
              <a:rPr lang="en-US" err="1"/>
              <a:t>enim</a:t>
            </a:r>
            <a:r>
              <a:rPr lang="en-US"/>
              <a:t> non </a:t>
            </a:r>
            <a:r>
              <a:rPr lang="en-US" err="1"/>
              <a:t>consectetur</a:t>
            </a:r>
            <a:r>
              <a:rPr lang="en-US"/>
              <a:t>. 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C0070D56-F030-5B4B-8ACF-425C6C41A3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5775" y="3712303"/>
            <a:ext cx="15071819" cy="69426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1624941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lang="en-US" sz="4265" b="1" i="0" kern="1200" dirty="0">
                <a:solidFill>
                  <a:schemeClr val="accent2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marL="0" lvl="0" indent="0" algn="l" defTabSz="1624941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2644550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5A9F9E-61DF-4F99-8794-9010BBB5F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7013"/>
            <a:ext cx="12187238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70681F-A613-4E79-B802-9F2D93A6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188"/>
            <a:ext cx="12187238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337ED2-7DC7-4666-BD5B-93D361E6A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E9A634-C9A2-49B5-A4E0-5FB6A0FB5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7387CC-C531-4EF7-8F50-9ABF13EBD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5124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2C0C72-4FF0-489E-AA36-DFE29C48E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886690-5487-42CB-BE2E-745EF860F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B2794A-93A7-4DE7-8E48-C882467D7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3D802A-F81E-41B2-A648-CE63AD63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7F3DCA-451C-4BC8-ACEB-84DF9414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5712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E7872-1044-4FC0-8546-56424061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075" y="2279650"/>
            <a:ext cx="14016038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03FC6C-2D4E-4C35-B3F3-A1C3262B1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5" y="6119813"/>
            <a:ext cx="14016038" cy="200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52DE50-E927-4887-9FA9-CF346C490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CFE380-4414-4CF1-80BD-C7714F669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9CDC5E-BBFD-45ED-AE74-B2071F39B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3865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D781D-2091-4DB1-95A6-B78313938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A49574-4209-48BF-9ADB-385B2856B9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2433638"/>
            <a:ext cx="6931025" cy="580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B983682-45AB-41EE-B432-15BEA1D31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01025" y="2433638"/>
            <a:ext cx="6931025" cy="58023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ABE65C-186F-43A2-A861-ABE26728A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E8B730-66D9-4E9E-9E56-32E2E49A1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B16B8A-C0A0-41B0-8EA8-0B0E8A1A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4541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90B79-8686-42CE-8D67-CE831FD7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487363"/>
            <a:ext cx="14016037" cy="176688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61D142-F0C3-4F74-B9B7-574F91AB5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188" y="2241550"/>
            <a:ext cx="6873875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F230EF4-E17D-4E4E-8DE3-D23FA37C8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188" y="3340100"/>
            <a:ext cx="6873875" cy="49133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EE70270-AA66-4ADF-8917-1DE35B94F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6425" y="2241550"/>
            <a:ext cx="6908800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24FD839-8FD3-44BF-9245-4985A11E3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6425" y="3340100"/>
            <a:ext cx="6908800" cy="491331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25EE147-CD3B-4C94-92B4-ACB9D7BC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4CB0D64-845F-48E7-B504-75C08B1C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EEE6AAB-04B6-4D51-93E4-8B2427EE1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0728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612F76-9502-4A10-B8DA-202D9D253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3A725E5-7B8F-4D1F-A137-041B2628D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7D4DFEE-6262-4D7F-BE92-63CDF8EA8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DC3642-1D34-48F7-8E58-C6597304C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287714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7F1994-2ABE-4549-9FE6-9EB87DB15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BCA8DC9-ABF0-4CDC-8FEC-C4DC20CB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4BFD26-7918-4DE8-A516-073613C9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01759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08E669-E5C0-44B6-9661-179DD1ACF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609600"/>
            <a:ext cx="5240337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4791EB-52A0-4855-8FA0-947BBCAE3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0" y="1316038"/>
            <a:ext cx="8226425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F6906E-6BEA-4041-A118-F883C4B7F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188" y="2743200"/>
            <a:ext cx="5240337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00AA05-B637-497D-BC86-E4EC874C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696E10-4A40-47D4-859B-2C1958324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8AAAA2-DDC2-4E24-8FB9-76B3716FE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3697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F4ABA-8ED8-48A4-A358-A47A2C792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609600"/>
            <a:ext cx="5240337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E475739-3EC8-4C72-B4D2-F8A7EC562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08800" y="1316038"/>
            <a:ext cx="8226425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ADBF15-3137-4AEC-8526-8E40D69D2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188" y="2743200"/>
            <a:ext cx="5240337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D852EE-2867-4253-8171-A84F9C14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13D570-41BE-4287-A3A3-7EF512F4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ECB8F1-0932-4BC6-9ED5-DF2D4E8CE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35352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19F26-786B-49D5-828D-18AD22F60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D23C30-6CFA-41FE-A2DC-C69871366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77FEDC-C526-4344-9163-EAA6C845D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112614-E5AD-4542-B776-4C0B45B40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27A01-5DD8-47D9-848F-96D005208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8205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181AAA-FAAF-4372-AE9A-CFDE74878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28438" y="487363"/>
            <a:ext cx="3503612" cy="77485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218AAF4-8ED8-4D58-B962-01171FB2C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487363"/>
            <a:ext cx="10358438" cy="77485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E63AB6-0513-4553-A934-1886D7F6A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AFD748-CFCA-4217-B4A8-5E4A97BC0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54A9E3-DEE4-4A6A-A2BF-D2AA92862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64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42" Type="http://schemas.openxmlformats.org/officeDocument/2006/relationships/slideLayout" Target="../slideLayouts/slideLayout80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40" Type="http://schemas.openxmlformats.org/officeDocument/2006/relationships/slideLayout" Target="../slideLayouts/slideLayout78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4" Type="http://schemas.openxmlformats.org/officeDocument/2006/relationships/slideLayout" Target="../slideLayouts/slideLayout82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43" Type="http://schemas.openxmlformats.org/officeDocument/2006/relationships/slideLayout" Target="../slideLayouts/slideLayout81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58.xml"/><Relationship Id="rId41" Type="http://schemas.openxmlformats.org/officeDocument/2006/relationships/slideLayout" Target="../slideLayouts/slideLayout7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23" name="Picture 21" descr="I:\TDC2017\Logos\TDC2017\logo-tdc-horizontal-A4.emf">
            <a:extLst>
              <a:ext uri="{FF2B5EF4-FFF2-40B4-BE49-F238E27FC236}">
                <a16:creationId xmlns:a16="http://schemas.microsoft.com/office/drawing/2014/main" id="{78F52137-29BC-D342-9D17-16D06FFF4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381" y="510824"/>
            <a:ext cx="4400947" cy="150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59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8" r:id="rId2"/>
    <p:sldLayoutId id="2147484037" r:id="rId3"/>
    <p:sldLayoutId id="2147484030" r:id="rId4"/>
    <p:sldLayoutId id="2147484017" r:id="rId5"/>
    <p:sldLayoutId id="2147484029" r:id="rId6"/>
    <p:sldLayoutId id="2147484045" r:id="rId7"/>
    <p:sldLayoutId id="2147484044" r:id="rId8"/>
    <p:sldLayoutId id="2147484041" r:id="rId9"/>
    <p:sldLayoutId id="2147484051" r:id="rId10"/>
    <p:sldLayoutId id="2147484046" r:id="rId11"/>
    <p:sldLayoutId id="2147484047" r:id="rId12"/>
    <p:sldLayoutId id="2147484042" r:id="rId13"/>
    <p:sldLayoutId id="2147484031" r:id="rId14"/>
    <p:sldLayoutId id="2147484048" r:id="rId15"/>
    <p:sldLayoutId id="2147484049" r:id="rId16"/>
    <p:sldLayoutId id="2147484039" r:id="rId17"/>
    <p:sldLayoutId id="2147484043" r:id="rId18"/>
    <p:sldLayoutId id="2147484032" r:id="rId19"/>
    <p:sldLayoutId id="2147484050" r:id="rId20"/>
    <p:sldLayoutId id="2147484052" r:id="rId21"/>
    <p:sldLayoutId id="2147484034" r:id="rId22"/>
    <p:sldLayoutId id="2147484018" r:id="rId23"/>
    <p:sldLayoutId id="2147484019" r:id="rId24"/>
    <p:sldLayoutId id="2147484020" r:id="rId25"/>
    <p:sldLayoutId id="2147484021" r:id="rId26"/>
    <p:sldLayoutId id="2147484022" r:id="rId27"/>
    <p:sldLayoutId id="2147484023" r:id="rId28"/>
    <p:sldLayoutId id="2147484024" r:id="rId29"/>
    <p:sldLayoutId id="2147484025" r:id="rId30"/>
    <p:sldLayoutId id="2147484026" r:id="rId31"/>
    <p:sldLayoutId id="2147484027" r:id="rId32"/>
    <p:sldLayoutId id="2147484033" r:id="rId33"/>
    <p:sldLayoutId id="2147484015" r:id="rId34"/>
    <p:sldLayoutId id="2147484053" r:id="rId35"/>
    <p:sldLayoutId id="2147484118" r:id="rId36"/>
    <p:sldLayoutId id="2147484119" r:id="rId37"/>
    <p:sldLayoutId id="2147484117" r:id="rId38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6CE757-6628-B642-8420-03E2E571C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166" y="488247"/>
            <a:ext cx="10536052" cy="1766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9A449E51-BD0A-3D4F-BF7C-F7C776A8059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6260934" cy="383822"/>
            <a:chOff x="0" y="0"/>
            <a:chExt cx="5764" cy="181"/>
          </a:xfrm>
        </p:grpSpPr>
        <p:sp>
          <p:nvSpPr>
            <p:cNvPr id="8" name="Rectangle 57">
              <a:extLst>
                <a:ext uri="{FF2B5EF4-FFF2-40B4-BE49-F238E27FC236}">
                  <a16:creationId xmlns:a16="http://schemas.microsoft.com/office/drawing/2014/main" id="{BBEF0F7F-BA2C-194B-A360-AC80D4C3E7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id="{0E5C774F-0A2E-1A45-81B5-28671DB2E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id="{D6378361-DBC6-964F-BB7A-50FF85B8B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Rectangle 60">
              <a:extLst>
                <a:ext uri="{FF2B5EF4-FFF2-40B4-BE49-F238E27FC236}">
                  <a16:creationId xmlns:a16="http://schemas.microsoft.com/office/drawing/2014/main" id="{0051E0F3-6EBA-3D43-BD5E-F43DC51467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Rectangle 61">
              <a:extLst>
                <a:ext uri="{FF2B5EF4-FFF2-40B4-BE49-F238E27FC236}">
                  <a16:creationId xmlns:a16="http://schemas.microsoft.com/office/drawing/2014/main" id="{2A7B73C1-EF93-BB4B-B03F-CF849F04B1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62">
              <a:extLst>
                <a:ext uri="{FF2B5EF4-FFF2-40B4-BE49-F238E27FC236}">
                  <a16:creationId xmlns:a16="http://schemas.microsoft.com/office/drawing/2014/main" id="{14505159-A579-BB49-A006-C2F5C599F5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4" name="Group 63">
            <a:extLst>
              <a:ext uri="{FF2B5EF4-FFF2-40B4-BE49-F238E27FC236}">
                <a16:creationId xmlns:a16="http://schemas.microsoft.com/office/drawing/2014/main" id="{23A34C36-D1FD-0C4B-B4A8-CC44D2223D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284" y="9020863"/>
            <a:ext cx="16260934" cy="155221"/>
            <a:chOff x="0" y="0"/>
            <a:chExt cx="5764" cy="181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083761D7-3A2A-1343-B1E1-27992ACA00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968" cy="181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65">
              <a:extLst>
                <a:ext uri="{FF2B5EF4-FFF2-40B4-BE49-F238E27FC236}">
                  <a16:creationId xmlns:a16="http://schemas.microsoft.com/office/drawing/2014/main" id="{1264DB9F-AFBA-204C-8FC5-D1BC6ACA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0"/>
              <a:ext cx="963" cy="181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pt-BR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02F2CB-DCD0-1342-AD2B-AE88E5AAA5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27" y="0"/>
              <a:ext cx="963" cy="181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67">
              <a:extLst>
                <a:ext uri="{FF2B5EF4-FFF2-40B4-BE49-F238E27FC236}">
                  <a16:creationId xmlns:a16="http://schemas.microsoft.com/office/drawing/2014/main" id="{CB091D76-C8E5-2B4F-B709-CCEF66B892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0" y="0"/>
              <a:ext cx="959" cy="181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Rectangle 68">
              <a:extLst>
                <a:ext uri="{FF2B5EF4-FFF2-40B4-BE49-F238E27FC236}">
                  <a16:creationId xmlns:a16="http://schemas.microsoft.com/office/drawing/2014/main" id="{47B05D3F-C063-1F4A-8348-444F2A0253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42" y="0"/>
              <a:ext cx="963" cy="181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Rectangle 69">
              <a:extLst>
                <a:ext uri="{FF2B5EF4-FFF2-40B4-BE49-F238E27FC236}">
                  <a16:creationId xmlns:a16="http://schemas.microsoft.com/office/drawing/2014/main" id="{3EA01558-3D31-C640-8662-13B95EA5B8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1" y="0"/>
              <a:ext cx="963" cy="181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8224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7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  <p:sldLayoutId id="2147484139" r:id="rId12"/>
    <p:sldLayoutId id="2147484140" r:id="rId13"/>
    <p:sldLayoutId id="2147484141" r:id="rId14"/>
    <p:sldLayoutId id="2147484142" r:id="rId15"/>
    <p:sldLayoutId id="2147484143" r:id="rId16"/>
    <p:sldLayoutId id="2147484144" r:id="rId17"/>
    <p:sldLayoutId id="2147484145" r:id="rId18"/>
    <p:sldLayoutId id="2147484146" r:id="rId19"/>
    <p:sldLayoutId id="2147484147" r:id="rId20"/>
    <p:sldLayoutId id="2147484148" r:id="rId21"/>
    <p:sldLayoutId id="2147484149" r:id="rId22"/>
    <p:sldLayoutId id="2147484150" r:id="rId23"/>
    <p:sldLayoutId id="2147484151" r:id="rId24"/>
    <p:sldLayoutId id="2147484152" r:id="rId25"/>
    <p:sldLayoutId id="2147484153" r:id="rId26"/>
    <p:sldLayoutId id="2147484154" r:id="rId27"/>
    <p:sldLayoutId id="2147484155" r:id="rId28"/>
    <p:sldLayoutId id="2147484156" r:id="rId29"/>
    <p:sldLayoutId id="2147484157" r:id="rId30"/>
    <p:sldLayoutId id="2147484158" r:id="rId31"/>
    <p:sldLayoutId id="2147484159" r:id="rId32"/>
    <p:sldLayoutId id="2147484160" r:id="rId33"/>
    <p:sldLayoutId id="2147484161" r:id="rId34"/>
    <p:sldLayoutId id="2147484162" r:id="rId35"/>
    <p:sldLayoutId id="2147484172" r:id="rId36"/>
    <p:sldLayoutId id="2147484173" r:id="rId37"/>
    <p:sldLayoutId id="2147484174" r:id="rId38"/>
    <p:sldLayoutId id="2147484175" r:id="rId39"/>
    <p:sldLayoutId id="2147484176" r:id="rId40"/>
    <p:sldLayoutId id="2147484177" r:id="rId41"/>
    <p:sldLayoutId id="2147484178" r:id="rId42"/>
    <p:sldLayoutId id="2147484179" r:id="rId43"/>
    <p:sldLayoutId id="2147484180" r:id="rId44"/>
  </p:sldLayoutIdLst>
  <p:txStyles>
    <p:titleStyle>
      <a:lvl1pPr algn="l" defTabSz="1625582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406396" indent="-406396" algn="l" defTabSz="1625582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1219187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2031978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284476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3657559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470350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141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932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723" indent="-406396" algn="l" defTabSz="1625582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91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82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373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16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954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745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537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328" algn="l" defTabSz="162558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F4AFD0B-5205-4922-9076-9C7CBFB9A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14450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3465BAB-7B05-4294-882A-E5CE9C9D5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3638"/>
            <a:ext cx="14014450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3A3559-70FA-4BB1-B1AE-D80042F62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663"/>
            <a:ext cx="3656013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3A2E4-5302-4A9B-BC70-150D911881FE}" type="datetimeFigureOut">
              <a:rPr lang="pt-BR" smtClean="0"/>
              <a:t>11/06/2021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D1D766-F355-4E1F-AE94-049F35119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3213" y="8475663"/>
            <a:ext cx="548322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873BDF-30C9-4745-AEF4-12FDD5AF0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6038" y="8475663"/>
            <a:ext cx="3656012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37A8-7683-4D96-B4BA-2F6F072FFB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43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azure/sql-database/sql-database-vcore-resource-limits-single-databas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zure.microsoft.com/en-us/blog/understanding-and-leveraging-azure-sql-database-sl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aka.ms/sqlworkshops" TargetMode="External"/><Relationship Id="rId2" Type="http://schemas.openxmlformats.org/officeDocument/2006/relationships/hyperlink" Target="https://docs.microsoft.com/en-us/sq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Dtr6eRVZQ8I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A8200F-54AE-4D2A-B934-D9FE7B69F6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42072" y="4957012"/>
            <a:ext cx="12789567" cy="1884223"/>
          </a:xfrm>
        </p:spPr>
        <p:txBody>
          <a:bodyPr/>
          <a:lstStyle/>
          <a:p>
            <a:pPr algn="ctr"/>
            <a:r>
              <a:rPr lang="pt-BR" sz="6600" dirty="0"/>
              <a:t>Como reduzir custos do seu banco SQL em Cloud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D934774-9B8D-4AAC-9148-6B0A1D86D96E}"/>
              </a:ext>
            </a:extLst>
          </p:cNvPr>
          <p:cNvSpPr txBox="1">
            <a:spLocks/>
          </p:cNvSpPr>
          <p:nvPr/>
        </p:nvSpPr>
        <p:spPr>
          <a:xfrm>
            <a:off x="714667" y="3151122"/>
            <a:ext cx="14820315" cy="804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b="1" i="0" kern="12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4800" dirty="0"/>
              <a:t>TRILHA – Cloud</a:t>
            </a:r>
          </a:p>
        </p:txBody>
      </p:sp>
    </p:spTree>
    <p:extLst>
      <p:ext uri="{BB962C8B-B14F-4D97-AF65-F5344CB8AC3E}">
        <p14:creationId xmlns:p14="http://schemas.microsoft.com/office/powerpoint/2010/main" val="124297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CB4787-3871-45EB-BD79-873FEB0962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Quem somos: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60902CE-C39E-4D89-80EE-08A9DC90C4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13016" y="5674525"/>
            <a:ext cx="9002440" cy="991666"/>
          </a:xfrm>
        </p:spPr>
        <p:txBody>
          <a:bodyPr/>
          <a:lstStyle/>
          <a:p>
            <a:r>
              <a:rPr lang="pt-BR" dirty="0"/>
              <a:t>Leonardo Fonseca &amp; Sulamita Dantas</a:t>
            </a:r>
          </a:p>
        </p:txBody>
      </p:sp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456A807D-C664-48CD-BA60-E656B63E0C0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7" b="3737"/>
          <a:stretch>
            <a:fillRect/>
          </a:stretch>
        </p:blipFill>
        <p:spPr>
          <a:xfrm>
            <a:off x="433848" y="4888405"/>
            <a:ext cx="2563906" cy="2563906"/>
          </a:xfrm>
        </p:spPr>
      </p:pic>
      <p:pic>
        <p:nvPicPr>
          <p:cNvPr id="16" name="Espaço Reservado para Imagem 15">
            <a:extLst>
              <a:ext uri="{FF2B5EF4-FFF2-40B4-BE49-F238E27FC236}">
                <a16:creationId xmlns:a16="http://schemas.microsoft.com/office/drawing/2014/main" id="{98D2A828-F98A-4B5D-A17B-3B5ED802A9A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3" b="12523"/>
          <a:stretch>
            <a:fillRect/>
          </a:stretch>
        </p:blipFill>
        <p:spPr/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0E2A2EB-AE3C-4AE9-B1DD-1031CD4048C2}"/>
              </a:ext>
            </a:extLst>
          </p:cNvPr>
          <p:cNvSpPr txBox="1">
            <a:spLocks/>
          </p:cNvSpPr>
          <p:nvPr/>
        </p:nvSpPr>
        <p:spPr>
          <a:xfrm>
            <a:off x="714667" y="3151121"/>
            <a:ext cx="14820315" cy="804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b="1" i="0" kern="12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4800" dirty="0"/>
              <a:t>TRILHA – Cloud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E37095-D33E-49C2-A2DF-BF38D28A8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320" y="6576631"/>
            <a:ext cx="2398748" cy="239874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9D49496-74F5-4923-9318-3F116C27CB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270" y="6576631"/>
            <a:ext cx="2398748" cy="239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50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0362D95-7B1F-49C9-A41E-338318446D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45234" y="4139305"/>
            <a:ext cx="3984866" cy="465144"/>
          </a:xfrm>
        </p:spPr>
        <p:txBody>
          <a:bodyPr/>
          <a:lstStyle/>
          <a:p>
            <a:r>
              <a:rPr lang="pt-BR" sz="2800" dirty="0"/>
              <a:t>Cloud Concepts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21CEEF-DF73-473C-B47E-9B6B24F1DBC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34646" y="4801726"/>
            <a:ext cx="3984866" cy="465144"/>
          </a:xfrm>
        </p:spPr>
        <p:txBody>
          <a:bodyPr/>
          <a:lstStyle/>
          <a:p>
            <a:r>
              <a:rPr lang="pt-BR" sz="2800" dirty="0"/>
              <a:t>Azure SQL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6DF536-0D20-47FB-8F82-1940ECC38A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34646" y="5462865"/>
            <a:ext cx="1669188" cy="465144"/>
          </a:xfrm>
        </p:spPr>
        <p:txBody>
          <a:bodyPr/>
          <a:lstStyle/>
          <a:p>
            <a:r>
              <a:rPr lang="pt-BR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2925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5" y="4427984"/>
            <a:ext cx="7467194" cy="2117812"/>
          </a:xfrm>
        </p:spPr>
        <p:txBody>
          <a:bodyPr/>
          <a:lstStyle/>
          <a:p>
            <a:r>
              <a:rPr lang="pt-BR" sz="8000" dirty="0"/>
              <a:t>Cloud Concepts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12797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031EC5B-8F48-4A39-95E8-9ED614E64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2"/>
          <a:stretch/>
        </p:blipFill>
        <p:spPr>
          <a:xfrm>
            <a:off x="72186" y="1189663"/>
            <a:ext cx="16105271" cy="68258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2107588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162FAFD-D607-4940-81D7-B9E3DE306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20" y="1029237"/>
            <a:ext cx="14534409" cy="708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7201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8440CF3-7C2E-4890-BDA9-5FB1267012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"/>
          <a:stretch/>
        </p:blipFill>
        <p:spPr>
          <a:xfrm>
            <a:off x="1523432" y="859406"/>
            <a:ext cx="13202786" cy="742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7273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973387-B76F-4A35-8AE1-13B44C4FA1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175" y="398118"/>
            <a:ext cx="15331188" cy="862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2507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C4761C-80EB-4335-93EC-477A699E0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81" y="1668365"/>
            <a:ext cx="14241688" cy="733447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5286F0A-6481-44F4-A5DD-75F761CE4EE4}"/>
              </a:ext>
            </a:extLst>
          </p:cNvPr>
          <p:cNvSpPr txBox="1"/>
          <p:nvPr/>
        </p:nvSpPr>
        <p:spPr>
          <a:xfrm>
            <a:off x="0" y="553453"/>
            <a:ext cx="16249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err="1">
                <a:latin typeface="Roboto" panose="02000000000000000000" pitchFamily="2" charset="0"/>
                <a:ea typeface="Roboto" panose="02000000000000000000" pitchFamily="2" charset="0"/>
              </a:rPr>
              <a:t>Elasticity</a:t>
            </a: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 VS </a:t>
            </a:r>
            <a:r>
              <a:rPr lang="pt-BR" sz="4800" dirty="0" err="1">
                <a:latin typeface="Roboto" panose="02000000000000000000" pitchFamily="2" charset="0"/>
                <a:ea typeface="Roboto" panose="02000000000000000000" pitchFamily="2" charset="0"/>
              </a:rPr>
              <a:t>Scalability</a:t>
            </a:r>
            <a:endParaRPr lang="pt-BR" sz="4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3245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4" y="4427984"/>
            <a:ext cx="7741915" cy="2117812"/>
          </a:xfrm>
        </p:spPr>
        <p:txBody>
          <a:bodyPr/>
          <a:lstStyle/>
          <a:p>
            <a:r>
              <a:rPr lang="pt-BR" sz="8800" dirty="0"/>
              <a:t>Azure SQL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652073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E49508-95F9-2F4A-A728-68FCD2EF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Azure SQL Database?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7A68085-F2D6-460D-8C9A-BDCA9C0EF551}"/>
              </a:ext>
            </a:extLst>
          </p:cNvPr>
          <p:cNvGraphicFramePr/>
          <p:nvPr/>
        </p:nvGraphicFramePr>
        <p:xfrm>
          <a:off x="735106" y="1871215"/>
          <a:ext cx="14818133" cy="6311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029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6103F8-80A7-4988-A427-12085EC94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4C9F39-0D42-4E88-A2C0-2AB3CA16DC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A10741-2D9E-414C-9D72-3AFF03E626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333FBA-4F0A-4D9E-8DA3-13F6A1CF3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8E206E-189E-4BE8-B336-DEDAF05E7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AC8ADB-725B-403A-ADC1-1398C9295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638C5D-D671-469B-8710-FB38463BE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F7D4F4-8DDC-4ACD-95CF-1E4573147B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9FC615A4-6FC5-9E49-9C88-117692FD4D78}"/>
              </a:ext>
            </a:extLst>
          </p:cNvPr>
          <p:cNvSpPr/>
          <p:nvPr/>
        </p:nvSpPr>
        <p:spPr>
          <a:xfrm>
            <a:off x="4714131" y="1295280"/>
            <a:ext cx="3803257" cy="482055"/>
          </a:xfrm>
          <a:prstGeom prst="rect">
            <a:avLst/>
          </a:prstGeom>
        </p:spPr>
        <p:txBody>
          <a:bodyPr wrap="square" lIns="121872">
            <a:spAutoFit/>
          </a:bodyPr>
          <a:lstStyle/>
          <a:p>
            <a:pPr algn="ctr" defTabSz="1218309">
              <a:lnSpc>
                <a:spcPct val="95000"/>
              </a:lnSpc>
              <a:defRPr/>
            </a:pPr>
            <a:r>
              <a:rPr lang="en-US" sz="2666" b="1" kern="0">
                <a:solidFill>
                  <a:srgbClr val="0078D7"/>
                </a:solidFill>
                <a:latin typeface="Segoe UI Semibold"/>
                <a:cs typeface="Segoe UI Semibold" panose="020B0502040204020203" pitchFamily="34" charset="0"/>
              </a:rPr>
              <a:t>Managed instances</a:t>
            </a:r>
            <a:endParaRPr lang="en-US" kern="0">
              <a:solidFill>
                <a:srgbClr val="0078D7"/>
              </a:solidFill>
              <a:latin typeface="Segoe UI Semibold"/>
              <a:cs typeface="Segoe UI Semibold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AD216C-4109-46DF-A51A-B30113BFA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52" y="427708"/>
            <a:ext cx="15045911" cy="7383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Azure SQL  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0CEB49-C21E-4440-B952-AA650AE84054}"/>
              </a:ext>
            </a:extLst>
          </p:cNvPr>
          <p:cNvGrpSpPr/>
          <p:nvPr/>
        </p:nvGrpSpPr>
        <p:grpSpPr>
          <a:xfrm>
            <a:off x="-98812" y="1295281"/>
            <a:ext cx="3718840" cy="1494707"/>
            <a:chOff x="271651" y="869974"/>
            <a:chExt cx="2092665" cy="841101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DAD9DB7-3ECE-4141-B0C5-5152B51D3E24}"/>
                </a:ext>
              </a:extLst>
            </p:cNvPr>
            <p:cNvSpPr/>
            <p:nvPr/>
          </p:nvSpPr>
          <p:spPr>
            <a:xfrm>
              <a:off x="327255" y="869974"/>
              <a:ext cx="2037061" cy="271262"/>
            </a:xfrm>
            <a:prstGeom prst="rect">
              <a:avLst/>
            </a:prstGeom>
          </p:spPr>
          <p:txBody>
            <a:bodyPr wrap="square" lIns="121872">
              <a:spAutoFit/>
            </a:bodyPr>
            <a:lstStyle/>
            <a:p>
              <a:pPr algn="ctr" defTabSz="1218309">
                <a:lnSpc>
                  <a:spcPct val="95000"/>
                </a:lnSpc>
                <a:defRPr/>
              </a:pPr>
              <a:r>
                <a:rPr lang="en-US" sz="2666" b="1" kern="0">
                  <a:solidFill>
                    <a:srgbClr val="0078D7"/>
                  </a:solidFill>
                  <a:latin typeface="Segoe UI Semibold"/>
                  <a:cs typeface="Segoe UI Semibold" panose="020B0502040204020203" pitchFamily="34" charset="0"/>
                </a:rPr>
                <a:t>SQL virtual machines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BC88B79-87FD-4949-B38D-B84A04A3688D}"/>
                </a:ext>
              </a:extLst>
            </p:cNvPr>
            <p:cNvSpPr/>
            <p:nvPr/>
          </p:nvSpPr>
          <p:spPr>
            <a:xfrm>
              <a:off x="271651" y="1157104"/>
              <a:ext cx="1914858" cy="553971"/>
            </a:xfrm>
            <a:prstGeom prst="rect">
              <a:avLst/>
            </a:prstGeom>
          </p:spPr>
          <p:txBody>
            <a:bodyPr wrap="square" lIns="121872" tIns="60936" rIns="121872" bIns="60936" anchor="t">
              <a:spAutoFit/>
            </a:bodyPr>
            <a:lstStyle/>
            <a:p>
              <a:pPr algn="ctr" defTabSz="1218705" fontAlgn="auto">
                <a:spcBef>
                  <a:spcPts val="0"/>
                </a:spcBef>
                <a:spcAft>
                  <a:spcPts val="1066"/>
                </a:spcAft>
                <a:defRPr/>
              </a:pPr>
              <a:r>
                <a:rPr lang="en-US" sz="1866" kern="0">
                  <a:gradFill>
                    <a:gsLst>
                      <a:gs pos="1770">
                        <a:srgbClr val="1A1A1A"/>
                      </a:gs>
                      <a:gs pos="16000">
                        <a:srgbClr val="1A1A1A"/>
                      </a:gs>
                    </a:gsLst>
                    <a:lin ang="0" scaled="0"/>
                  </a:gradFill>
                  <a:latin typeface="Segoe UI Semibold"/>
                </a:rPr>
                <a:t>Best for migrations and applications requiring OS-level access</a:t>
              </a:r>
              <a:endParaRPr lang="en-US" sz="1866" kern="0">
                <a:gradFill>
                  <a:gsLst>
                    <a:gs pos="1770">
                      <a:srgbClr val="1A1A1A"/>
                    </a:gs>
                    <a:gs pos="16000">
                      <a:srgbClr val="1A1A1A"/>
                    </a:gs>
                  </a:gsLst>
                  <a:lin ang="0" scaled="0"/>
                </a:gradFill>
                <a:latin typeface="Segoe UI Semibold"/>
                <a:cs typeface="Segoe UI Semibold"/>
              </a:endParaRP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3A893AD-FD20-4869-9AE5-73A151CD61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023" y="1619248"/>
              <a:ext cx="148263" cy="81067"/>
            </a:xfrm>
            <a:prstGeom prst="line">
              <a:avLst/>
            </a:prstGeom>
            <a:solidFill>
              <a:srgbClr val="4CB1FF"/>
            </a:solidFill>
            <a:ln w="12700">
              <a:solidFill>
                <a:schemeClr val="bg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2C82175E-FE05-4B66-AE1B-CD8C67DD6803}"/>
              </a:ext>
            </a:extLst>
          </p:cNvPr>
          <p:cNvSpPr/>
          <p:nvPr/>
        </p:nvSpPr>
        <p:spPr>
          <a:xfrm>
            <a:off x="11084984" y="1295281"/>
            <a:ext cx="3803257" cy="482055"/>
          </a:xfrm>
          <a:prstGeom prst="rect">
            <a:avLst/>
          </a:prstGeom>
        </p:spPr>
        <p:txBody>
          <a:bodyPr wrap="square" lIns="121872">
            <a:spAutoFit/>
          </a:bodyPr>
          <a:lstStyle/>
          <a:p>
            <a:pPr algn="ctr" defTabSz="1218309">
              <a:lnSpc>
                <a:spcPct val="95000"/>
              </a:lnSpc>
              <a:defRPr/>
            </a:pPr>
            <a:r>
              <a:rPr lang="en-US" sz="2666" b="1" kern="0">
                <a:solidFill>
                  <a:srgbClr val="0078D7"/>
                </a:solidFill>
                <a:latin typeface="Segoe UI Semibold"/>
                <a:cs typeface="Segoe UI Semibold" panose="020B0502040204020203" pitchFamily="34" charset="0"/>
              </a:rPr>
              <a:t>Databases</a:t>
            </a:r>
            <a:endParaRPr lang="en-US" kern="0">
              <a:solidFill>
                <a:srgbClr val="0078D7"/>
              </a:solidFill>
              <a:latin typeface="Segoe UI Semibold"/>
              <a:cs typeface="Segoe UI Semibold" panose="020B0502040204020203" pitchFamily="34" charset="0"/>
            </a:endParaRPr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6AB1C290-430F-4AE3-BD36-8939A6A4F804}"/>
              </a:ext>
            </a:extLst>
          </p:cNvPr>
          <p:cNvSpPr txBox="1">
            <a:spLocks/>
          </p:cNvSpPr>
          <p:nvPr/>
        </p:nvSpPr>
        <p:spPr>
          <a:xfrm>
            <a:off x="9927472" y="1825727"/>
            <a:ext cx="6099817" cy="697322"/>
          </a:xfrm>
          <a:prstGeom prst="rect">
            <a:avLst/>
          </a:prstGeom>
        </p:spPr>
        <p:txBody>
          <a:bodyPr vert="horz" wrap="square" lIns="121872" tIns="60936" rIns="121872" bIns="60936" rtlCol="0">
            <a:sp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705">
              <a:spcBef>
                <a:spcPts val="0"/>
              </a:spcBef>
              <a:spcAft>
                <a:spcPts val="1066"/>
              </a:spcAft>
              <a:buSzTx/>
              <a:buNone/>
              <a:defRPr/>
            </a:pPr>
            <a:r>
              <a:rPr lang="en-US" sz="1866" kern="0">
                <a:gradFill>
                  <a:gsLst>
                    <a:gs pos="1770">
                      <a:srgbClr val="1A1A1A"/>
                    </a:gs>
                    <a:gs pos="16000">
                      <a:srgbClr val="1A1A1A"/>
                    </a:gs>
                  </a:gsLst>
                  <a:lin ang="0" scaled="0"/>
                </a:gradFill>
                <a:latin typeface="Segoe UI Semibold"/>
              </a:rPr>
              <a:t>Best for modern cloud applications. Hyperscale and serverless options are available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91675D6-94A6-4BD9-9813-EB8E7285E80C}"/>
              </a:ext>
            </a:extLst>
          </p:cNvPr>
          <p:cNvSpPr/>
          <p:nvPr/>
        </p:nvSpPr>
        <p:spPr>
          <a:xfrm>
            <a:off x="8180333" y="5684344"/>
            <a:ext cx="3353607" cy="2044950"/>
          </a:xfrm>
          <a:custGeom>
            <a:avLst/>
            <a:gdLst>
              <a:gd name="connsiteX0" fmla="*/ 0 w 2526158"/>
              <a:gd name="connsiteY0" fmla="*/ 0 h 2174040"/>
              <a:gd name="connsiteX1" fmla="*/ 2526158 w 2526158"/>
              <a:gd name="connsiteY1" fmla="*/ 0 h 2174040"/>
              <a:gd name="connsiteX2" fmla="*/ 2526158 w 2526158"/>
              <a:gd name="connsiteY2" fmla="*/ 2174040 h 2174040"/>
              <a:gd name="connsiteX3" fmla="*/ 0 w 2526158"/>
              <a:gd name="connsiteY3" fmla="*/ 2174040 h 2174040"/>
              <a:gd name="connsiteX4" fmla="*/ 0 w 2526158"/>
              <a:gd name="connsiteY4" fmla="*/ 0 h 217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158" h="2174040">
                <a:moveTo>
                  <a:pt x="0" y="0"/>
                </a:moveTo>
                <a:lnTo>
                  <a:pt x="2526158" y="0"/>
                </a:lnTo>
                <a:lnTo>
                  <a:pt x="2526158" y="2174040"/>
                </a:lnTo>
                <a:lnTo>
                  <a:pt x="0" y="2174040"/>
                </a:lnTo>
                <a:lnTo>
                  <a:pt x="0" y="0"/>
                </a:lnTo>
                <a:close/>
              </a:path>
            </a:pathLst>
          </a:custGeom>
          <a:noFill/>
          <a:ln w="10795" cap="flat" cmpd="sng" algn="ctr">
            <a:noFill/>
            <a:prstDash val="solid"/>
          </a:ln>
          <a:effectLst/>
        </p:spPr>
        <p:txBody>
          <a:bodyPr spcFirstLastPara="0" vert="horz" wrap="square" lIns="167243" tIns="167243" rIns="222992" bIns="250866" numCol="1" spcCol="1270" anchor="t" anchorCtr="0">
            <a:noAutofit/>
          </a:bodyPr>
          <a:lstStyle/>
          <a:p>
            <a:pPr marL="298619" lvl="1" indent="-298619" defTabSz="1393545" fontAlgn="auto">
              <a:spcBef>
                <a:spcPts val="533"/>
              </a:spcBef>
              <a:spcAft>
                <a:spcPts val="0"/>
              </a:spcAft>
              <a:buFontTx/>
              <a:buChar char="•"/>
              <a:defRPr/>
            </a:pPr>
            <a:endParaRPr lang="en-US" sz="1866" kern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9E22514-0D6D-4900-B20C-A642E8F5FA6E}"/>
              </a:ext>
            </a:extLst>
          </p:cNvPr>
          <p:cNvGrpSpPr/>
          <p:nvPr/>
        </p:nvGrpSpPr>
        <p:grpSpPr>
          <a:xfrm>
            <a:off x="3562371" y="4917318"/>
            <a:ext cx="2867164" cy="3386849"/>
            <a:chOff x="601416" y="3327036"/>
            <a:chExt cx="2525800" cy="3057728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6D705DA-F061-4EAC-95CF-32D96709B49B}"/>
                </a:ext>
              </a:extLst>
            </p:cNvPr>
            <p:cNvSpPr/>
            <p:nvPr/>
          </p:nvSpPr>
          <p:spPr>
            <a:xfrm>
              <a:off x="601416" y="3327036"/>
              <a:ext cx="2525800" cy="666623"/>
            </a:xfrm>
            <a:custGeom>
              <a:avLst/>
              <a:gdLst>
                <a:gd name="connsiteX0" fmla="*/ 0 w 2526158"/>
                <a:gd name="connsiteY0" fmla="*/ 0 h 930647"/>
                <a:gd name="connsiteX1" fmla="*/ 2526158 w 2526158"/>
                <a:gd name="connsiteY1" fmla="*/ 0 h 930647"/>
                <a:gd name="connsiteX2" fmla="*/ 2526158 w 2526158"/>
                <a:gd name="connsiteY2" fmla="*/ 930647 h 930647"/>
                <a:gd name="connsiteX3" fmla="*/ 0 w 2526158"/>
                <a:gd name="connsiteY3" fmla="*/ 930647 h 930647"/>
                <a:gd name="connsiteX4" fmla="*/ 0 w 2526158"/>
                <a:gd name="connsiteY4" fmla="*/ 0 h 9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930647">
                  <a:moveTo>
                    <a:pt x="0" y="0"/>
                  </a:moveTo>
                  <a:lnTo>
                    <a:pt x="2526158" y="0"/>
                  </a:lnTo>
                  <a:lnTo>
                    <a:pt x="2526158" y="930647"/>
                  </a:lnTo>
                  <a:lnTo>
                    <a:pt x="0" y="930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8D3"/>
            </a:solidFill>
            <a:ln w="9525" cap="flat" cmpd="sng" algn="ctr">
              <a:solidFill>
                <a:srgbClr val="EBEBEB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38918" tIns="191134" rIns="238918" bIns="19113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074">
                <a:defRPr/>
              </a:pPr>
              <a:r>
                <a:rPr lang="en-US" sz="23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cs typeface="Segoe UI" pitchFamily="34" charset="0"/>
                </a:rPr>
                <a:t>Single instance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6B8DA18-7B40-46E3-A1DE-70607AFB9AAE}"/>
                </a:ext>
              </a:extLst>
            </p:cNvPr>
            <p:cNvSpPr/>
            <p:nvPr/>
          </p:nvSpPr>
          <p:spPr>
            <a:xfrm>
              <a:off x="601416" y="3993659"/>
              <a:ext cx="2525800" cy="2391105"/>
            </a:xfrm>
            <a:custGeom>
              <a:avLst/>
              <a:gdLst>
                <a:gd name="connsiteX0" fmla="*/ 0 w 2526158"/>
                <a:gd name="connsiteY0" fmla="*/ 0 h 2174040"/>
                <a:gd name="connsiteX1" fmla="*/ 2526158 w 2526158"/>
                <a:gd name="connsiteY1" fmla="*/ 0 h 2174040"/>
                <a:gd name="connsiteX2" fmla="*/ 2526158 w 2526158"/>
                <a:gd name="connsiteY2" fmla="*/ 2174040 h 2174040"/>
                <a:gd name="connsiteX3" fmla="*/ 0 w 2526158"/>
                <a:gd name="connsiteY3" fmla="*/ 2174040 h 2174040"/>
                <a:gd name="connsiteX4" fmla="*/ 0 w 2526158"/>
                <a:gd name="connsiteY4" fmla="*/ 0 h 217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2174040">
                  <a:moveTo>
                    <a:pt x="0" y="0"/>
                  </a:moveTo>
                  <a:lnTo>
                    <a:pt x="2526158" y="0"/>
                  </a:lnTo>
                  <a:lnTo>
                    <a:pt x="2526158" y="2174040"/>
                  </a:lnTo>
                  <a:lnTo>
                    <a:pt x="0" y="217404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0795" cap="flat" cmpd="sng" algn="ctr">
              <a:solidFill>
                <a:srgbClr val="EBEBEB"/>
              </a:solidFill>
              <a:prstDash val="solid"/>
            </a:ln>
            <a:effectLst/>
          </p:spPr>
          <p:txBody>
            <a:bodyPr spcFirstLastPara="0" vert="horz" wrap="square" lIns="167243" tIns="167243" rIns="222992" bIns="250866" numCol="1" spcCol="1270" anchor="t" anchorCtr="0">
              <a:noAutofit/>
            </a:bodyPr>
            <a:lstStyle/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SQL Server surface area (vast majority)</a:t>
              </a:r>
            </a:p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Native virtual network support</a:t>
              </a:r>
            </a:p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Fully managed service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3D75913-4358-40CC-860D-2418EE9C7AD1}"/>
              </a:ext>
            </a:extLst>
          </p:cNvPr>
          <p:cNvGrpSpPr/>
          <p:nvPr/>
        </p:nvGrpSpPr>
        <p:grpSpPr>
          <a:xfrm>
            <a:off x="90452" y="4917318"/>
            <a:ext cx="3213596" cy="3386849"/>
            <a:chOff x="440902" y="5054460"/>
            <a:chExt cx="2476148" cy="2541129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A10C7FC-1F89-4C4A-9C94-D8CB5695857C}"/>
                </a:ext>
              </a:extLst>
            </p:cNvPr>
            <p:cNvSpPr/>
            <p:nvPr/>
          </p:nvSpPr>
          <p:spPr>
            <a:xfrm>
              <a:off x="440902" y="5608458"/>
              <a:ext cx="2476148" cy="1987131"/>
            </a:xfrm>
            <a:custGeom>
              <a:avLst/>
              <a:gdLst>
                <a:gd name="connsiteX0" fmla="*/ 0 w 2526158"/>
                <a:gd name="connsiteY0" fmla="*/ 0 h 2174040"/>
                <a:gd name="connsiteX1" fmla="*/ 2526158 w 2526158"/>
                <a:gd name="connsiteY1" fmla="*/ 0 h 2174040"/>
                <a:gd name="connsiteX2" fmla="*/ 2526158 w 2526158"/>
                <a:gd name="connsiteY2" fmla="*/ 2174040 h 2174040"/>
                <a:gd name="connsiteX3" fmla="*/ 0 w 2526158"/>
                <a:gd name="connsiteY3" fmla="*/ 2174040 h 2174040"/>
                <a:gd name="connsiteX4" fmla="*/ 0 w 2526158"/>
                <a:gd name="connsiteY4" fmla="*/ 0 h 217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2174040">
                  <a:moveTo>
                    <a:pt x="0" y="0"/>
                  </a:moveTo>
                  <a:lnTo>
                    <a:pt x="2526158" y="0"/>
                  </a:lnTo>
                  <a:lnTo>
                    <a:pt x="2526158" y="2174040"/>
                  </a:lnTo>
                  <a:lnTo>
                    <a:pt x="0" y="217404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0795" cap="flat" cmpd="sng" algn="ctr">
              <a:solidFill>
                <a:srgbClr val="EBEBEB"/>
              </a:solidFill>
              <a:prstDash val="solid"/>
            </a:ln>
            <a:effectLst/>
          </p:spPr>
          <p:txBody>
            <a:bodyPr spcFirstLastPara="0" vert="horz" wrap="square" lIns="167243" tIns="167243" rIns="222992" bIns="250866" numCol="1" spcCol="1270" anchor="t" anchorCtr="0">
              <a:noAutofit/>
            </a:bodyPr>
            <a:lstStyle/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SQL Server and OS server access</a:t>
              </a:r>
            </a:p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Expansive SQL And OS version support</a:t>
              </a:r>
            </a:p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Automated manageability features for SQL Server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34713A0-BD10-40F6-8553-31EEB7E7FD8C}"/>
                </a:ext>
              </a:extLst>
            </p:cNvPr>
            <p:cNvSpPr/>
            <p:nvPr/>
          </p:nvSpPr>
          <p:spPr>
            <a:xfrm>
              <a:off x="440902" y="5054460"/>
              <a:ext cx="2476148" cy="553997"/>
            </a:xfrm>
            <a:custGeom>
              <a:avLst/>
              <a:gdLst>
                <a:gd name="connsiteX0" fmla="*/ 0 w 2526158"/>
                <a:gd name="connsiteY0" fmla="*/ 0 h 930647"/>
                <a:gd name="connsiteX1" fmla="*/ 2526158 w 2526158"/>
                <a:gd name="connsiteY1" fmla="*/ 0 h 930647"/>
                <a:gd name="connsiteX2" fmla="*/ 2526158 w 2526158"/>
                <a:gd name="connsiteY2" fmla="*/ 930647 h 930647"/>
                <a:gd name="connsiteX3" fmla="*/ 0 w 2526158"/>
                <a:gd name="connsiteY3" fmla="*/ 930647 h 930647"/>
                <a:gd name="connsiteX4" fmla="*/ 0 w 2526158"/>
                <a:gd name="connsiteY4" fmla="*/ 0 h 9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930647">
                  <a:moveTo>
                    <a:pt x="0" y="0"/>
                  </a:moveTo>
                  <a:lnTo>
                    <a:pt x="2526158" y="0"/>
                  </a:lnTo>
                  <a:lnTo>
                    <a:pt x="2526158" y="930647"/>
                  </a:lnTo>
                  <a:lnTo>
                    <a:pt x="0" y="930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8D3"/>
            </a:solidFill>
            <a:ln w="9525" cap="flat" cmpd="sng" algn="ctr">
              <a:solidFill>
                <a:srgbClr val="EBEBEB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38918" tIns="191134" rIns="238918" bIns="19113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074">
                <a:defRPr/>
              </a:pPr>
              <a:r>
                <a:rPr lang="en-US" sz="23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cs typeface="Segoe UI" pitchFamily="34" charset="0"/>
                </a:rPr>
                <a:t>SQL virtual machine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886245-05AD-49BE-9D12-21C5B5A75DE6}"/>
              </a:ext>
            </a:extLst>
          </p:cNvPr>
          <p:cNvGrpSpPr/>
          <p:nvPr/>
        </p:nvGrpSpPr>
        <p:grpSpPr>
          <a:xfrm>
            <a:off x="6616795" y="4901831"/>
            <a:ext cx="3154342" cy="3386849"/>
            <a:chOff x="6707137" y="5054460"/>
            <a:chExt cx="2476148" cy="2541129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C876974-8646-4CCF-BB23-59982B1EF2C7}"/>
                </a:ext>
              </a:extLst>
            </p:cNvPr>
            <p:cNvSpPr/>
            <p:nvPr/>
          </p:nvSpPr>
          <p:spPr>
            <a:xfrm>
              <a:off x="6707137" y="5608458"/>
              <a:ext cx="2476148" cy="1987131"/>
            </a:xfrm>
            <a:custGeom>
              <a:avLst/>
              <a:gdLst>
                <a:gd name="connsiteX0" fmla="*/ 0 w 2526158"/>
                <a:gd name="connsiteY0" fmla="*/ 0 h 2174040"/>
                <a:gd name="connsiteX1" fmla="*/ 2526158 w 2526158"/>
                <a:gd name="connsiteY1" fmla="*/ 0 h 2174040"/>
                <a:gd name="connsiteX2" fmla="*/ 2526158 w 2526158"/>
                <a:gd name="connsiteY2" fmla="*/ 2174040 h 2174040"/>
                <a:gd name="connsiteX3" fmla="*/ 0 w 2526158"/>
                <a:gd name="connsiteY3" fmla="*/ 2174040 h 2174040"/>
                <a:gd name="connsiteX4" fmla="*/ 0 w 2526158"/>
                <a:gd name="connsiteY4" fmla="*/ 0 h 217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2174040">
                  <a:moveTo>
                    <a:pt x="0" y="0"/>
                  </a:moveTo>
                  <a:lnTo>
                    <a:pt x="2526158" y="0"/>
                  </a:lnTo>
                  <a:lnTo>
                    <a:pt x="2526158" y="2174040"/>
                  </a:lnTo>
                  <a:lnTo>
                    <a:pt x="0" y="217404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0795" cap="flat" cmpd="sng" algn="ctr">
              <a:solidFill>
                <a:srgbClr val="EBEBEB"/>
              </a:solidFill>
              <a:prstDash val="solid"/>
            </a:ln>
            <a:effectLst/>
          </p:spPr>
          <p:txBody>
            <a:bodyPr spcFirstLastPara="0" vert="horz" wrap="square" lIns="167243" tIns="167243" rIns="222992" bIns="250866" numCol="1" spcCol="1270" anchor="t" anchorCtr="0">
              <a:noAutofit/>
            </a:bodyPr>
            <a:lstStyle/>
            <a:p>
              <a:pPr marL="223812" lvl="1" indent="-223812" defTabSz="1044453" fontAlgn="auto">
                <a:spcBef>
                  <a:spcPts val="400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Pre-provision compute resources for migration</a:t>
              </a:r>
            </a:p>
            <a:p>
              <a:pPr marL="223812" lvl="1" indent="-223812" defTabSz="1044453" fontAlgn="auto">
                <a:spcBef>
                  <a:spcPts val="400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Enables cost-efficient migration.</a:t>
              </a:r>
            </a:p>
            <a:p>
              <a:pPr marL="223812" lvl="1" indent="-223812" defTabSz="1044453" fontAlgn="auto">
                <a:spcBef>
                  <a:spcPts val="400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Ability to host smaller instances (2Vcore)</a:t>
              </a:r>
            </a:p>
            <a:p>
              <a:pPr marL="223812" lvl="1" indent="-223812" defTabSz="1044453" fontAlgn="auto">
                <a:spcBef>
                  <a:spcPts val="400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Currently in public preview</a:t>
              </a: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1E5767C-8C90-4EA0-9231-9774F012D450}"/>
                </a:ext>
              </a:extLst>
            </p:cNvPr>
            <p:cNvSpPr/>
            <p:nvPr/>
          </p:nvSpPr>
          <p:spPr>
            <a:xfrm>
              <a:off x="6707137" y="5054460"/>
              <a:ext cx="2476148" cy="553998"/>
            </a:xfrm>
            <a:custGeom>
              <a:avLst/>
              <a:gdLst>
                <a:gd name="connsiteX0" fmla="*/ 0 w 2526158"/>
                <a:gd name="connsiteY0" fmla="*/ 0 h 930647"/>
                <a:gd name="connsiteX1" fmla="*/ 2526158 w 2526158"/>
                <a:gd name="connsiteY1" fmla="*/ 0 h 930647"/>
                <a:gd name="connsiteX2" fmla="*/ 2526158 w 2526158"/>
                <a:gd name="connsiteY2" fmla="*/ 930647 h 930647"/>
                <a:gd name="connsiteX3" fmla="*/ 0 w 2526158"/>
                <a:gd name="connsiteY3" fmla="*/ 930647 h 930647"/>
                <a:gd name="connsiteX4" fmla="*/ 0 w 2526158"/>
                <a:gd name="connsiteY4" fmla="*/ 0 h 9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930647">
                  <a:moveTo>
                    <a:pt x="0" y="0"/>
                  </a:moveTo>
                  <a:lnTo>
                    <a:pt x="2526158" y="0"/>
                  </a:lnTo>
                  <a:lnTo>
                    <a:pt x="2526158" y="930647"/>
                  </a:lnTo>
                  <a:lnTo>
                    <a:pt x="0" y="930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8D3"/>
            </a:solidFill>
            <a:ln w="9525" cap="flat" cmpd="sng" algn="ctr">
              <a:solidFill>
                <a:srgbClr val="EBEBEB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38918" tIns="191134" rIns="238918" bIns="19113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074">
                <a:defRPr/>
              </a:pPr>
              <a:r>
                <a:rPr lang="en-US" sz="23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cs typeface="Segoe UI" pitchFamily="34" charset="0"/>
                </a:rPr>
                <a:t>Instance pool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28E9F9-09F0-4B11-852B-0B5A86721EAB}"/>
              </a:ext>
            </a:extLst>
          </p:cNvPr>
          <p:cNvGrpSpPr/>
          <p:nvPr/>
        </p:nvGrpSpPr>
        <p:grpSpPr>
          <a:xfrm>
            <a:off x="13004859" y="4901829"/>
            <a:ext cx="3154342" cy="3402338"/>
            <a:chOff x="9410103" y="5030740"/>
            <a:chExt cx="2476148" cy="2535202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E25DC74-AFDF-4BB6-B6A1-A5557826835C}"/>
                </a:ext>
              </a:extLst>
            </p:cNvPr>
            <p:cNvSpPr/>
            <p:nvPr/>
          </p:nvSpPr>
          <p:spPr>
            <a:xfrm>
              <a:off x="9410103" y="5578811"/>
              <a:ext cx="2476148" cy="1987131"/>
            </a:xfrm>
            <a:custGeom>
              <a:avLst/>
              <a:gdLst>
                <a:gd name="connsiteX0" fmla="*/ 0 w 2526158"/>
                <a:gd name="connsiteY0" fmla="*/ 0 h 2174040"/>
                <a:gd name="connsiteX1" fmla="*/ 2526158 w 2526158"/>
                <a:gd name="connsiteY1" fmla="*/ 0 h 2174040"/>
                <a:gd name="connsiteX2" fmla="*/ 2526158 w 2526158"/>
                <a:gd name="connsiteY2" fmla="*/ 2174040 h 2174040"/>
                <a:gd name="connsiteX3" fmla="*/ 0 w 2526158"/>
                <a:gd name="connsiteY3" fmla="*/ 2174040 h 2174040"/>
                <a:gd name="connsiteX4" fmla="*/ 0 w 2526158"/>
                <a:gd name="connsiteY4" fmla="*/ 0 h 217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2174040">
                  <a:moveTo>
                    <a:pt x="0" y="0"/>
                  </a:moveTo>
                  <a:lnTo>
                    <a:pt x="2526158" y="0"/>
                  </a:lnTo>
                  <a:lnTo>
                    <a:pt x="2526158" y="2174040"/>
                  </a:lnTo>
                  <a:lnTo>
                    <a:pt x="0" y="217404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0795" cap="flat" cmpd="sng" algn="ctr">
              <a:solidFill>
                <a:srgbClr val="EBEBEB"/>
              </a:solidFill>
              <a:prstDash val="solid"/>
            </a:ln>
            <a:effectLst/>
          </p:spPr>
          <p:txBody>
            <a:bodyPr spcFirstLastPara="0" vert="horz" wrap="square" lIns="167243" tIns="167243" rIns="222992" bIns="250866" numCol="1" spcCol="1270" anchor="t" anchorCtr="0">
              <a:noAutofit/>
            </a:bodyPr>
            <a:lstStyle/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Resource sharing between multiple databases to price optimize</a:t>
              </a:r>
            </a:p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Simplified performance management for multiple databases</a:t>
              </a:r>
            </a:p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Fully managed service</a:t>
              </a: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A3E98E8-98F7-44EE-828C-60FA817351FC}"/>
                </a:ext>
              </a:extLst>
            </p:cNvPr>
            <p:cNvSpPr/>
            <p:nvPr/>
          </p:nvSpPr>
          <p:spPr>
            <a:xfrm>
              <a:off x="9410103" y="5030740"/>
              <a:ext cx="2476148" cy="553998"/>
            </a:xfrm>
            <a:custGeom>
              <a:avLst/>
              <a:gdLst>
                <a:gd name="connsiteX0" fmla="*/ 0 w 2526158"/>
                <a:gd name="connsiteY0" fmla="*/ 0 h 930647"/>
                <a:gd name="connsiteX1" fmla="*/ 2526158 w 2526158"/>
                <a:gd name="connsiteY1" fmla="*/ 0 h 930647"/>
                <a:gd name="connsiteX2" fmla="*/ 2526158 w 2526158"/>
                <a:gd name="connsiteY2" fmla="*/ 930647 h 930647"/>
                <a:gd name="connsiteX3" fmla="*/ 0 w 2526158"/>
                <a:gd name="connsiteY3" fmla="*/ 930647 h 930647"/>
                <a:gd name="connsiteX4" fmla="*/ 0 w 2526158"/>
                <a:gd name="connsiteY4" fmla="*/ 0 h 9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930647">
                  <a:moveTo>
                    <a:pt x="0" y="0"/>
                  </a:moveTo>
                  <a:lnTo>
                    <a:pt x="2526158" y="0"/>
                  </a:lnTo>
                  <a:lnTo>
                    <a:pt x="2526158" y="930647"/>
                  </a:lnTo>
                  <a:lnTo>
                    <a:pt x="0" y="930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8D3"/>
            </a:solidFill>
            <a:ln w="9525" cap="flat" cmpd="sng" algn="ctr">
              <a:solidFill>
                <a:srgbClr val="EBEBEB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38918" tIns="191134" rIns="238918" bIns="19113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074">
                <a:defRPr/>
              </a:pPr>
              <a:r>
                <a:rPr lang="en-US" sz="23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cs typeface="Segoe UI" pitchFamily="34" charset="0"/>
                </a:rPr>
                <a:t>Elastic pool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0A625C0-3E09-47A3-B2B2-AFDAA0004076}"/>
              </a:ext>
            </a:extLst>
          </p:cNvPr>
          <p:cNvGrpSpPr/>
          <p:nvPr/>
        </p:nvGrpSpPr>
        <p:grpSpPr>
          <a:xfrm>
            <a:off x="9960860" y="4917318"/>
            <a:ext cx="2867164" cy="3386849"/>
            <a:chOff x="6707137" y="5054460"/>
            <a:chExt cx="2476148" cy="2541129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F7D846F-D535-4AA8-86E5-0918E04F7B81}"/>
                </a:ext>
              </a:extLst>
            </p:cNvPr>
            <p:cNvSpPr/>
            <p:nvPr/>
          </p:nvSpPr>
          <p:spPr>
            <a:xfrm>
              <a:off x="6707137" y="5608458"/>
              <a:ext cx="2476148" cy="1987131"/>
            </a:xfrm>
            <a:custGeom>
              <a:avLst/>
              <a:gdLst>
                <a:gd name="connsiteX0" fmla="*/ 0 w 2526158"/>
                <a:gd name="connsiteY0" fmla="*/ 0 h 2174040"/>
                <a:gd name="connsiteX1" fmla="*/ 2526158 w 2526158"/>
                <a:gd name="connsiteY1" fmla="*/ 0 h 2174040"/>
                <a:gd name="connsiteX2" fmla="*/ 2526158 w 2526158"/>
                <a:gd name="connsiteY2" fmla="*/ 2174040 h 2174040"/>
                <a:gd name="connsiteX3" fmla="*/ 0 w 2526158"/>
                <a:gd name="connsiteY3" fmla="*/ 2174040 h 2174040"/>
                <a:gd name="connsiteX4" fmla="*/ 0 w 2526158"/>
                <a:gd name="connsiteY4" fmla="*/ 0 h 2174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2174040">
                  <a:moveTo>
                    <a:pt x="0" y="0"/>
                  </a:moveTo>
                  <a:lnTo>
                    <a:pt x="2526158" y="0"/>
                  </a:lnTo>
                  <a:lnTo>
                    <a:pt x="2526158" y="2174040"/>
                  </a:lnTo>
                  <a:lnTo>
                    <a:pt x="0" y="217404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0795" cap="flat" cmpd="sng" algn="ctr">
              <a:solidFill>
                <a:srgbClr val="EBEBEB"/>
              </a:solidFill>
              <a:prstDash val="solid"/>
            </a:ln>
            <a:effectLst/>
          </p:spPr>
          <p:txBody>
            <a:bodyPr spcFirstLastPara="0" vert="horz" wrap="square" lIns="167243" tIns="167243" rIns="222992" bIns="250866" numCol="1" spcCol="1270" anchor="t" anchorCtr="0">
              <a:noAutofit/>
            </a:bodyPr>
            <a:lstStyle/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srgbClr val="243A5E"/>
                  </a:solidFill>
                  <a:latin typeface="Segoe UI"/>
                </a:rPr>
                <a:t>Hyperscale storage (up to 100TB)</a:t>
              </a:r>
            </a:p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srgbClr val="243A5E"/>
                  </a:solidFill>
                  <a:latin typeface="Segoe UI"/>
                </a:rPr>
                <a:t>Serverless compute</a:t>
              </a:r>
            </a:p>
            <a:p>
              <a:pPr marL="298619" lvl="1" indent="-298619" defTabSz="1393545" fontAlgn="auto">
                <a:spcBef>
                  <a:spcPts val="533"/>
                </a:spcBef>
                <a:spcAft>
                  <a:spcPts val="0"/>
                </a:spcAft>
                <a:buFontTx/>
                <a:buChar char="•"/>
                <a:defRPr/>
              </a:pPr>
              <a:r>
                <a:rPr lang="en-US" sz="1866" ker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Segoe UI"/>
                </a:rPr>
                <a:t>Fully managed service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0D946AA-2D85-47D9-865B-F766F698D3B2}"/>
                </a:ext>
              </a:extLst>
            </p:cNvPr>
            <p:cNvSpPr/>
            <p:nvPr/>
          </p:nvSpPr>
          <p:spPr>
            <a:xfrm>
              <a:off x="6707137" y="5054460"/>
              <a:ext cx="2476148" cy="553998"/>
            </a:xfrm>
            <a:custGeom>
              <a:avLst/>
              <a:gdLst>
                <a:gd name="connsiteX0" fmla="*/ 0 w 2526158"/>
                <a:gd name="connsiteY0" fmla="*/ 0 h 930647"/>
                <a:gd name="connsiteX1" fmla="*/ 2526158 w 2526158"/>
                <a:gd name="connsiteY1" fmla="*/ 0 h 930647"/>
                <a:gd name="connsiteX2" fmla="*/ 2526158 w 2526158"/>
                <a:gd name="connsiteY2" fmla="*/ 930647 h 930647"/>
                <a:gd name="connsiteX3" fmla="*/ 0 w 2526158"/>
                <a:gd name="connsiteY3" fmla="*/ 930647 h 930647"/>
                <a:gd name="connsiteX4" fmla="*/ 0 w 2526158"/>
                <a:gd name="connsiteY4" fmla="*/ 0 h 93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6158" h="930647">
                  <a:moveTo>
                    <a:pt x="0" y="0"/>
                  </a:moveTo>
                  <a:lnTo>
                    <a:pt x="2526158" y="0"/>
                  </a:lnTo>
                  <a:lnTo>
                    <a:pt x="2526158" y="930647"/>
                  </a:lnTo>
                  <a:lnTo>
                    <a:pt x="0" y="930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8D3"/>
            </a:solidFill>
            <a:ln w="9525" cap="flat" cmpd="sng" algn="ctr">
              <a:solidFill>
                <a:srgbClr val="EBEBEB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38918" tIns="191134" rIns="238918" bIns="19113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8074">
                <a:defRPr/>
              </a:pPr>
              <a:r>
                <a:rPr lang="en-US" sz="2399" ker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/>
                  <a:cs typeface="Segoe UI" pitchFamily="34" charset="0"/>
                </a:rPr>
                <a:t>Single database</a:t>
              </a:r>
            </a:p>
          </p:txBody>
        </p:sp>
      </p:grpSp>
      <p:pic>
        <p:nvPicPr>
          <p:cNvPr id="45" name="Graphic 44">
            <a:extLst>
              <a:ext uri="{FF2B5EF4-FFF2-40B4-BE49-F238E27FC236}">
                <a16:creationId xmlns:a16="http://schemas.microsoft.com/office/drawing/2014/main" id="{80F4B6EF-BF73-40C4-8FBD-E33FC2444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0140" y="3049445"/>
            <a:ext cx="1552048" cy="1552048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22BB214C-DF3E-48F6-83FA-ED0ACAE583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4683" y="3049445"/>
            <a:ext cx="1552048" cy="1552048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5EFA521F-7D5F-41EC-8474-C00A79E049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11548" y="3051287"/>
            <a:ext cx="1552046" cy="1552046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ED7B5F8-CBCE-4D3F-A526-CCF619C5D5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06005" y="3043537"/>
            <a:ext cx="1552046" cy="1552046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5A23ED46-7CC7-44F4-822A-4626A61F18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8744" y="3049446"/>
            <a:ext cx="1552049" cy="155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630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0CB26A18-0340-4CA5-A4C4-405769709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361" y="857954"/>
            <a:ext cx="11170926" cy="742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5663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6AA66A49-3055-49AF-8732-D94B893EA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795" y="857954"/>
            <a:ext cx="11170059" cy="742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7248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61D94241-3716-43BE-9FA7-C005E08BE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795" y="857954"/>
            <a:ext cx="11170059" cy="742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2795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437D31A7-1AB9-43EF-A3F0-E320A1CCB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361" y="857954"/>
            <a:ext cx="11170926" cy="742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8630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Texto&#10;&#10;Descrição gerada automaticamente com confiança média">
            <a:extLst>
              <a:ext uri="{FF2B5EF4-FFF2-40B4-BE49-F238E27FC236}">
                <a16:creationId xmlns:a16="http://schemas.microsoft.com/office/drawing/2014/main" id="{8EC7C82F-15FB-4D10-A726-A06A6FC57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361" y="857954"/>
            <a:ext cx="11170926" cy="742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37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F5599C-BE8B-41E5-BAAE-130FA2E7BA79}"/>
              </a:ext>
            </a:extLst>
          </p:cNvPr>
          <p:cNvSpPr txBox="1"/>
          <p:nvPr/>
        </p:nvSpPr>
        <p:spPr>
          <a:xfrm>
            <a:off x="607907" y="5135519"/>
            <a:ext cx="7141081" cy="680930"/>
          </a:xfrm>
          <a:prstGeom prst="rect">
            <a:avLst/>
          </a:prstGeom>
          <a:noFill/>
        </p:spPr>
        <p:txBody>
          <a:bodyPr wrap="square" lIns="243745" tIns="194996" rIns="243745" bIns="194996" rtlCol="0">
            <a:spAutoFit/>
          </a:bodyPr>
          <a:lstStyle/>
          <a:p>
            <a:pPr marL="0" lvl="1" defTabSz="1218712" fontAlgn="auto">
              <a:spcBef>
                <a:spcPts val="800"/>
              </a:spcBef>
              <a:spcAft>
                <a:spcPts val="0"/>
              </a:spcAft>
              <a:defRPr/>
            </a:pPr>
            <a:endParaRPr lang="en-US" sz="1866">
              <a:solidFill>
                <a:srgbClr val="000000"/>
              </a:solidFill>
              <a:latin typeface="Segoe UI"/>
              <a:ea typeface="+mn-ea"/>
            </a:endParaRPr>
          </a:p>
        </p:txBody>
      </p: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956BB68D-3B7D-4E02-86D0-E01DD8B9A349}"/>
              </a:ext>
            </a:extLst>
          </p:cNvPr>
          <p:cNvCxnSpPr>
            <a:cxnSpLocks/>
          </p:cNvCxnSpPr>
          <p:nvPr/>
        </p:nvCxnSpPr>
        <p:spPr>
          <a:xfrm flipV="1">
            <a:off x="8156691" y="1697948"/>
            <a:ext cx="0" cy="5854899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</a:ln>
          <a:effectLst/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2910F77A-6C17-D041-8059-F27E2E1573D2}"/>
              </a:ext>
            </a:extLst>
          </p:cNvPr>
          <p:cNvGrpSpPr/>
          <p:nvPr/>
        </p:nvGrpSpPr>
        <p:grpSpPr>
          <a:xfrm>
            <a:off x="1076411" y="2675404"/>
            <a:ext cx="6552030" cy="2868438"/>
            <a:chOff x="807623" y="2005997"/>
            <a:chExt cx="4915943" cy="2152169"/>
          </a:xfrm>
        </p:grpSpPr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0BA81CE5-1C40-48D8-8647-72F0D282D342}"/>
                </a:ext>
              </a:extLst>
            </p:cNvPr>
            <p:cNvCxnSpPr>
              <a:cxnSpLocks/>
            </p:cNvCxnSpPr>
            <p:nvPr/>
          </p:nvCxnSpPr>
          <p:spPr>
            <a:xfrm>
              <a:off x="807623" y="4145095"/>
              <a:ext cx="4915943" cy="0"/>
            </a:xfrm>
            <a:prstGeom prst="lin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tailEnd type="triangle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745E966-44E2-45B2-844C-663DEF25D3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048" y="2005997"/>
              <a:ext cx="0" cy="2136302"/>
            </a:xfrm>
            <a:prstGeom prst="lin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headEnd type="none"/>
              <a:tailEnd type="triangle"/>
            </a:ln>
            <a:effectLst/>
          </p:spPr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1AECABD-0569-48F1-9007-DC8460F6DE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0475" y="2263248"/>
              <a:ext cx="4651485" cy="18678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467FCCA3-ED3B-4283-A20D-8D033736A26F}"/>
                </a:ext>
              </a:extLst>
            </p:cNvPr>
            <p:cNvSpPr/>
            <p:nvPr/>
          </p:nvSpPr>
          <p:spPr>
            <a:xfrm>
              <a:off x="3968324" y="2757268"/>
              <a:ext cx="173486" cy="16777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6248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9" kern="0">
                <a:solidFill>
                  <a:srgbClr val="AFAFAF"/>
                </a:solidFill>
                <a:latin typeface="Segoe UI"/>
                <a:ea typeface="+mn-ea"/>
              </a:endParaRP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ACC038C3-7C07-4D97-84C2-3D71F9472473}"/>
                </a:ext>
              </a:extLst>
            </p:cNvPr>
            <p:cNvCxnSpPr>
              <a:cxnSpLocks/>
              <a:endCxn id="222" idx="2"/>
            </p:cNvCxnSpPr>
            <p:nvPr/>
          </p:nvCxnSpPr>
          <p:spPr>
            <a:xfrm flipV="1">
              <a:off x="4055066" y="2925040"/>
              <a:ext cx="0" cy="122707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A03E9735-6DF7-4E15-9A6B-2C7805504327}"/>
                </a:ext>
              </a:extLst>
            </p:cNvPr>
            <p:cNvCxnSpPr>
              <a:cxnSpLocks/>
              <a:endCxn id="222" idx="1"/>
            </p:cNvCxnSpPr>
            <p:nvPr/>
          </p:nvCxnSpPr>
          <p:spPr>
            <a:xfrm>
              <a:off x="831157" y="2841153"/>
              <a:ext cx="313716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8E59F3BC-737F-4BA1-B93D-0EB664FA3124}"/>
                </a:ext>
              </a:extLst>
            </p:cNvPr>
            <p:cNvCxnSpPr>
              <a:cxnSpLocks/>
              <a:endCxn id="227" idx="1"/>
            </p:cNvCxnSpPr>
            <p:nvPr/>
          </p:nvCxnSpPr>
          <p:spPr>
            <a:xfrm>
              <a:off x="838106" y="2523055"/>
              <a:ext cx="390310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08EBE635-C664-4B0B-9A12-D3F4CF3B7C89}"/>
                </a:ext>
              </a:extLst>
            </p:cNvPr>
            <p:cNvCxnSpPr>
              <a:cxnSpLocks/>
              <a:endCxn id="227" idx="2"/>
            </p:cNvCxnSpPr>
            <p:nvPr/>
          </p:nvCxnSpPr>
          <p:spPr>
            <a:xfrm flipV="1">
              <a:off x="4827952" y="2606942"/>
              <a:ext cx="0" cy="15512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2B8928BF-EA53-4B5B-A2B8-1E7AD3EDA4E3}"/>
                </a:ext>
              </a:extLst>
            </p:cNvPr>
            <p:cNvSpPr/>
            <p:nvPr/>
          </p:nvSpPr>
          <p:spPr>
            <a:xfrm>
              <a:off x="4741209" y="2439169"/>
              <a:ext cx="173486" cy="16777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6248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9" kern="0">
                <a:solidFill>
                  <a:srgbClr val="AFAFAF"/>
                </a:solidFill>
                <a:latin typeface="Segoe UI"/>
                <a:ea typeface="+mn-ea"/>
              </a:endParaRP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0F5DFC0C-04F7-466B-A9CE-CBE21F785503}"/>
                </a:ext>
              </a:extLst>
            </p:cNvPr>
            <p:cNvSpPr/>
            <p:nvPr/>
          </p:nvSpPr>
          <p:spPr>
            <a:xfrm>
              <a:off x="3220366" y="3051911"/>
              <a:ext cx="173486" cy="16777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6248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9" kern="0">
                <a:solidFill>
                  <a:srgbClr val="AFAFAF"/>
                </a:solidFill>
                <a:latin typeface="Segoe UI"/>
                <a:ea typeface="+mn-ea"/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88A69EB3-AA25-4300-92E6-FBB15F812A7E}"/>
                </a:ext>
              </a:extLst>
            </p:cNvPr>
            <p:cNvSpPr/>
            <p:nvPr/>
          </p:nvSpPr>
          <p:spPr>
            <a:xfrm>
              <a:off x="2445621" y="3367346"/>
              <a:ext cx="173486" cy="16777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6248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9" kern="0">
                <a:solidFill>
                  <a:srgbClr val="AFAFAF"/>
                </a:solidFill>
                <a:latin typeface="Segoe UI"/>
                <a:ea typeface="+mn-ea"/>
              </a:endParaRP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FE19DAAB-255D-4AA4-A808-304FFBD99DD8}"/>
                </a:ext>
              </a:extLst>
            </p:cNvPr>
            <p:cNvSpPr/>
            <p:nvPr/>
          </p:nvSpPr>
          <p:spPr>
            <a:xfrm>
              <a:off x="1693323" y="3674533"/>
              <a:ext cx="173486" cy="16777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6248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9" kern="0">
                <a:solidFill>
                  <a:srgbClr val="AFAFAF"/>
                </a:solidFill>
                <a:latin typeface="Segoe UI"/>
                <a:ea typeface="+mn-ea"/>
              </a:endParaRP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28DDB5DF-4E0D-425D-BE7F-BA788D105A0B}"/>
                </a:ext>
              </a:extLst>
            </p:cNvPr>
            <p:cNvCxnSpPr>
              <a:cxnSpLocks/>
              <a:endCxn id="228" idx="1"/>
            </p:cNvCxnSpPr>
            <p:nvPr/>
          </p:nvCxnSpPr>
          <p:spPr>
            <a:xfrm>
              <a:off x="810313" y="3135798"/>
              <a:ext cx="241005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89091686-A155-41A0-9A1B-1E8D4B1D9DDA}"/>
                </a:ext>
              </a:extLst>
            </p:cNvPr>
            <p:cNvCxnSpPr>
              <a:cxnSpLocks/>
              <a:endCxn id="229" idx="1"/>
            </p:cNvCxnSpPr>
            <p:nvPr/>
          </p:nvCxnSpPr>
          <p:spPr>
            <a:xfrm>
              <a:off x="824209" y="3451233"/>
              <a:ext cx="1621412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548D10EE-0B11-4530-A0DB-0F0406BEA681}"/>
                </a:ext>
              </a:extLst>
            </p:cNvPr>
            <p:cNvCxnSpPr>
              <a:cxnSpLocks/>
              <a:endCxn id="230" idx="1"/>
            </p:cNvCxnSpPr>
            <p:nvPr/>
          </p:nvCxnSpPr>
          <p:spPr>
            <a:xfrm>
              <a:off x="824208" y="3758420"/>
              <a:ext cx="869114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5A8328C5-DDE4-4948-A1EF-26168D9B087F}"/>
                </a:ext>
              </a:extLst>
            </p:cNvPr>
            <p:cNvCxnSpPr>
              <a:cxnSpLocks/>
              <a:endCxn id="228" idx="2"/>
            </p:cNvCxnSpPr>
            <p:nvPr/>
          </p:nvCxnSpPr>
          <p:spPr>
            <a:xfrm flipV="1">
              <a:off x="3307109" y="3219684"/>
              <a:ext cx="0" cy="93243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B940A4B0-5FF5-49CE-9586-16088A450FF3}"/>
                </a:ext>
              </a:extLst>
            </p:cNvPr>
            <p:cNvCxnSpPr>
              <a:cxnSpLocks/>
              <a:endCxn id="229" idx="2"/>
            </p:cNvCxnSpPr>
            <p:nvPr/>
          </p:nvCxnSpPr>
          <p:spPr>
            <a:xfrm flipV="1">
              <a:off x="2532363" y="3535120"/>
              <a:ext cx="0" cy="616999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7927AC5-E1C9-435F-B0FC-9460F03D2D6D}"/>
                </a:ext>
              </a:extLst>
            </p:cNvPr>
            <p:cNvCxnSpPr>
              <a:cxnSpLocks/>
              <a:endCxn id="230" idx="2"/>
            </p:cNvCxnSpPr>
            <p:nvPr/>
          </p:nvCxnSpPr>
          <p:spPr>
            <a:xfrm flipV="1">
              <a:off x="1780066" y="3842306"/>
              <a:ext cx="0" cy="30376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</a:ln>
            <a:effectLst/>
          </p:spPr>
        </p:cxnSp>
      </p:grpSp>
      <p:sp>
        <p:nvSpPr>
          <p:cNvPr id="237" name="TextBox 236">
            <a:extLst>
              <a:ext uri="{FF2B5EF4-FFF2-40B4-BE49-F238E27FC236}">
                <a16:creationId xmlns:a16="http://schemas.microsoft.com/office/drawing/2014/main" id="{1DE64F3D-9832-42E9-81C2-A7F99755A23D}"/>
              </a:ext>
            </a:extLst>
          </p:cNvPr>
          <p:cNvSpPr txBox="1"/>
          <p:nvPr/>
        </p:nvSpPr>
        <p:spPr>
          <a:xfrm>
            <a:off x="3651769" y="5539883"/>
            <a:ext cx="885179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248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99" kern="0">
                <a:solidFill>
                  <a:prstClr val="black"/>
                </a:solidFill>
                <a:latin typeface="Segoe UI"/>
                <a:ea typeface="+mn-ea"/>
              </a:rPr>
              <a:t>Storage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B459EC4-29FC-47D6-A4C2-206FB165B12E}"/>
              </a:ext>
            </a:extLst>
          </p:cNvPr>
          <p:cNvSpPr txBox="1"/>
          <p:nvPr/>
        </p:nvSpPr>
        <p:spPr>
          <a:xfrm rot="16200000">
            <a:off x="302664" y="4352748"/>
            <a:ext cx="1019831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248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99" kern="0">
                <a:solidFill>
                  <a:prstClr val="black"/>
                </a:solidFill>
                <a:latin typeface="Segoe UI"/>
                <a:ea typeface="+mn-ea"/>
              </a:rPr>
              <a:t>Compute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C6210D5-AD49-4408-B6B7-81F3DF922031}"/>
              </a:ext>
            </a:extLst>
          </p:cNvPr>
          <p:cNvSpPr txBox="1"/>
          <p:nvPr/>
        </p:nvSpPr>
        <p:spPr>
          <a:xfrm>
            <a:off x="11581400" y="5539883"/>
            <a:ext cx="885179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248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99" kern="0">
                <a:solidFill>
                  <a:srgbClr val="000000"/>
                </a:solidFill>
                <a:latin typeface="Segoe UI"/>
                <a:ea typeface="+mn-ea"/>
              </a:rPr>
              <a:t>Storage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36DE97CC-3518-486F-9BCC-2983DAB4024E}"/>
              </a:ext>
            </a:extLst>
          </p:cNvPr>
          <p:cNvSpPr txBox="1"/>
          <p:nvPr/>
        </p:nvSpPr>
        <p:spPr>
          <a:xfrm rot="16200000">
            <a:off x="8232296" y="4352748"/>
            <a:ext cx="1019831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6248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99" kern="0">
                <a:solidFill>
                  <a:prstClr val="black"/>
                </a:solidFill>
                <a:latin typeface="Segoe UI"/>
                <a:ea typeface="+mn-ea"/>
              </a:rPr>
              <a:t>Compute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9C3DE6E9-37E8-4F75-ABE7-9E291C37E4DC}"/>
              </a:ext>
            </a:extLst>
          </p:cNvPr>
          <p:cNvSpPr txBox="1"/>
          <p:nvPr/>
        </p:nvSpPr>
        <p:spPr>
          <a:xfrm>
            <a:off x="10711525" y="1581453"/>
            <a:ext cx="2622834" cy="789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66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66" dirty="0">
                <a:solidFill>
                  <a:srgbClr val="0078D4"/>
                </a:solidFill>
                <a:latin typeface="Segoe UI Semibold"/>
                <a:ea typeface="+mn-ea"/>
              </a:rPr>
              <a:t>vCore model</a:t>
            </a:r>
          </a:p>
          <a:p>
            <a:pPr algn="ctr" defTabSz="16248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66" kern="0" dirty="0">
                <a:solidFill>
                  <a:prstClr val="black"/>
                </a:solidFill>
                <a:latin typeface="Segoe UI"/>
                <a:ea typeface="+mn-ea"/>
              </a:rPr>
              <a:t>Independent scalability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F25673ED-36BB-4973-B547-5015EFC785E4}"/>
              </a:ext>
            </a:extLst>
          </p:cNvPr>
          <p:cNvSpPr txBox="1"/>
          <p:nvPr/>
        </p:nvSpPr>
        <p:spPr>
          <a:xfrm>
            <a:off x="2871774" y="1582364"/>
            <a:ext cx="2509020" cy="789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66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66">
                <a:solidFill>
                  <a:srgbClr val="0078D4"/>
                </a:solidFill>
                <a:latin typeface="Segoe UI Semibold"/>
                <a:ea typeface="+mn-ea"/>
              </a:rPr>
              <a:t>DTU model</a:t>
            </a:r>
          </a:p>
          <a:p>
            <a:pPr algn="ctr" defTabSz="16248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66" kern="0">
                <a:solidFill>
                  <a:prstClr val="black"/>
                </a:solidFill>
                <a:latin typeface="Segoe UI"/>
                <a:ea typeface="+mn-ea"/>
              </a:rPr>
              <a:t>Simple, preconfigured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3B084C-F0A5-48F5-AA2A-A116950E04C1}"/>
              </a:ext>
            </a:extLst>
          </p:cNvPr>
          <p:cNvSpPr txBox="1"/>
          <p:nvPr/>
        </p:nvSpPr>
        <p:spPr>
          <a:xfrm>
            <a:off x="8732097" y="6020088"/>
            <a:ext cx="6922845" cy="1730990"/>
          </a:xfrm>
          <a:prstGeom prst="rect">
            <a:avLst/>
          </a:prstGeom>
          <a:noFill/>
        </p:spPr>
        <p:txBody>
          <a:bodyPr wrap="square" lIns="243745" tIns="121872" rIns="243745" bIns="194996" rtlCol="0" anchor="t">
            <a:spAutoFit/>
          </a:bodyPr>
          <a:lstStyle/>
          <a:p>
            <a:pPr defTabSz="1218712"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599" dirty="0">
                <a:solidFill>
                  <a:prstClr val="black"/>
                </a:solidFill>
                <a:latin typeface="Segoe UI"/>
                <a:ea typeface="+mn-ea"/>
              </a:rPr>
              <a:t>This model allows you to independently choose compute and storage resources. It also allows you to use Azure Hybrid Benefit for SQL Server and Reserved Capacity to gain cost savings.</a:t>
            </a:r>
          </a:p>
          <a:p>
            <a:pPr defTabSz="1218712"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599" dirty="0">
                <a:solidFill>
                  <a:prstClr val="black"/>
                </a:solidFill>
                <a:latin typeface="Segoe UI"/>
                <a:ea typeface="+mn-ea"/>
              </a:rPr>
              <a:t>Best for customers who value flexibility, control and transparency</a:t>
            </a:r>
          </a:p>
          <a:p>
            <a:pPr defTabSz="1218712" fontAlgn="auto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en-US" sz="1599" dirty="0">
              <a:solidFill>
                <a:prstClr val="black"/>
              </a:solidFill>
              <a:latin typeface="Segoe UI"/>
              <a:ea typeface="+mn-ea"/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957FABD2-8103-4B5A-A137-B28E28F3DB6A}"/>
              </a:ext>
            </a:extLst>
          </p:cNvPr>
          <p:cNvSpPr txBox="1">
            <a:spLocks/>
          </p:cNvSpPr>
          <p:nvPr/>
        </p:nvSpPr>
        <p:spPr>
          <a:xfrm>
            <a:off x="784044" y="611148"/>
            <a:ext cx="14685621" cy="7383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1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defTabSz="1243128" fontAlgn="auto">
              <a:spcAft>
                <a:spcPts val="0"/>
              </a:spcAft>
              <a:defRPr/>
            </a:pPr>
            <a:r>
              <a:rPr lang="en-US" sz="4798" spc="-68" dirty="0">
                <a:solidFill>
                  <a:srgbClr val="000000"/>
                </a:solidFill>
                <a:latin typeface="Segoe UI Semibold"/>
              </a:rPr>
              <a:t>Purchasing models - SQL Database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3FA791-BAAC-7B45-8B0D-57A3BE8C8CE7}"/>
              </a:ext>
            </a:extLst>
          </p:cNvPr>
          <p:cNvSpPr/>
          <p:nvPr/>
        </p:nvSpPr>
        <p:spPr>
          <a:xfrm>
            <a:off x="982687" y="6099519"/>
            <a:ext cx="6287198" cy="128188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lvl="1" defTabSz="1218712"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599">
                <a:solidFill>
                  <a:srgbClr val="000000"/>
                </a:solidFill>
                <a:latin typeface="Segoe UI"/>
                <a:ea typeface="+mn-ea"/>
              </a:rPr>
              <a:t>Pre-packaged, bundled unit that represents the database power </a:t>
            </a:r>
          </a:p>
          <a:p>
            <a:pPr marL="0" lvl="1" defTabSz="1218712"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599">
                <a:solidFill>
                  <a:srgbClr val="000000"/>
                </a:solidFill>
                <a:latin typeface="Segoe UI"/>
                <a:ea typeface="+mn-ea"/>
              </a:rPr>
              <a:t>Designed for predictable performance, but somewhat inflexible and limited in options</a:t>
            </a:r>
          </a:p>
          <a:p>
            <a:pPr marL="0" lvl="1" defTabSz="1218712" fontAlgn="auto">
              <a:spcBef>
                <a:spcPts val="800"/>
              </a:spcBef>
              <a:spcAft>
                <a:spcPts val="0"/>
              </a:spcAft>
              <a:defRPr/>
            </a:pPr>
            <a:r>
              <a:rPr lang="en-ZA" sz="1599">
                <a:solidFill>
                  <a:srgbClr val="000000"/>
                </a:solidFill>
                <a:latin typeface="Segoe UI"/>
                <a:ea typeface="+mn-ea"/>
              </a:rPr>
              <a:t>D</a:t>
            </a:r>
            <a:r>
              <a:rPr lang="en-US" sz="1599">
                <a:solidFill>
                  <a:srgbClr val="000000"/>
                </a:solidFill>
                <a:latin typeface="Segoe UI"/>
                <a:ea typeface="+mn-ea"/>
              </a:rPr>
              <a:t>TU sizing offers simplicity of choice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4B0C6B-7739-AF4B-8931-286958AB0FC9}"/>
              </a:ext>
            </a:extLst>
          </p:cNvPr>
          <p:cNvGrpSpPr/>
          <p:nvPr/>
        </p:nvGrpSpPr>
        <p:grpSpPr>
          <a:xfrm>
            <a:off x="9004394" y="2569848"/>
            <a:ext cx="6552030" cy="2956573"/>
            <a:chOff x="6755934" y="1926799"/>
            <a:chExt cx="4915943" cy="2218296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D4A676CA-C575-4E4E-BFA7-4DDDD1031C2B}"/>
                </a:ext>
              </a:extLst>
            </p:cNvPr>
            <p:cNvGrpSpPr/>
            <p:nvPr/>
          </p:nvGrpSpPr>
          <p:grpSpPr>
            <a:xfrm>
              <a:off x="7186149" y="1926799"/>
              <a:ext cx="621465" cy="403756"/>
              <a:chOff x="7948868" y="2430382"/>
              <a:chExt cx="475488" cy="473240"/>
            </a:xfrm>
          </p:grpSpPr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FF4B53B5-BE4B-4B84-8548-AD892080B3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8868" y="2667004"/>
                <a:ext cx="47548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58CE5C9A-4984-4130-861B-158264A16D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86048" y="2430382"/>
                <a:ext cx="0" cy="47324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  <a:tailEnd type="triangle"/>
              </a:ln>
              <a:effectLst/>
            </p:spPr>
          </p:cxn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5897E675-4EAF-425C-8AEA-F752697F21EA}"/>
                  </a:ext>
                </a:extLst>
              </p:cNvPr>
              <p:cNvSpPr/>
              <p:nvPr/>
            </p:nvSpPr>
            <p:spPr>
              <a:xfrm>
                <a:off x="8119680" y="2593049"/>
                <a:ext cx="132736" cy="14748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248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199" kern="0">
                  <a:solidFill>
                    <a:srgbClr val="AFAFAF"/>
                  </a:solidFill>
                  <a:latin typeface="Segoe UI"/>
                  <a:ea typeface="+mn-ea"/>
                </a:endParaRP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04ABF47-7D72-3D4A-9E7E-8A1963969E8F}"/>
                </a:ext>
              </a:extLst>
            </p:cNvPr>
            <p:cNvGrpSpPr/>
            <p:nvPr/>
          </p:nvGrpSpPr>
          <p:grpSpPr>
            <a:xfrm>
              <a:off x="8322990" y="2940401"/>
              <a:ext cx="621465" cy="403756"/>
              <a:chOff x="7948868" y="2430382"/>
              <a:chExt cx="475488" cy="473240"/>
            </a:xfrm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1855AD8-7CDF-E845-B084-880C334CBC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8868" y="2667004"/>
                <a:ext cx="47548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DA070DC6-F35C-7E48-84E1-5F63A92B71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86048" y="2430382"/>
                <a:ext cx="0" cy="47324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  <a:tailEnd type="triangle"/>
              </a:ln>
              <a:effectLst/>
            </p:spPr>
          </p:cxn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1DFD133A-D2D8-7648-BD2C-26011EC120E7}"/>
                  </a:ext>
                </a:extLst>
              </p:cNvPr>
              <p:cNvSpPr/>
              <p:nvPr/>
            </p:nvSpPr>
            <p:spPr>
              <a:xfrm>
                <a:off x="8119680" y="2593049"/>
                <a:ext cx="132736" cy="14748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248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199" kern="0">
                  <a:solidFill>
                    <a:srgbClr val="AFAFAF"/>
                  </a:solidFill>
                  <a:latin typeface="Segoe UI"/>
                  <a:ea typeface="+mn-ea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0F5D31C-46CA-B34D-A172-4DB24C5B5910}"/>
                </a:ext>
              </a:extLst>
            </p:cNvPr>
            <p:cNvGrpSpPr/>
            <p:nvPr/>
          </p:nvGrpSpPr>
          <p:grpSpPr>
            <a:xfrm>
              <a:off x="9533423" y="2051123"/>
              <a:ext cx="621465" cy="403756"/>
              <a:chOff x="7948868" y="2430382"/>
              <a:chExt cx="475488" cy="473240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B7DFB83A-6DF0-BD46-9A47-475052D639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8868" y="2667004"/>
                <a:ext cx="47548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830B3D10-843E-DE43-BC3E-90E460E835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86048" y="2430382"/>
                <a:ext cx="0" cy="47324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  <a:tailEnd type="triangle"/>
              </a:ln>
              <a:effectLst/>
            </p:spPr>
          </p:cxn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6490EA2F-43D6-744F-A5DA-9EE4C269C3B5}"/>
                  </a:ext>
                </a:extLst>
              </p:cNvPr>
              <p:cNvSpPr/>
              <p:nvPr/>
            </p:nvSpPr>
            <p:spPr>
              <a:xfrm>
                <a:off x="8119680" y="2593049"/>
                <a:ext cx="132736" cy="14748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248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199" kern="0">
                  <a:solidFill>
                    <a:srgbClr val="AFAFAF"/>
                  </a:solidFill>
                  <a:latin typeface="Segoe UI"/>
                  <a:ea typeface="+mn-ea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68FA6E1-A8C2-5A47-ABC4-795B54A62C3C}"/>
                </a:ext>
              </a:extLst>
            </p:cNvPr>
            <p:cNvGrpSpPr/>
            <p:nvPr/>
          </p:nvGrpSpPr>
          <p:grpSpPr>
            <a:xfrm>
              <a:off x="10482959" y="2497782"/>
              <a:ext cx="621465" cy="403756"/>
              <a:chOff x="7948868" y="2430382"/>
              <a:chExt cx="475488" cy="47324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4C4058C6-EA2C-AC45-80E3-16C899AD15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8868" y="2667004"/>
                <a:ext cx="47548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A39F92D-D245-FC4A-97B4-F31D3C466D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86048" y="2430382"/>
                <a:ext cx="0" cy="47324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  <a:tailEnd type="triangle"/>
              </a:ln>
              <a:effectLst/>
            </p:spPr>
          </p:cxn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DC674DE-39CC-8044-B509-7839DB357FF9}"/>
                  </a:ext>
                </a:extLst>
              </p:cNvPr>
              <p:cNvSpPr/>
              <p:nvPr/>
            </p:nvSpPr>
            <p:spPr>
              <a:xfrm>
                <a:off x="8119680" y="2593049"/>
                <a:ext cx="132736" cy="14748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248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199" kern="0">
                  <a:solidFill>
                    <a:srgbClr val="AFAFAF"/>
                  </a:solidFill>
                  <a:latin typeface="Segoe UI"/>
                  <a:ea typeface="+mn-ea"/>
                </a:endParaRPr>
              </a:p>
            </p:txBody>
          </p: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9B556DC-3381-8845-B758-595B301616D0}"/>
                </a:ext>
              </a:extLst>
            </p:cNvPr>
            <p:cNvCxnSpPr>
              <a:cxnSpLocks/>
            </p:cNvCxnSpPr>
            <p:nvPr/>
          </p:nvCxnSpPr>
          <p:spPr>
            <a:xfrm>
              <a:off x="6755934" y="4145095"/>
              <a:ext cx="4915943" cy="0"/>
            </a:xfrm>
            <a:prstGeom prst="lin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tailEnd type="triangle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ECAA71D-2DB7-B84D-B836-E03C7048D4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62359" y="2005997"/>
              <a:ext cx="0" cy="2136302"/>
            </a:xfrm>
            <a:prstGeom prst="lin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headEnd type="none"/>
              <a:tailEnd type="triangle"/>
            </a:ln>
            <a:effectLst/>
          </p:spPr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05EAA5F-98D2-5246-A904-B95AD7937A24}"/>
              </a:ext>
            </a:extLst>
          </p:cNvPr>
          <p:cNvSpPr/>
          <p:nvPr/>
        </p:nvSpPr>
        <p:spPr bwMode="auto">
          <a:xfrm>
            <a:off x="12706266" y="4392266"/>
            <a:ext cx="2688148" cy="962677"/>
          </a:xfrm>
          <a:prstGeom prst="rect">
            <a:avLst/>
          </a:prstGeom>
          <a:solidFill>
            <a:srgbClr val="D0CECE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3745" tIns="194996" rIns="243745" bIns="19499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42799">
              <a:defRPr/>
            </a:pPr>
            <a:r>
              <a:rPr lang="en-US" sz="1866" dirty="0">
                <a:solidFill>
                  <a:srgbClr val="0078D4"/>
                </a:solidFill>
                <a:latin typeface="Segoe UI"/>
                <a:ea typeface="Segoe UI" pitchFamily="34" charset="0"/>
                <a:cs typeface="Segoe UI" pitchFamily="34" charset="0"/>
              </a:rPr>
              <a:t>Microsoft’s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304958708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682CCB1B-3DB4-794C-8DC8-0C5C086B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331"/>
              <a:t>DTU-based purchasing option and service tiers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580C6833-DD0D-4255-9066-0BFAA0CBDDFA}"/>
              </a:ext>
            </a:extLst>
          </p:cNvPr>
          <p:cNvGraphicFramePr/>
          <p:nvPr/>
        </p:nvGraphicFramePr>
        <p:xfrm>
          <a:off x="555774" y="2205129"/>
          <a:ext cx="15071820" cy="5947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9173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682CCB1B-3DB4-794C-8DC8-0C5C086B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331" dirty="0"/>
              <a:t>vCore purchasing option and service tiers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580C6833-DD0D-4255-9066-0BFAA0CBDDFA}"/>
              </a:ext>
            </a:extLst>
          </p:cNvPr>
          <p:cNvGraphicFramePr/>
          <p:nvPr/>
        </p:nvGraphicFramePr>
        <p:xfrm>
          <a:off x="555774" y="2205129"/>
          <a:ext cx="15071820" cy="5947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EBCD9EB-7E00-487F-80BB-9FB83A0E131F}"/>
              </a:ext>
            </a:extLst>
          </p:cNvPr>
          <p:cNvSpPr txBox="1"/>
          <p:nvPr/>
        </p:nvSpPr>
        <p:spPr>
          <a:xfrm>
            <a:off x="10414455" y="3423417"/>
            <a:ext cx="5281136" cy="114858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142184" tIns="142184" rIns="142184" bIns="142184" numCol="1" spcCol="1270" anchor="t" anchorCtr="0">
            <a:noAutofit/>
          </a:bodyPr>
          <a:lstStyle>
            <a:lvl1pPr>
              <a:defRPr b="1"/>
            </a:lvl1pPr>
          </a:lstStyle>
          <a:p>
            <a:r>
              <a:rPr lang="en-US" b="0" dirty="0">
                <a:solidFill>
                  <a:schemeClr val="accent1"/>
                </a:solidFill>
              </a:rPr>
              <a:t>Provisioned vs. Serverless</a:t>
            </a:r>
          </a:p>
        </p:txBody>
      </p:sp>
    </p:spTree>
    <p:extLst>
      <p:ext uri="{BB962C8B-B14F-4D97-AF65-F5344CB8AC3E}">
        <p14:creationId xmlns:p14="http://schemas.microsoft.com/office/powerpoint/2010/main" val="164511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0FD5FB8-9F64-483F-910D-42C9B1D8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89" y="319225"/>
            <a:ext cx="14982954" cy="1091181"/>
          </a:xfrm>
        </p:spPr>
        <p:txBody>
          <a:bodyPr/>
          <a:lstStyle/>
          <a:p>
            <a:r>
              <a:rPr lang="en-US" sz="6398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Azure SQL: </a:t>
            </a:r>
            <a:r>
              <a:rPr lang="en-US" sz="6398" b="1" dirty="0">
                <a:solidFill>
                  <a:schemeClr val="accent1"/>
                </a:solidFill>
                <a:latin typeface="Segoe UI Semibold" panose="020B0502040204020203" pitchFamily="34" charset="0"/>
                <a:cs typeface="Segoe UI Semibol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vCore Service Tiers</a:t>
            </a:r>
            <a:endParaRPr lang="en-US" sz="6398" b="1" dirty="0">
              <a:solidFill>
                <a:schemeClr val="accent1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ED2A259-A166-4911-8612-32A88B456604}"/>
              </a:ext>
            </a:extLst>
          </p:cNvPr>
          <p:cNvGraphicFramePr>
            <a:graphicFrameLocks noGrp="1"/>
          </p:cNvGraphicFramePr>
          <p:nvPr/>
        </p:nvGraphicFramePr>
        <p:xfrm>
          <a:off x="211955" y="1410400"/>
          <a:ext cx="15745112" cy="7549883"/>
        </p:xfrm>
        <a:graphic>
          <a:graphicData uri="http://schemas.openxmlformats.org/drawingml/2006/table">
            <a:tbl>
              <a:tblPr firstRow="1" bandRow="1"/>
              <a:tblGrid>
                <a:gridCol w="2183513">
                  <a:extLst>
                    <a:ext uri="{9D8B030D-6E8A-4147-A177-3AD203B41FA5}">
                      <a16:colId xmlns:a16="http://schemas.microsoft.com/office/drawing/2014/main" val="929432607"/>
                    </a:ext>
                  </a:extLst>
                </a:gridCol>
                <a:gridCol w="2555131">
                  <a:extLst>
                    <a:ext uri="{9D8B030D-6E8A-4147-A177-3AD203B41FA5}">
                      <a16:colId xmlns:a16="http://schemas.microsoft.com/office/drawing/2014/main" val="897535543"/>
                    </a:ext>
                  </a:extLst>
                </a:gridCol>
                <a:gridCol w="2277201">
                  <a:extLst>
                    <a:ext uri="{9D8B030D-6E8A-4147-A177-3AD203B41FA5}">
                      <a16:colId xmlns:a16="http://schemas.microsoft.com/office/drawing/2014/main" val="1444485885"/>
                    </a:ext>
                  </a:extLst>
                </a:gridCol>
                <a:gridCol w="2277201">
                  <a:extLst>
                    <a:ext uri="{9D8B030D-6E8A-4147-A177-3AD203B41FA5}">
                      <a16:colId xmlns:a16="http://schemas.microsoft.com/office/drawing/2014/main" val="313363598"/>
                    </a:ext>
                  </a:extLst>
                </a:gridCol>
                <a:gridCol w="2277201">
                  <a:extLst>
                    <a:ext uri="{9D8B030D-6E8A-4147-A177-3AD203B41FA5}">
                      <a16:colId xmlns:a16="http://schemas.microsoft.com/office/drawing/2014/main" val="3691271512"/>
                    </a:ext>
                  </a:extLst>
                </a:gridCol>
                <a:gridCol w="4174865">
                  <a:extLst>
                    <a:ext uri="{9D8B030D-6E8A-4147-A177-3AD203B41FA5}">
                      <a16:colId xmlns:a16="http://schemas.microsoft.com/office/drawing/2014/main" val="3788432779"/>
                    </a:ext>
                  </a:extLst>
                </a:gridCol>
              </a:tblGrid>
              <a:tr h="94111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Service tier</a:t>
                      </a:r>
                    </a:p>
                  </a:txBody>
                  <a:tcPr marL="8715" marR="8715" marT="8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23888" indent="0" algn="l" rtl="0" fontAlgn="ctr"/>
                      <a:r>
                        <a:rPr lang="en-US" sz="2000" b="1" i="0" u="none" strike="noStrike">
                          <a:solidFill>
                            <a:schemeClr val="tx2"/>
                          </a:solidFill>
                          <a:effectLst/>
                          <a:latin typeface="Segoe UI Semibold" panose="020B0702040204020203" pitchFamily="34" charset="0"/>
                        </a:rPr>
                        <a:t>General purpose</a:t>
                      </a:r>
                    </a:p>
                  </a:txBody>
                  <a:tcPr marL="8715" marR="8715" marT="871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465138" indent="42863" algn="l" rtl="0" fontAlgn="ctr"/>
                      <a:r>
                        <a:rPr lang="en-US" sz="2000" b="1" i="0" u="none" strike="noStrike">
                          <a:solidFill>
                            <a:schemeClr val="tx2"/>
                          </a:solidFill>
                          <a:effectLst/>
                          <a:latin typeface="Segoe UI Semibold" panose="020B0702040204020203" pitchFamily="34" charset="0"/>
                        </a:rPr>
                        <a:t>  Business critical</a:t>
                      </a:r>
                    </a:p>
                  </a:txBody>
                  <a:tcPr marL="8715" marR="8715" marT="871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0700" indent="-12700" algn="l" rtl="0" fontAlgn="ctr"/>
                      <a:r>
                        <a:rPr lang="en-US" sz="2000" b="1" i="0" u="none" strike="noStrike">
                          <a:solidFill>
                            <a:schemeClr val="tx2"/>
                          </a:solidFill>
                          <a:effectLst/>
                          <a:latin typeface="Segoe UI Semibold" panose="020B0702040204020203" pitchFamily="34" charset="0"/>
                        </a:rPr>
                        <a:t> Hyperscale</a:t>
                      </a:r>
                    </a:p>
                  </a:txBody>
                  <a:tcPr marL="8715" marR="8715" marT="871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034153"/>
                  </a:ext>
                </a:extLst>
              </a:tr>
              <a:tr h="9144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Best for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Most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budget-oriented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workloads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Critical business applications with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high IO requirements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. 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OLTP and HTAP workloads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with highly scalable storage and read-scale requirements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917143"/>
                  </a:ext>
                </a:extLst>
              </a:tr>
              <a:tr h="89148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Deployment option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</a:rPr>
                        <a:t>Single / </a:t>
                      </a:r>
                    </a:p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</a:rPr>
                        <a:t>Elastic Pools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</a:rPr>
                        <a:t>Managed Instance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</a:rPr>
                        <a:t>Single / </a:t>
                      </a:r>
                    </a:p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</a:rPr>
                        <a:t>Elastic Pools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</a:rPr>
                        <a:t>Managed Instance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</a:rPr>
                        <a:t>Single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480113"/>
                  </a:ext>
                </a:extLst>
              </a:tr>
              <a:tr h="8227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Compute tiers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Gen4: 1 to 24 vCore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Gen5: 2 to 80 vCore</a:t>
                      </a:r>
                    </a:p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Serverless: 1 to 16 vCore</a:t>
                      </a:r>
                    </a:p>
                  </a:txBody>
                  <a:tcPr marL="60897" marR="8715" marT="871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Gen4: 4 to 24 vCore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Gen5: 4 to 80 vCore</a:t>
                      </a:r>
                    </a:p>
                  </a:txBody>
                  <a:tcPr marL="60897" marR="8715" marT="871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Gen4: 1 to 24 vCore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Gen5: 2 to 80 vCore</a:t>
                      </a:r>
                    </a:p>
                  </a:txBody>
                  <a:tcPr marL="60897" marR="8715" marT="871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Gen4: 4 to 24 vCore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Gen5: 4 to 80 vCore</a:t>
                      </a:r>
                    </a:p>
                  </a:txBody>
                  <a:tcPr marL="60897" marR="8715" marT="8715" marB="0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Gen4: 1 to 24 vCore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Gen5: 2 to 80 vCore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543038"/>
                  </a:ext>
                </a:extLst>
              </a:tr>
              <a:tr h="47415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Storage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Remote SSD based Premium storage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Local SSD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Local SSD Cache, remote Page servers with local SSD ( RBPEX)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634762"/>
                  </a:ext>
                </a:extLst>
              </a:tr>
              <a:tr h="7608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32GB – 4TB per instance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32GB – 8TB per instance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32GB – 4TB per instance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32GB – 4TB per instance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Scale from 10GB to 100TB of storage in 1GB increments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20347"/>
                  </a:ext>
                </a:extLst>
              </a:tr>
              <a:tr h="5477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In-Memory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Not supported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Supported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Not supported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186239"/>
                  </a:ext>
                </a:extLst>
              </a:tr>
              <a:tr h="70655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Read-write IO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7000 IOPS 5-10ms for  data access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200K IOPS</a:t>
                      </a:r>
                    </a:p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1-2ms for all data access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RBPEX: 200K IOPS,1-2ms for hot data access</a:t>
                      </a:r>
                    </a:p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Remote reads: &gt;2ms 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08718"/>
                  </a:ext>
                </a:extLst>
              </a:tr>
              <a:tr h="47415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Log throughput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1.875 MB/s per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Vcore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(Max 30MB/sec)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6 MB/s per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Vcore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(Max 96MB/sec)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100MBPS</a:t>
                      </a:r>
                    </a:p>
                    <a:p>
                      <a:pPr algn="l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52429"/>
                  </a:ext>
                </a:extLst>
              </a:tr>
              <a:tr h="5424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Read Replicas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0 read replicas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3 replicas, 1 read-scale replica, </a:t>
                      </a:r>
                      <a:b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zone-redundant HA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Primary read/write replica + </a:t>
                      </a:r>
                      <a:b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up to 4 read replicas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845074"/>
                  </a:ext>
                </a:extLst>
              </a:tr>
              <a:tr h="47415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Segoe UI Semibold" panose="020B0702040204020203" pitchFamily="34" charset="0"/>
                        </a:rPr>
                        <a:t>Backups</a:t>
                      </a:r>
                    </a:p>
                  </a:txBody>
                  <a:tcPr marL="8715" marR="8715" marT="8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RA-GRS, 7-35 days (7 days by default)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RA-GRS, 7-35 days (7 days by default)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LRS, ZRS, RA-GRS, 7 days</a:t>
                      </a:r>
                    </a:p>
                  </a:txBody>
                  <a:tcPr marL="60897" marR="8715" marT="8715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0398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47677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C0A2-776C-478E-8EE8-29A4EC0FE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262" y="263630"/>
            <a:ext cx="15312637" cy="85670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Azure SQL Database Availability SLAs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1CD0A89-4433-46B9-9AD7-09900AF057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27021" y="1048377"/>
          <a:ext cx="11408211" cy="699640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98943">
                  <a:extLst>
                    <a:ext uri="{9D8B030D-6E8A-4147-A177-3AD203B41FA5}">
                      <a16:colId xmlns:a16="http://schemas.microsoft.com/office/drawing/2014/main" val="1497556919"/>
                    </a:ext>
                  </a:extLst>
                </a:gridCol>
                <a:gridCol w="2498943">
                  <a:extLst>
                    <a:ext uri="{9D8B030D-6E8A-4147-A177-3AD203B41FA5}">
                      <a16:colId xmlns:a16="http://schemas.microsoft.com/office/drawing/2014/main" val="1622594926"/>
                    </a:ext>
                  </a:extLst>
                </a:gridCol>
                <a:gridCol w="2498943">
                  <a:extLst>
                    <a:ext uri="{9D8B030D-6E8A-4147-A177-3AD203B41FA5}">
                      <a16:colId xmlns:a16="http://schemas.microsoft.com/office/drawing/2014/main" val="1217006937"/>
                    </a:ext>
                  </a:extLst>
                </a:gridCol>
                <a:gridCol w="2269401">
                  <a:extLst>
                    <a:ext uri="{9D8B030D-6E8A-4147-A177-3AD203B41FA5}">
                      <a16:colId xmlns:a16="http://schemas.microsoft.com/office/drawing/2014/main" val="431958156"/>
                    </a:ext>
                  </a:extLst>
                </a:gridCol>
                <a:gridCol w="1641981">
                  <a:extLst>
                    <a:ext uri="{9D8B030D-6E8A-4147-A177-3AD203B41FA5}">
                      <a16:colId xmlns:a16="http://schemas.microsoft.com/office/drawing/2014/main" val="2746732280"/>
                    </a:ext>
                  </a:extLst>
                </a:gridCol>
              </a:tblGrid>
              <a:tr h="1454173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 cap="all">
                          <a:effectLst/>
                        </a:rPr>
                        <a:t>SLA category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 anchor="ctr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endParaRPr lang="en-US" sz="10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784" marR="3078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 cap="all">
                          <a:effectLst/>
                        </a:rPr>
                        <a:t>service tier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cap="all" err="1">
                          <a:effectLst/>
                        </a:rPr>
                        <a:t>sla</a:t>
                      </a:r>
                      <a:endParaRPr lang="en-US" sz="21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100" cap="all">
                          <a:effectLst/>
                        </a:rPr>
                        <a:t>Maximum service credit</a:t>
                      </a:r>
                      <a:endParaRPr lang="en-US" sz="21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 anchor="ctr"/>
                </a:tc>
                <a:extLst>
                  <a:ext uri="{0D108BD9-81ED-4DB2-BD59-A6C34878D82A}">
                    <a16:rowId xmlns:a16="http://schemas.microsoft.com/office/drawing/2014/main" val="3735513911"/>
                  </a:ext>
                </a:extLst>
              </a:tr>
              <a:tr h="771858">
                <a:tc rowSpan="5" gridSpan="2"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Availability</a:t>
                      </a:r>
                      <a:endParaRPr lang="en-US" sz="2500" b="1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 anchor="ctr"/>
                </a:tc>
                <a:tc rowSpan="5" hMerge="1"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endParaRPr lang="en-US" sz="10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784" marR="3078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Hyperscale w/ 0 replicas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99.9% uptime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r>
                        <a:rPr lang="en-US" sz="2500">
                          <a:effectLst/>
                        </a:rPr>
                        <a:t>100%</a:t>
                      </a:r>
                      <a:endParaRPr lang="en-US" sz="25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029" marR="41029" marT="0" marB="0"/>
                </a:tc>
                <a:extLst>
                  <a:ext uri="{0D108BD9-81ED-4DB2-BD59-A6C34878D82A}">
                    <a16:rowId xmlns:a16="http://schemas.microsoft.com/office/drawing/2014/main" val="3353430454"/>
                  </a:ext>
                </a:extLst>
              </a:tr>
              <a:tr h="77185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Hyperscale w/ 1 replica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99.95% uptime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r>
                        <a:rPr lang="en-US" sz="2500">
                          <a:effectLst/>
                        </a:rPr>
                        <a:t>100%</a:t>
                      </a:r>
                      <a:endParaRPr lang="en-US" sz="25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029" marR="41029" marT="0" marB="0"/>
                </a:tc>
                <a:extLst>
                  <a:ext uri="{0D108BD9-81ED-4DB2-BD59-A6C34878D82A}">
                    <a16:rowId xmlns:a16="http://schemas.microsoft.com/office/drawing/2014/main" val="507218562"/>
                  </a:ext>
                </a:extLst>
              </a:tr>
              <a:tr h="77185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Hyperscale w/ 2+ replica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99.99% uptime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100%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extLst>
                  <a:ext uri="{0D108BD9-81ED-4DB2-BD59-A6C34878D82A}">
                    <a16:rowId xmlns:a16="http://schemas.microsoft.com/office/drawing/2014/main" val="1770431033"/>
                  </a:ext>
                </a:extLst>
              </a:tr>
              <a:tr h="75788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General purpose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99.99% uptime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100%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extLst>
                  <a:ext uri="{0D108BD9-81ED-4DB2-BD59-A6C34878D82A}">
                    <a16:rowId xmlns:a16="http://schemas.microsoft.com/office/drawing/2014/main" val="3887997142"/>
                  </a:ext>
                </a:extLst>
              </a:tr>
              <a:tr h="77185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Business critical (zone redundant) 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99.995% uptime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r>
                        <a:rPr lang="en-US" sz="2500">
                          <a:effectLst/>
                        </a:rPr>
                        <a:t>100%</a:t>
                      </a:r>
                      <a:endParaRPr lang="en-US" sz="25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029" marR="41029" marT="0" marB="0"/>
                </a:tc>
                <a:extLst>
                  <a:ext uri="{0D108BD9-81ED-4DB2-BD59-A6C34878D82A}">
                    <a16:rowId xmlns:a16="http://schemas.microsoft.com/office/drawing/2014/main" val="3057235358"/>
                  </a:ext>
                </a:extLst>
              </a:tr>
              <a:tr h="834691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Business continuity</a:t>
                      </a:r>
                      <a:endParaRPr lang="en-US" sz="2500" b="1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Recovery point objective (RPO)</a:t>
                      </a:r>
                      <a:endParaRPr lang="en-US" sz="2500" dirty="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All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5 sec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r>
                        <a:rPr lang="en-US" sz="2500">
                          <a:effectLst/>
                        </a:rPr>
                        <a:t>100%</a:t>
                      </a:r>
                      <a:endParaRPr lang="en-US" sz="25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029" marR="41029" marT="0" marB="0"/>
                </a:tc>
                <a:extLst>
                  <a:ext uri="{0D108BD9-81ED-4DB2-BD59-A6C34878D82A}">
                    <a16:rowId xmlns:a16="http://schemas.microsoft.com/office/drawing/2014/main" val="4053334637"/>
                  </a:ext>
                </a:extLst>
              </a:tr>
              <a:tr h="862221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endParaRPr lang="en-US" sz="10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784" marR="30784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Recovery Time Objective (RTO)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Single database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2500">
                          <a:effectLst/>
                        </a:rPr>
                        <a:t>30 sec</a:t>
                      </a:r>
                      <a:endParaRPr lang="en-US" sz="2500">
                        <a:solidFill>
                          <a:srgbClr val="323237"/>
                        </a:solidFill>
                        <a:effectLst/>
                        <a:latin typeface="&amp;quo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029" marR="41029" marT="0" marB="0"/>
                </a:tc>
                <a:tc>
                  <a:txBody>
                    <a:bodyPr/>
                    <a:lstStyle/>
                    <a:p>
                      <a:r>
                        <a:rPr lang="en-US" sz="2500">
                          <a:effectLst/>
                        </a:rPr>
                        <a:t>100%</a:t>
                      </a:r>
                      <a:endParaRPr lang="en-US" sz="25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029" marR="41029" marT="0" marB="0"/>
                </a:tc>
                <a:extLst>
                  <a:ext uri="{0D108BD9-81ED-4DB2-BD59-A6C34878D82A}">
                    <a16:rowId xmlns:a16="http://schemas.microsoft.com/office/drawing/2014/main" val="1989302744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07D3D1-D98D-4C95-9831-7D875470FA13}"/>
              </a:ext>
            </a:extLst>
          </p:cNvPr>
          <p:cNvSpPr txBox="1">
            <a:spLocks/>
          </p:cNvSpPr>
          <p:nvPr/>
        </p:nvSpPr>
        <p:spPr>
          <a:xfrm>
            <a:off x="441265" y="1199853"/>
            <a:ext cx="4048048" cy="7216661"/>
          </a:xfrm>
          <a:prstGeom prst="rect">
            <a:avLst/>
          </a:prstGeom>
        </p:spPr>
        <p:txBody>
          <a:bodyPr vert="horz" lIns="121872" tIns="60936" rIns="121872" bIns="60936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735" fontAlgn="auto">
              <a:spcBef>
                <a:spcPts val="1333"/>
              </a:spcBef>
              <a:spcAft>
                <a:spcPts val="0"/>
              </a:spcAft>
              <a:buNone/>
            </a:pPr>
            <a:r>
              <a:rPr lang="en-US" sz="2666">
                <a:solidFill>
                  <a:prstClr val="black"/>
                </a:solidFill>
                <a:latin typeface="Calibri" panose="020F0502020204030204"/>
              </a:rPr>
              <a:t>Highest availability SLA in the industry, leveraging availability zones</a:t>
            </a:r>
          </a:p>
          <a:p>
            <a:pPr marL="0" indent="0" defTabSz="1218735" fontAlgn="auto">
              <a:spcBef>
                <a:spcPts val="1333"/>
              </a:spcBef>
              <a:spcAft>
                <a:spcPts val="0"/>
              </a:spcAft>
              <a:buNone/>
            </a:pPr>
            <a:r>
              <a:rPr lang="en-US" sz="2666">
                <a:solidFill>
                  <a:prstClr val="black"/>
                </a:solidFill>
                <a:latin typeface="Calibri" panose="020F0502020204030204"/>
              </a:rPr>
              <a:t>Differentiated SLA for Hyperscale based on # of replicas</a:t>
            </a:r>
          </a:p>
          <a:p>
            <a:pPr marL="0" indent="0" defTabSz="1218735" fontAlgn="auto">
              <a:spcBef>
                <a:spcPts val="1333"/>
              </a:spcBef>
              <a:spcAft>
                <a:spcPts val="0"/>
              </a:spcAft>
              <a:buNone/>
            </a:pPr>
            <a:r>
              <a:rPr lang="en-US" sz="2666">
                <a:solidFill>
                  <a:prstClr val="black"/>
                </a:solidFill>
                <a:latin typeface="Calibri" panose="020F0502020204030204"/>
              </a:rPr>
              <a:t>Only business continuity SLA in the industry, </a:t>
            </a:r>
            <a:r>
              <a:rPr lang="en-US" sz="2666" i="1">
                <a:solidFill>
                  <a:prstClr val="black"/>
                </a:solidFill>
                <a:latin typeface="Calibri" panose="020F0502020204030204"/>
              </a:rPr>
              <a:t>RTO &amp; RPO, 100% service credit</a:t>
            </a:r>
            <a:endParaRPr lang="en-US" sz="2666">
              <a:solidFill>
                <a:prstClr val="black"/>
              </a:solidFill>
              <a:latin typeface="Calibri" panose="020F0502020204030204"/>
            </a:endParaRPr>
          </a:p>
          <a:p>
            <a:pPr marL="0" indent="0" defTabSz="1218735" fontAlgn="auto">
              <a:spcBef>
                <a:spcPts val="1333"/>
              </a:spcBef>
              <a:spcAft>
                <a:spcPts val="0"/>
              </a:spcAft>
              <a:buNone/>
            </a:pPr>
            <a:r>
              <a:rPr lang="en-US" sz="2666">
                <a:solidFill>
                  <a:prstClr val="black"/>
                </a:solidFill>
                <a:latin typeface="Calibri" panose="020F0502020204030204"/>
              </a:rPr>
              <a:t>Database uptime in a region + guaranteed recovery during disasters = mission critical fault resilience </a:t>
            </a:r>
          </a:p>
          <a:p>
            <a:pPr marL="914051" lvl="1" indent="-304684" defTabSz="1218735" fontAlgn="auto">
              <a:spcBef>
                <a:spcPts val="666"/>
              </a:spcBef>
              <a:spcAft>
                <a:spcPts val="0"/>
              </a:spcAft>
            </a:pPr>
            <a:endParaRPr lang="en-US" sz="2843">
              <a:solidFill>
                <a:prstClr val="black"/>
              </a:solidFill>
              <a:latin typeface="Calibri" panose="020F0502020204030204"/>
            </a:endParaRPr>
          </a:p>
          <a:p>
            <a:pPr marL="914051" lvl="1" indent="-304684" defTabSz="1218735" fontAlgn="auto">
              <a:spcBef>
                <a:spcPts val="666"/>
              </a:spcBef>
              <a:spcAft>
                <a:spcPts val="0"/>
              </a:spcAft>
            </a:pPr>
            <a:endParaRPr lang="en-US" sz="2843">
              <a:solidFill>
                <a:prstClr val="black"/>
              </a:solidFill>
              <a:latin typeface="Calibri" panose="020F0502020204030204"/>
            </a:endParaRPr>
          </a:p>
          <a:p>
            <a:pPr marL="914051" lvl="1" indent="-304684" defTabSz="1218735" fontAlgn="auto">
              <a:spcBef>
                <a:spcPts val="666"/>
              </a:spcBef>
              <a:spcAft>
                <a:spcPts val="0"/>
              </a:spcAft>
            </a:pPr>
            <a:endParaRPr lang="en-US" sz="2843">
              <a:solidFill>
                <a:prstClr val="black"/>
              </a:solidFill>
              <a:latin typeface="Calibri" panose="020F0502020204030204"/>
            </a:endParaRPr>
          </a:p>
          <a:p>
            <a:pPr marL="914051" lvl="1" indent="-304684" defTabSz="1218735" fontAlgn="auto">
              <a:spcBef>
                <a:spcPts val="666"/>
              </a:spcBef>
              <a:spcAft>
                <a:spcPts val="0"/>
              </a:spcAft>
            </a:pPr>
            <a:endParaRPr lang="en-US" sz="2843">
              <a:solidFill>
                <a:prstClr val="black"/>
              </a:solidFill>
              <a:latin typeface="Calibri" panose="020F0502020204030204"/>
            </a:endParaRPr>
          </a:p>
          <a:p>
            <a:pPr marL="0" indent="0" defTabSz="1218735" fontAlgn="auto">
              <a:spcBef>
                <a:spcPts val="1333"/>
              </a:spcBef>
              <a:spcAft>
                <a:spcPts val="0"/>
              </a:spcAft>
              <a:buNone/>
            </a:pPr>
            <a:endParaRPr lang="en-US" sz="2843">
              <a:solidFill>
                <a:prstClr val="black"/>
              </a:solidFill>
              <a:latin typeface="Calibri" panose="020F0502020204030204"/>
            </a:endParaRPr>
          </a:p>
          <a:p>
            <a:pPr marL="304684" indent="-304684" defTabSz="1218735" fontAlgn="auto">
              <a:spcBef>
                <a:spcPts val="1333"/>
              </a:spcBef>
              <a:spcAft>
                <a:spcPts val="0"/>
              </a:spcAft>
            </a:pPr>
            <a:endParaRPr lang="en-US" sz="2843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930976-EFA7-4765-B30A-9423256BA2B3}"/>
              </a:ext>
            </a:extLst>
          </p:cNvPr>
          <p:cNvSpPr txBox="1"/>
          <p:nvPr/>
        </p:nvSpPr>
        <p:spPr>
          <a:xfrm>
            <a:off x="441264" y="8606399"/>
            <a:ext cx="14294106" cy="830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735" fontAlgn="auto">
              <a:spcBef>
                <a:spcPts val="0"/>
              </a:spcBef>
              <a:spcAft>
                <a:spcPts val="0"/>
              </a:spcAft>
            </a:pPr>
            <a:r>
              <a:rPr lang="en-US" sz="2399">
                <a:solidFill>
                  <a:prstClr val="black"/>
                </a:solidFill>
                <a:latin typeface="Calibri" panose="020F0502020204030204"/>
              </a:rPr>
              <a:t>For more info see </a:t>
            </a:r>
            <a:r>
              <a:rPr lang="en-US" sz="2399">
                <a:solidFill>
                  <a:prstClr val="black"/>
                </a:solidFill>
                <a:latin typeface="Calibri" panose="020F0502020204030204"/>
                <a:hlinkClick r:id="rId3"/>
              </a:rPr>
              <a:t>https://azure.microsoft.com/en-us/blog/understanding-and-leveraging-azure-sql-database-sla/</a:t>
            </a:r>
            <a:endParaRPr lang="en-US" sz="2399">
              <a:solidFill>
                <a:prstClr val="black"/>
              </a:solidFill>
              <a:latin typeface="Calibri" panose="020F0502020204030204"/>
            </a:endParaRPr>
          </a:p>
          <a:p>
            <a:pPr defTabSz="1218735" fontAlgn="auto">
              <a:spcBef>
                <a:spcPts val="0"/>
              </a:spcBef>
              <a:spcAft>
                <a:spcPts val="0"/>
              </a:spcAft>
            </a:pPr>
            <a:endParaRPr lang="en-US" sz="2399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18074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4770A72-8027-7F4E-9975-F4D890A385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>
            <a:fillRect/>
          </a:stretch>
        </p:blipFill>
        <p:spPr/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8453A-578A-A54E-B98E-8F89807F9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64785" y="4427984"/>
            <a:ext cx="7647668" cy="2117812"/>
          </a:xfrm>
        </p:spPr>
        <p:txBody>
          <a:bodyPr/>
          <a:lstStyle/>
          <a:p>
            <a:r>
              <a:rPr lang="pt-BR" dirty="0"/>
              <a:t>DEMO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A44FB8-74B9-0945-8AC0-DF1D9125C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05753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6375CA-1C0A-CD4A-B989-E9490C346B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2239" y="908734"/>
            <a:ext cx="9063390" cy="1265959"/>
          </a:xfrm>
        </p:spPr>
        <p:txBody>
          <a:bodyPr/>
          <a:lstStyle/>
          <a:p>
            <a:r>
              <a:rPr lang="pt-BR" dirty="0"/>
              <a:t>Learn More</a:t>
            </a:r>
          </a:p>
          <a:p>
            <a:endParaRPr lang="pt-BR" dirty="0"/>
          </a:p>
        </p:txBody>
      </p:sp>
      <p:sp>
        <p:nvSpPr>
          <p:cNvPr id="17" name="Espaço Reservado para Texto 4">
            <a:extLst>
              <a:ext uri="{FF2B5EF4-FFF2-40B4-BE49-F238E27FC236}">
                <a16:creationId xmlns:a16="http://schemas.microsoft.com/office/drawing/2014/main" id="{2FD13406-D83F-4ADF-A9CD-20DBF61C1C76}"/>
              </a:ext>
            </a:extLst>
          </p:cNvPr>
          <p:cNvSpPr txBox="1">
            <a:spLocks/>
          </p:cNvSpPr>
          <p:nvPr/>
        </p:nvSpPr>
        <p:spPr>
          <a:xfrm>
            <a:off x="241468" y="2515561"/>
            <a:ext cx="11297391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Docs SQL: </a:t>
            </a:r>
            <a:r>
              <a:rPr lang="pt-BR" dirty="0">
                <a:hlinkClick r:id="rId2"/>
              </a:rPr>
              <a:t>https://docs.microsoft.com/en-us/sql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ACE76FC6-DBE8-44D8-B0D0-7B0AF38C0B38}"/>
              </a:ext>
            </a:extLst>
          </p:cNvPr>
          <p:cNvSpPr txBox="1">
            <a:spLocks/>
          </p:cNvSpPr>
          <p:nvPr/>
        </p:nvSpPr>
        <p:spPr>
          <a:xfrm>
            <a:off x="832239" y="4357867"/>
            <a:ext cx="9063390" cy="1265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ts val="4740"/>
              </a:lnSpc>
              <a:spcBef>
                <a:spcPts val="0"/>
              </a:spcBef>
              <a:buFont typeface="Arial" panose="020B0604020202020204" pitchFamily="34" charset="0"/>
              <a:buNone/>
              <a:defRPr sz="42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dirty="0"/>
              <a:t>About </a:t>
            </a:r>
            <a:r>
              <a:rPr lang="pt-BR" dirty="0" err="1"/>
              <a:t>us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7406C91-C638-4E79-BA8C-B5B4FB9B9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91" y="6164479"/>
            <a:ext cx="2398748" cy="239874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769EB51-BE79-4A9A-A101-A2EF74B7F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18" y="6164479"/>
            <a:ext cx="2398748" cy="239874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769B06B-C5F1-4852-AA0C-41E9001FBA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81" b="1"/>
          <a:stretch/>
        </p:blipFill>
        <p:spPr>
          <a:xfrm>
            <a:off x="12249494" y="3332631"/>
            <a:ext cx="2331928" cy="3316429"/>
          </a:xfrm>
          <a:prstGeom prst="rect">
            <a:avLst/>
          </a:prstGeom>
        </p:spPr>
      </p:pic>
      <p:sp>
        <p:nvSpPr>
          <p:cNvPr id="22" name="Espaço Reservado para Texto 4">
            <a:extLst>
              <a:ext uri="{FF2B5EF4-FFF2-40B4-BE49-F238E27FC236}">
                <a16:creationId xmlns:a16="http://schemas.microsoft.com/office/drawing/2014/main" id="{AA0B4BD8-D740-4BB9-AC0D-BF79D0D23024}"/>
              </a:ext>
            </a:extLst>
          </p:cNvPr>
          <p:cNvSpPr txBox="1">
            <a:spLocks/>
          </p:cNvSpPr>
          <p:nvPr/>
        </p:nvSpPr>
        <p:spPr>
          <a:xfrm>
            <a:off x="241468" y="2937216"/>
            <a:ext cx="10324968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dirty="0"/>
              <a:t>Series Azure SQL: </a:t>
            </a:r>
            <a:r>
              <a:rPr lang="pt-BR" dirty="0">
                <a:hlinkClick r:id="rId6"/>
              </a:rPr>
              <a:t>https://youtu.be/Dtr6eRVZQ8I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  <p:sp>
        <p:nvSpPr>
          <p:cNvPr id="23" name="Espaço Reservado para Texto 4">
            <a:extLst>
              <a:ext uri="{FF2B5EF4-FFF2-40B4-BE49-F238E27FC236}">
                <a16:creationId xmlns:a16="http://schemas.microsoft.com/office/drawing/2014/main" id="{8C55B4E2-83D6-4257-AA3A-DE4D753B1FF1}"/>
              </a:ext>
            </a:extLst>
          </p:cNvPr>
          <p:cNvSpPr txBox="1">
            <a:spLocks/>
          </p:cNvSpPr>
          <p:nvPr/>
        </p:nvSpPr>
        <p:spPr>
          <a:xfrm>
            <a:off x="232982" y="3352071"/>
            <a:ext cx="10324968" cy="46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1218712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0" i="0" kern="1200" baseline="0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 Narrow" charset="0"/>
              </a:defRPr>
            </a:lvl1pPr>
            <a:lvl2pPr marL="914034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390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274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103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1459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0815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171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9527" indent="-304678" algn="l" defTabSz="1218712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pt-BR" dirty="0"/>
              <a:t>Microsoft Workshops: </a:t>
            </a:r>
            <a:r>
              <a:rPr lang="pt-BR" dirty="0">
                <a:hlinkClick r:id="rId7"/>
              </a:rPr>
              <a:t>https://aka.ms/sqlworkshops</a:t>
            </a:r>
            <a:endParaRPr lang="pt-BR" dirty="0"/>
          </a:p>
          <a:p>
            <a:pPr fontAlgn="auto">
              <a:spcAft>
                <a:spcPts val="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4015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A8200F-54AE-4D2A-B934-D9FE7B69F6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25943" y="4878885"/>
            <a:ext cx="11041811" cy="1884223"/>
          </a:xfrm>
        </p:spPr>
        <p:txBody>
          <a:bodyPr/>
          <a:lstStyle/>
          <a:p>
            <a:pPr algn="ctr"/>
            <a:r>
              <a:rPr lang="pt-BR" sz="8000" dirty="0" err="1"/>
              <a:t>Thanks</a:t>
            </a:r>
            <a:r>
              <a:rPr lang="pt-BR" sz="8000" dirty="0"/>
              <a:t>!!!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D934774-9B8D-4AAC-9148-6B0A1D86D96E}"/>
              </a:ext>
            </a:extLst>
          </p:cNvPr>
          <p:cNvSpPr txBox="1">
            <a:spLocks/>
          </p:cNvSpPr>
          <p:nvPr/>
        </p:nvSpPr>
        <p:spPr>
          <a:xfrm>
            <a:off x="714667" y="3151122"/>
            <a:ext cx="14820315" cy="804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12187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4" b="1" i="0" kern="12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sz="4800" dirty="0"/>
              <a:t>TRILHA – Arquitetura de Dados</a:t>
            </a:r>
          </a:p>
        </p:txBody>
      </p:sp>
    </p:spTree>
    <p:extLst>
      <p:ext uri="{BB962C8B-B14F-4D97-AF65-F5344CB8AC3E}">
        <p14:creationId xmlns:p14="http://schemas.microsoft.com/office/powerpoint/2010/main" val="1618565697"/>
      </p:ext>
    </p:extLst>
  </p:cSld>
  <p:clrMapOvr>
    <a:masterClrMapping/>
  </p:clrMapOvr>
</p:sld>
</file>

<file path=ppt/theme/theme1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4820</TotalTime>
  <Words>957</Words>
  <Application>Microsoft Office PowerPoint</Application>
  <PresentationFormat>Personalizar</PresentationFormat>
  <Paragraphs>191</Paragraphs>
  <Slides>25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25</vt:i4>
      </vt:variant>
    </vt:vector>
  </HeadingPairs>
  <TitlesOfParts>
    <vt:vector size="43" baseType="lpstr">
      <vt:lpstr>&amp;quot</vt:lpstr>
      <vt:lpstr>Arial</vt:lpstr>
      <vt:lpstr>Calibri</vt:lpstr>
      <vt:lpstr>Calibri Light</vt:lpstr>
      <vt:lpstr>Lato</vt:lpstr>
      <vt:lpstr>Lato Black</vt:lpstr>
      <vt:lpstr>Roboto</vt:lpstr>
      <vt:lpstr>Roboto Black</vt:lpstr>
      <vt:lpstr>Roboto Condensed</vt:lpstr>
      <vt:lpstr>Roboto Light</vt:lpstr>
      <vt:lpstr>Roboto Medium</vt:lpstr>
      <vt:lpstr>Roboto Thin</vt:lpstr>
      <vt:lpstr>Segoe UI</vt:lpstr>
      <vt:lpstr>Segoe UI Semibold</vt:lpstr>
      <vt:lpstr>Wingdings</vt:lpstr>
      <vt:lpstr>1_Personalizar design</vt:lpstr>
      <vt:lpstr>2_Personalizar design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Why Azure SQL Database?</vt:lpstr>
      <vt:lpstr>Azure SQL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DTU-based purchasing option and service tiers</vt:lpstr>
      <vt:lpstr>vCore purchasing option and service tiers</vt:lpstr>
      <vt:lpstr>Azure SQL: vCore Service Tiers</vt:lpstr>
      <vt:lpstr>Azure SQL Database Availability SLAs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Fonseca</dc:creator>
  <cp:lastModifiedBy>Leonardo Fonseca</cp:lastModifiedBy>
  <cp:revision>25</cp:revision>
  <dcterms:created xsi:type="dcterms:W3CDTF">2021-03-22T13:32:40Z</dcterms:created>
  <dcterms:modified xsi:type="dcterms:W3CDTF">2021-06-11T10:18:40Z</dcterms:modified>
</cp:coreProperties>
</file>